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7"/>
  </p:notesMasterIdLst>
  <p:sldIdLst>
    <p:sldId id="256" r:id="rId2"/>
    <p:sldId id="257" r:id="rId3"/>
    <p:sldId id="1394" r:id="rId4"/>
    <p:sldId id="1386" r:id="rId5"/>
    <p:sldId id="1387" r:id="rId6"/>
    <p:sldId id="1397" r:id="rId7"/>
    <p:sldId id="1398" r:id="rId8"/>
    <p:sldId id="1369" r:id="rId9"/>
    <p:sldId id="1368" r:id="rId10"/>
    <p:sldId id="1399" r:id="rId11"/>
    <p:sldId id="1390" r:id="rId12"/>
    <p:sldId id="1375" r:id="rId13"/>
    <p:sldId id="1392" r:id="rId14"/>
    <p:sldId id="1391" r:id="rId15"/>
    <p:sldId id="265" r:id="rId16"/>
    <p:sldId id="1356" r:id="rId17"/>
    <p:sldId id="1400" r:id="rId18"/>
    <p:sldId id="1393" r:id="rId19"/>
    <p:sldId id="259" r:id="rId20"/>
    <p:sldId id="1373" r:id="rId21"/>
    <p:sldId id="1403" r:id="rId22"/>
    <p:sldId id="1405" r:id="rId23"/>
    <p:sldId id="1401" r:id="rId24"/>
    <p:sldId id="1402" r:id="rId25"/>
    <p:sldId id="264" r:id="rId26"/>
    <p:sldId id="1408" r:id="rId27"/>
    <p:sldId id="1377" r:id="rId28"/>
    <p:sldId id="263" r:id="rId29"/>
    <p:sldId id="1388" r:id="rId30"/>
    <p:sldId id="1379" r:id="rId31"/>
    <p:sldId id="1409" r:id="rId32"/>
    <p:sldId id="1385" r:id="rId33"/>
    <p:sldId id="269" r:id="rId34"/>
    <p:sldId id="1383" r:id="rId35"/>
    <p:sldId id="1395" r:id="rId36"/>
  </p:sldIdLst>
  <p:sldSz cx="18288000" cy="10287000"/>
  <p:notesSz cx="6858000" cy="9144000"/>
  <p:embeddedFontLst>
    <p:embeddedFont>
      <p:font typeface="AngsanaUPC" panose="02020603050405020304" pitchFamily="18" charset="-34"/>
      <p:regular r:id="rId38"/>
      <p:bold r:id="rId39"/>
      <p:italic r:id="rId40"/>
      <p:boldItalic r:id="rId41"/>
    </p:embeddedFont>
    <p:embeddedFont>
      <p:font typeface="Calibri" panose="020F0502020204030204" pitchFamily="34" charset="0"/>
      <p:regular r:id="rId42"/>
      <p:bold r:id="rId43"/>
      <p:italic r:id="rId44"/>
      <p:boldItalic r:id="rId45"/>
    </p:embeddedFont>
    <p:embeddedFont>
      <p:font typeface="Cormorant Garamond Bold" panose="020B0604020202020204" charset="0"/>
      <p:regular r:id="rId46"/>
    </p:embeddedFont>
    <p:embeddedFont>
      <p:font typeface="Cormorant Garamond Medium" panose="020B0604020202020204" charset="0"/>
      <p:regular r:id="rId47"/>
    </p:embeddedFont>
    <p:embeddedFont>
      <p:font typeface="Garamond" panose="02020404030301010803" pitchFamily="18" charset="0"/>
      <p:regular r:id="rId48"/>
      <p:bold r:id="rId49"/>
      <p:italic r:id="rId5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DBDC"/>
    <a:srgbClr val="404040"/>
    <a:srgbClr val="595959"/>
    <a:srgbClr val="A5A27D"/>
    <a:srgbClr val="605F5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8202" autoAdjust="0"/>
  </p:normalViewPr>
  <p:slideViewPr>
    <p:cSldViewPr>
      <p:cViewPr varScale="1">
        <p:scale>
          <a:sx n="35" d="100"/>
          <a:sy n="35" d="100"/>
        </p:scale>
        <p:origin x="1108"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5.fntdata"/><Relationship Id="rId47" Type="http://schemas.openxmlformats.org/officeDocument/2006/relationships/font" Target="fonts/font10.fntdata"/><Relationship Id="rId50" Type="http://schemas.openxmlformats.org/officeDocument/2006/relationships/font" Target="fonts/font13.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font" Target="fonts/font8.fntdata"/><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7.fntdata"/><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6.fntdata"/><Relationship Id="rId48" Type="http://schemas.openxmlformats.org/officeDocument/2006/relationships/font" Target="fonts/font11.fntdata"/><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 Id="rId46" Type="http://schemas.openxmlformats.org/officeDocument/2006/relationships/font" Target="fonts/font9.fntdata"/><Relationship Id="rId20" Type="http://schemas.openxmlformats.org/officeDocument/2006/relationships/slide" Target="slides/slide19.xml"/><Relationship Id="rId41" Type="http://schemas.openxmlformats.org/officeDocument/2006/relationships/font" Target="fonts/font4.fntdata"/><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376B0D-F6E4-42F0-AF25-536A4AA4A84F}" type="datetimeFigureOut">
              <a:rPr lang="en-PK" smtClean="0"/>
              <a:t>10/15/2021</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9651E3-DD93-4E7B-940C-7502273551DD}" type="slidenum">
              <a:rPr lang="en-PK" smtClean="0"/>
              <a:t>‹#›</a:t>
            </a:fld>
            <a:endParaRPr lang="en-PK"/>
          </a:p>
        </p:txBody>
      </p:sp>
    </p:spTree>
    <p:extLst>
      <p:ext uri="{BB962C8B-B14F-4D97-AF65-F5344CB8AC3E}">
        <p14:creationId xmlns:p14="http://schemas.microsoft.com/office/powerpoint/2010/main" val="2422957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Large companies have algorithms &amp; big data to suggest optimal pricing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 covering negotiation</a:t>
            </a:r>
            <a:endParaRPr lang="en-PK" dirty="0"/>
          </a:p>
          <a:p>
            <a:r>
              <a:rPr lang="en-GB" dirty="0"/>
              <a:t>Focused on management consulting</a:t>
            </a:r>
          </a:p>
        </p:txBody>
      </p:sp>
      <p:sp>
        <p:nvSpPr>
          <p:cNvPr id="4" name="Slide Number Placeholder 3"/>
          <p:cNvSpPr>
            <a:spLocks noGrp="1"/>
          </p:cNvSpPr>
          <p:nvPr>
            <p:ph type="sldNum" sz="quarter" idx="5"/>
          </p:nvPr>
        </p:nvSpPr>
        <p:spPr/>
        <p:txBody>
          <a:bodyPr/>
          <a:lstStyle/>
          <a:p>
            <a:fld id="{EE9651E3-DD93-4E7B-940C-7502273551DD}" type="slidenum">
              <a:rPr lang="en-PK" smtClean="0"/>
              <a:t>1</a:t>
            </a:fld>
            <a:endParaRPr lang="en-PK"/>
          </a:p>
        </p:txBody>
      </p:sp>
    </p:spTree>
    <p:extLst>
      <p:ext uri="{BB962C8B-B14F-4D97-AF65-F5344CB8AC3E}">
        <p14:creationId xmlns:p14="http://schemas.microsoft.com/office/powerpoint/2010/main" val="1107061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EE9651E3-DD93-4E7B-940C-7502273551DD}" type="slidenum">
              <a:rPr lang="en-PK" smtClean="0"/>
              <a:t>2</a:t>
            </a:fld>
            <a:endParaRPr lang="en-PK"/>
          </a:p>
        </p:txBody>
      </p:sp>
    </p:spTree>
    <p:extLst>
      <p:ext uri="{BB962C8B-B14F-4D97-AF65-F5344CB8AC3E}">
        <p14:creationId xmlns:p14="http://schemas.microsoft.com/office/powerpoint/2010/main" val="531891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EE9651E3-DD93-4E7B-940C-7502273551DD}" type="slidenum">
              <a:rPr lang="en-PK" smtClean="0"/>
              <a:t>3</a:t>
            </a:fld>
            <a:endParaRPr lang="en-PK"/>
          </a:p>
        </p:txBody>
      </p:sp>
    </p:spTree>
    <p:extLst>
      <p:ext uri="{BB962C8B-B14F-4D97-AF65-F5344CB8AC3E}">
        <p14:creationId xmlns:p14="http://schemas.microsoft.com/office/powerpoint/2010/main" val="816806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55699923-476D-374B-A81E-DC716556D489}" type="slidenum">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5</a:t>
            </a:fld>
            <a:endPar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6467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EE9651E3-DD93-4E7B-940C-7502273551DD}" type="slidenum">
              <a:rPr lang="en-PK" smtClean="0"/>
              <a:t>6</a:t>
            </a:fld>
            <a:endParaRPr lang="en-PK"/>
          </a:p>
        </p:txBody>
      </p:sp>
    </p:spTree>
    <p:extLst>
      <p:ext uri="{BB962C8B-B14F-4D97-AF65-F5344CB8AC3E}">
        <p14:creationId xmlns:p14="http://schemas.microsoft.com/office/powerpoint/2010/main" val="22618249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EE9651E3-DD93-4E7B-940C-7502273551DD}" type="slidenum">
              <a:rPr lang="en-PK" smtClean="0"/>
              <a:t>7</a:t>
            </a:fld>
            <a:endParaRPr lang="en-PK"/>
          </a:p>
        </p:txBody>
      </p:sp>
    </p:spTree>
    <p:extLst>
      <p:ext uri="{BB962C8B-B14F-4D97-AF65-F5344CB8AC3E}">
        <p14:creationId xmlns:p14="http://schemas.microsoft.com/office/powerpoint/2010/main" val="27301178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EE9651E3-DD93-4E7B-940C-7502273551DD}" type="slidenum">
              <a:rPr lang="en-PK" smtClean="0"/>
              <a:t>10</a:t>
            </a:fld>
            <a:endParaRPr lang="en-PK"/>
          </a:p>
        </p:txBody>
      </p:sp>
    </p:spTree>
    <p:extLst>
      <p:ext uri="{BB962C8B-B14F-4D97-AF65-F5344CB8AC3E}">
        <p14:creationId xmlns:p14="http://schemas.microsoft.com/office/powerpoint/2010/main" val="667013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EE9651E3-DD93-4E7B-940C-7502273551DD}" type="slidenum">
              <a:rPr lang="en-PK" smtClean="0"/>
              <a:t>11</a:t>
            </a:fld>
            <a:endParaRPr lang="en-PK"/>
          </a:p>
        </p:txBody>
      </p:sp>
    </p:spTree>
    <p:extLst>
      <p:ext uri="{BB962C8B-B14F-4D97-AF65-F5344CB8AC3E}">
        <p14:creationId xmlns:p14="http://schemas.microsoft.com/office/powerpoint/2010/main" val="1463933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lnSpc>
                <a:spcPct val="107000"/>
              </a:lnSpc>
              <a:spcBef>
                <a:spcPts val="500"/>
              </a:spcBef>
              <a:spcAft>
                <a:spcPts val="500"/>
              </a:spcAft>
              <a:buFont typeface="+mj-lt"/>
              <a:buNone/>
            </a:pPr>
            <a:r>
              <a:rPr lang="en-GB" sz="1800" dirty="0">
                <a:effectLst/>
                <a:latin typeface="Garamond" panose="02020404030301010803" pitchFamily="18" charset="0"/>
                <a:ea typeface="Calibri" panose="020F0502020204030204" pitchFamily="34" charset="0"/>
                <a:cs typeface="Times New Roman" panose="02020603050405020304" pitchFamily="18" charset="0"/>
              </a:rPr>
              <a:t>Frederiksen et al. (2013: 60) found that more than 50% of sellers say price is among the key drivers in a buyer’s decision, but only 28% of buyers rate price that highly. </a:t>
            </a:r>
          </a:p>
          <a:p>
            <a:pPr marL="0" lvl="0" indent="0" algn="just">
              <a:lnSpc>
                <a:spcPct val="107000"/>
              </a:lnSpc>
              <a:spcBef>
                <a:spcPts val="500"/>
              </a:spcBef>
              <a:spcAft>
                <a:spcPts val="500"/>
              </a:spcAft>
              <a:buFont typeface="+mj-lt"/>
              <a:buNone/>
            </a:pPr>
            <a:r>
              <a:rPr lang="en-GB" sz="1800" dirty="0">
                <a:effectLst/>
                <a:latin typeface="Garamond" panose="02020404030301010803" pitchFamily="18" charset="0"/>
                <a:ea typeface="Calibri" panose="020F0502020204030204" pitchFamily="34" charset="0"/>
                <a:cs typeface="Times New Roman" panose="02020603050405020304" pitchFamily="18" charset="0"/>
              </a:rPr>
              <a:t>In a survey of over 3,000 client executives, only 6% ranked price the most important factor when buying consulting services – on average, it was the 9</a:t>
            </a:r>
            <a:r>
              <a:rPr lang="en-GB" sz="1800" baseline="30000" dirty="0">
                <a:effectLst/>
                <a:latin typeface="Garamond" panose="02020404030301010803" pitchFamily="18" charset="0"/>
                <a:ea typeface="Calibri" panose="020F0502020204030204" pitchFamily="34" charset="0"/>
                <a:cs typeface="Times New Roman" panose="02020603050405020304" pitchFamily="18" charset="0"/>
              </a:rPr>
              <a:t>th</a:t>
            </a:r>
            <a:r>
              <a:rPr lang="en-GB" sz="1800" dirty="0">
                <a:effectLst/>
                <a:latin typeface="Garamond" panose="02020404030301010803" pitchFamily="18" charset="0"/>
                <a:ea typeface="Calibri" panose="020F0502020204030204" pitchFamily="34" charset="0"/>
                <a:cs typeface="Times New Roman" panose="02020603050405020304" pitchFamily="18" charset="0"/>
              </a:rPr>
              <a:t> most important attribute. You may say, </a:t>
            </a:r>
            <a:r>
              <a:rPr lang="en-GB" sz="1800" i="1" dirty="0">
                <a:effectLst/>
                <a:latin typeface="Garamond" panose="02020404030301010803" pitchFamily="18" charset="0"/>
                <a:ea typeface="Calibri" panose="020F0502020204030204" pitchFamily="34" charset="0"/>
                <a:cs typeface="Times New Roman" panose="02020603050405020304" pitchFamily="18" charset="0"/>
              </a:rPr>
              <a:t>‘well I’m sure buyers say that, but….’</a:t>
            </a:r>
            <a:r>
              <a:rPr lang="en-GB" sz="1800" dirty="0">
                <a:effectLst/>
                <a:latin typeface="Garamond" panose="02020404030301010803" pitchFamily="18" charset="0"/>
                <a:ea typeface="Calibri" panose="020F0502020204030204" pitchFamily="34" charset="0"/>
                <a:cs typeface="Times New Roman" panose="02020603050405020304" pitchFamily="18" charset="0"/>
              </a:rPr>
              <a:t>, however, in my experience, and certainly with those firms who grew successfully, value, innovation, and impact were all rated as more important than price. Indeed, as we will see later, there are good reasons for explicitly not competing on price (unless procurement is involved).</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E9651E3-DD93-4E7B-940C-7502273551DD}" type="slidenum">
              <a:rPr kumimoji="0" lang="en-P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P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66041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EE9651E3-DD93-4E7B-940C-7502273551DD}" type="slidenum">
              <a:rPr lang="en-PK" smtClean="0"/>
              <a:t>17</a:t>
            </a:fld>
            <a:endParaRPr lang="en-PK"/>
          </a:p>
        </p:txBody>
      </p:sp>
    </p:spTree>
    <p:extLst>
      <p:ext uri="{BB962C8B-B14F-4D97-AF65-F5344CB8AC3E}">
        <p14:creationId xmlns:p14="http://schemas.microsoft.com/office/powerpoint/2010/main" val="1751773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EE9651E3-DD93-4E7B-940C-7502273551DD}" type="slidenum">
              <a:rPr lang="en-PK" smtClean="0"/>
              <a:t>18</a:t>
            </a:fld>
            <a:endParaRPr lang="en-PK"/>
          </a:p>
        </p:txBody>
      </p:sp>
    </p:spTree>
    <p:extLst>
      <p:ext uri="{BB962C8B-B14F-4D97-AF65-F5344CB8AC3E}">
        <p14:creationId xmlns:p14="http://schemas.microsoft.com/office/powerpoint/2010/main" val="3788465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EE9651E3-DD93-4E7B-940C-7502273551DD}" type="slidenum">
              <a:rPr lang="en-PK" smtClean="0"/>
              <a:t>22</a:t>
            </a:fld>
            <a:endParaRPr lang="en-PK"/>
          </a:p>
        </p:txBody>
      </p:sp>
    </p:spTree>
    <p:extLst>
      <p:ext uri="{BB962C8B-B14F-4D97-AF65-F5344CB8AC3E}">
        <p14:creationId xmlns:p14="http://schemas.microsoft.com/office/powerpoint/2010/main" val="15241201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EE9651E3-DD93-4E7B-940C-7502273551DD}" type="slidenum">
              <a:rPr lang="en-PK" smtClean="0"/>
              <a:t>23</a:t>
            </a:fld>
            <a:endParaRPr lang="en-PK"/>
          </a:p>
        </p:txBody>
      </p:sp>
    </p:spTree>
    <p:extLst>
      <p:ext uri="{BB962C8B-B14F-4D97-AF65-F5344CB8AC3E}">
        <p14:creationId xmlns:p14="http://schemas.microsoft.com/office/powerpoint/2010/main" val="34039703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EE9651E3-DD93-4E7B-940C-7502273551DD}" type="slidenum">
              <a:rPr lang="en-PK" smtClean="0"/>
              <a:t>24</a:t>
            </a:fld>
            <a:endParaRPr lang="en-PK"/>
          </a:p>
        </p:txBody>
      </p:sp>
    </p:spTree>
    <p:extLst>
      <p:ext uri="{BB962C8B-B14F-4D97-AF65-F5344CB8AC3E}">
        <p14:creationId xmlns:p14="http://schemas.microsoft.com/office/powerpoint/2010/main" val="11525596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9651E3-DD93-4E7B-940C-7502273551DD}" type="slidenum">
              <a:rPr lang="en-PK" smtClean="0"/>
              <a:t>28</a:t>
            </a:fld>
            <a:endParaRPr lang="en-PK"/>
          </a:p>
        </p:txBody>
      </p:sp>
    </p:spTree>
    <p:extLst>
      <p:ext uri="{BB962C8B-B14F-4D97-AF65-F5344CB8AC3E}">
        <p14:creationId xmlns:p14="http://schemas.microsoft.com/office/powerpoint/2010/main" val="14100251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55699923-476D-374B-A81E-DC716556D489}" type="slidenum">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29</a:t>
            </a:fld>
            <a:endPar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12444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E9651E3-DD93-4E7B-940C-7502273551DD}" type="slidenum">
              <a:rPr kumimoji="0" lang="en-P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P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5089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10/15/2021</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22.svg"/></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3" Type="http://schemas.openxmlformats.org/officeDocument/2006/relationships/image" Target="../media/image32.svg"/><Relationship Id="rId7" Type="http://schemas.openxmlformats.org/officeDocument/2006/relationships/image" Target="../media/image36.sv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svg"/><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1.svg"/><Relationship Id="rId7" Type="http://schemas.openxmlformats.org/officeDocument/2006/relationships/image" Target="../media/image45.svg"/><Relationship Id="rId2" Type="http://schemas.openxmlformats.org/officeDocument/2006/relationships/image" Target="../media/image40.png"/><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43.svg"/><Relationship Id="rId4" Type="http://schemas.openxmlformats.org/officeDocument/2006/relationships/image" Target="../media/image42.png"/></Relationships>
</file>

<file path=ppt/slides/_rels/slide35.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rot="-5400000">
            <a:off x="-986548" y="2493063"/>
            <a:ext cx="4716546" cy="584327"/>
          </a:xfrm>
          <a:prstGeom prst="rect">
            <a:avLst/>
          </a:prstGeom>
        </p:spPr>
        <p:txBody>
          <a:bodyPr lIns="0" tIns="0" rIns="0" bIns="0" rtlCol="0" anchor="t">
            <a:spAutoFit/>
          </a:bodyPr>
          <a:lstStyle/>
          <a:p>
            <a:pPr algn="ctr">
              <a:lnSpc>
                <a:spcPts val="3840"/>
              </a:lnSpc>
            </a:pPr>
            <a:r>
              <a:rPr lang="en-US" sz="6000" spc="352" dirty="0">
                <a:solidFill>
                  <a:srgbClr val="A6A6A6"/>
                </a:solidFill>
                <a:latin typeface="Cormorant Garamond Medium"/>
              </a:rPr>
              <a:t>Masterclass</a:t>
            </a:r>
          </a:p>
        </p:txBody>
      </p:sp>
      <p:pic>
        <p:nvPicPr>
          <p:cNvPr id="3" name="Picture 3"/>
          <p:cNvPicPr>
            <a:picLocks noChangeAspect="1"/>
          </p:cNvPicPr>
          <p:nvPr/>
        </p:nvPicPr>
        <p:blipFill>
          <a:blip r:embed="rId3"/>
          <a:srcRect l="24667" r="32410"/>
          <a:stretch>
            <a:fillRect/>
          </a:stretch>
        </p:blipFill>
        <p:spPr>
          <a:xfrm>
            <a:off x="12115800" y="-48185"/>
            <a:ext cx="6172200" cy="10383369"/>
          </a:xfrm>
          <a:prstGeom prst="rect">
            <a:avLst/>
          </a:prstGeom>
        </p:spPr>
      </p:pic>
      <p:sp>
        <p:nvSpPr>
          <p:cNvPr id="4" name="AutoShape 4"/>
          <p:cNvSpPr/>
          <p:nvPr/>
        </p:nvSpPr>
        <p:spPr>
          <a:xfrm>
            <a:off x="2554527" y="1626651"/>
            <a:ext cx="12201324" cy="8012649"/>
          </a:xfrm>
          <a:prstGeom prst="rect">
            <a:avLst/>
          </a:prstGeom>
          <a:solidFill>
            <a:srgbClr val="404040"/>
          </a:solidFill>
        </p:spPr>
      </p:sp>
      <p:sp>
        <p:nvSpPr>
          <p:cNvPr id="5" name="AutoShape 5"/>
          <p:cNvSpPr/>
          <p:nvPr/>
        </p:nvSpPr>
        <p:spPr>
          <a:xfrm>
            <a:off x="1229905" y="5539830"/>
            <a:ext cx="62713" cy="4715555"/>
          </a:xfrm>
          <a:prstGeom prst="rect">
            <a:avLst/>
          </a:prstGeom>
          <a:solidFill>
            <a:srgbClr val="A6A6A6"/>
          </a:solidFill>
        </p:spPr>
      </p:sp>
      <p:sp>
        <p:nvSpPr>
          <p:cNvPr id="7" name="TextBox 7"/>
          <p:cNvSpPr txBox="1"/>
          <p:nvPr/>
        </p:nvSpPr>
        <p:spPr>
          <a:xfrm>
            <a:off x="2893319" y="2552700"/>
            <a:ext cx="11586673" cy="3975897"/>
          </a:xfrm>
          <a:prstGeom prst="rect">
            <a:avLst/>
          </a:prstGeom>
        </p:spPr>
        <p:txBody>
          <a:bodyPr wrap="square" lIns="0" tIns="0" rIns="0" bIns="0" rtlCol="0" anchor="t">
            <a:spAutoFit/>
          </a:bodyPr>
          <a:lstStyle/>
          <a:p>
            <a:pPr>
              <a:lnSpc>
                <a:spcPts val="10067"/>
              </a:lnSpc>
            </a:pPr>
            <a:r>
              <a:rPr lang="en-US" sz="11500" dirty="0">
                <a:solidFill>
                  <a:srgbClr val="DADBDC"/>
                </a:solidFill>
                <a:latin typeface="Garamond" panose="02020404030301010803" pitchFamily="18" charset="0"/>
              </a:rPr>
              <a:t>Pricing for Consultancies</a:t>
            </a:r>
          </a:p>
          <a:p>
            <a:pPr>
              <a:lnSpc>
                <a:spcPts val="10067"/>
              </a:lnSpc>
            </a:pPr>
            <a:endParaRPr lang="en-US" sz="11500" dirty="0">
              <a:solidFill>
                <a:srgbClr val="F4F8F3"/>
              </a:solidFill>
              <a:latin typeface="Garamond" panose="02020404030301010803" pitchFamily="18" charset="0"/>
            </a:endParaRPr>
          </a:p>
        </p:txBody>
      </p:sp>
      <p:pic>
        <p:nvPicPr>
          <p:cNvPr id="8" name="Picture 7" descr="Text&#10;&#10;Description automatically generated">
            <a:extLst>
              <a:ext uri="{FF2B5EF4-FFF2-40B4-BE49-F238E27FC236}">
                <a16:creationId xmlns:a16="http://schemas.microsoft.com/office/drawing/2014/main" id="{EEA8E941-60D0-43CA-B7DF-9EDA745BD71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08804" y="7353300"/>
            <a:ext cx="5867100" cy="196547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sp>
        <p:nvSpPr>
          <p:cNvPr id="2" name="AutoShape 2"/>
          <p:cNvSpPr/>
          <p:nvPr/>
        </p:nvSpPr>
        <p:spPr>
          <a:xfrm>
            <a:off x="0" y="0"/>
            <a:ext cx="8210643" cy="10287000"/>
          </a:xfrm>
          <a:prstGeom prst="rect">
            <a:avLst/>
          </a:prstGeom>
          <a:solidFill>
            <a:srgbClr val="D9D9D9"/>
          </a:solidFill>
        </p:spPr>
      </p:sp>
      <p:sp>
        <p:nvSpPr>
          <p:cNvPr id="4" name="AutoShape 4"/>
          <p:cNvSpPr/>
          <p:nvPr/>
        </p:nvSpPr>
        <p:spPr>
          <a:xfrm rot="-5400000">
            <a:off x="13693141" y="-2984335"/>
            <a:ext cx="45719" cy="9144000"/>
          </a:xfrm>
          <a:prstGeom prst="rect">
            <a:avLst/>
          </a:prstGeom>
          <a:solidFill>
            <a:srgbClr val="404040"/>
          </a:solidFill>
        </p:spPr>
      </p:sp>
      <p:sp>
        <p:nvSpPr>
          <p:cNvPr id="5" name="TextBox 5"/>
          <p:cNvSpPr txBox="1"/>
          <p:nvPr/>
        </p:nvSpPr>
        <p:spPr>
          <a:xfrm>
            <a:off x="585810" y="419100"/>
            <a:ext cx="7039021" cy="2954655"/>
          </a:xfrm>
          <a:prstGeom prst="rect">
            <a:avLst/>
          </a:prstGeom>
        </p:spPr>
        <p:txBody>
          <a:bodyPr wrap="square" lIns="0" tIns="0" rIns="0" bIns="0" rtlCol="0" anchor="t">
            <a:spAutoFit/>
          </a:bodyPr>
          <a:lstStyle/>
          <a:p>
            <a:pPr algn="ctr">
              <a:defRPr/>
            </a:pPr>
            <a:r>
              <a:rPr lang="en-US" sz="9600" cap="small" dirty="0">
                <a:latin typeface="Garamond" panose="02020404030301010803" pitchFamily="18" charset="0"/>
                <a:ea typeface="+mj-ea"/>
                <a:cs typeface="+mj-cs"/>
              </a:rPr>
              <a:t>Pricing</a:t>
            </a:r>
          </a:p>
          <a:p>
            <a:pPr algn="ctr">
              <a:defRPr/>
            </a:pPr>
            <a:r>
              <a:rPr lang="en-US" sz="9600" cap="small" dirty="0">
                <a:latin typeface="Garamond" panose="02020404030301010803" pitchFamily="18" charset="0"/>
                <a:ea typeface="+mj-ea"/>
                <a:cs typeface="+mj-cs"/>
              </a:rPr>
              <a:t>Masterclass</a:t>
            </a:r>
          </a:p>
        </p:txBody>
      </p:sp>
      <p:sp>
        <p:nvSpPr>
          <p:cNvPr id="8" name="TextBox 8"/>
          <p:cNvSpPr txBox="1"/>
          <p:nvPr/>
        </p:nvSpPr>
        <p:spPr>
          <a:xfrm>
            <a:off x="8190976" y="1946570"/>
            <a:ext cx="9634469" cy="6794745"/>
          </a:xfrm>
          <a:prstGeom prst="rect">
            <a:avLst/>
          </a:prstGeom>
        </p:spPr>
        <p:txBody>
          <a:bodyPr wrap="square" lIns="0" tIns="0" rIns="0" bIns="0" rtlCol="0" anchor="t">
            <a:spAutoFit/>
          </a:bodyPr>
          <a:lstStyle/>
          <a:p>
            <a:pPr algn="r" defTabSz="457200">
              <a:lnSpc>
                <a:spcPct val="150000"/>
              </a:lnSpc>
              <a:defRPr/>
            </a:pPr>
            <a:r>
              <a:rPr lang="en-US" sz="6000" spc="15" dirty="0">
                <a:solidFill>
                  <a:srgbClr val="404040"/>
                </a:solidFill>
                <a:latin typeface="Garamond" panose="02020404030301010803" pitchFamily="18" charset="0"/>
              </a:rPr>
              <a:t>Pricing isn’t everything…</a:t>
            </a:r>
          </a:p>
          <a:p>
            <a:pPr algn="r" defTabSz="457200">
              <a:lnSpc>
                <a:spcPct val="150000"/>
              </a:lnSpc>
              <a:defRPr/>
            </a:pPr>
            <a:r>
              <a:rPr lang="en-US" sz="6000" spc="15" dirty="0">
                <a:solidFill>
                  <a:srgbClr val="404040"/>
                </a:solidFill>
                <a:latin typeface="Garamond" panose="02020404030301010803" pitchFamily="18" charset="0"/>
              </a:rPr>
              <a:t>…but it’s important.</a:t>
            </a:r>
          </a:p>
          <a:p>
            <a:pPr algn="r" defTabSz="457200">
              <a:lnSpc>
                <a:spcPct val="150000"/>
              </a:lnSpc>
              <a:defRPr/>
            </a:pPr>
            <a:r>
              <a:rPr lang="en-US" sz="6000" spc="15" dirty="0">
                <a:solidFill>
                  <a:srgbClr val="404040"/>
                </a:solidFill>
                <a:latin typeface="Garamond" panose="02020404030301010803" pitchFamily="18" charset="0"/>
              </a:rPr>
              <a:t>Client value </a:t>
            </a:r>
            <a:r>
              <a:rPr lang="en-US" sz="6000" i="1" spc="15" dirty="0">
                <a:solidFill>
                  <a:srgbClr val="404040"/>
                </a:solidFill>
                <a:latin typeface="Garamond" panose="02020404030301010803" pitchFamily="18" charset="0"/>
              </a:rPr>
              <a:t>is</a:t>
            </a:r>
            <a:r>
              <a:rPr lang="en-US" sz="6000" spc="15" dirty="0">
                <a:solidFill>
                  <a:srgbClr val="404040"/>
                </a:solidFill>
                <a:latin typeface="Garamond" panose="02020404030301010803" pitchFamily="18" charset="0"/>
              </a:rPr>
              <a:t> everything.</a:t>
            </a:r>
          </a:p>
          <a:p>
            <a:pPr algn="r" defTabSz="457200">
              <a:lnSpc>
                <a:spcPct val="150000"/>
              </a:lnSpc>
              <a:defRPr/>
            </a:pPr>
            <a:r>
              <a:rPr lang="en-US" sz="6000" spc="15" dirty="0">
                <a:solidFill>
                  <a:srgbClr val="404040"/>
                </a:solidFill>
                <a:latin typeface="Garamond" panose="02020404030301010803" pitchFamily="18" charset="0"/>
              </a:rPr>
              <a:t>T&amp;M isn’t ideal….</a:t>
            </a:r>
          </a:p>
          <a:p>
            <a:pPr algn="r" defTabSz="457200">
              <a:lnSpc>
                <a:spcPct val="150000"/>
              </a:lnSpc>
              <a:defRPr/>
            </a:pPr>
            <a:r>
              <a:rPr lang="en-US" sz="6000" spc="15" dirty="0">
                <a:solidFill>
                  <a:srgbClr val="404040"/>
                </a:solidFill>
                <a:latin typeface="Garamond" panose="02020404030301010803" pitchFamily="18" charset="0"/>
              </a:rPr>
              <a:t>Use value or project pricing</a:t>
            </a:r>
          </a:p>
        </p:txBody>
      </p:sp>
      <p:pic>
        <p:nvPicPr>
          <p:cNvPr id="9" name="Picture 2" descr="How we're trying to help you avoid surprise debt | Octopus Energy">
            <a:extLst>
              <a:ext uri="{FF2B5EF4-FFF2-40B4-BE49-F238E27FC236}">
                <a16:creationId xmlns:a16="http://schemas.microsoft.com/office/drawing/2014/main" id="{45383C47-BAB9-4242-81B2-D1CEFFDE87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58" t="585" r="21323" b="-585"/>
          <a:stretch/>
        </p:blipFill>
        <p:spPr bwMode="auto">
          <a:xfrm>
            <a:off x="0" y="4614305"/>
            <a:ext cx="8210643" cy="56489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8210643" cy="10287000"/>
          </a:xfrm>
          <a:prstGeom prst="rect">
            <a:avLst/>
          </a:prstGeom>
          <a:solidFill>
            <a:srgbClr val="D9D9D9"/>
          </a:solidFill>
        </p:spPr>
      </p:sp>
      <p:sp>
        <p:nvSpPr>
          <p:cNvPr id="4" name="AutoShape 4"/>
          <p:cNvSpPr/>
          <p:nvPr/>
        </p:nvSpPr>
        <p:spPr>
          <a:xfrm rot="-5400000">
            <a:off x="13693141" y="-2984335"/>
            <a:ext cx="45719" cy="9144000"/>
          </a:xfrm>
          <a:prstGeom prst="rect">
            <a:avLst/>
          </a:prstGeom>
          <a:solidFill>
            <a:srgbClr val="404040"/>
          </a:solidFill>
        </p:spPr>
      </p:sp>
      <p:sp>
        <p:nvSpPr>
          <p:cNvPr id="5" name="TextBox 5"/>
          <p:cNvSpPr txBox="1"/>
          <p:nvPr/>
        </p:nvSpPr>
        <p:spPr>
          <a:xfrm>
            <a:off x="585810" y="419100"/>
            <a:ext cx="7039021" cy="2954655"/>
          </a:xfrm>
          <a:prstGeom prst="rect">
            <a:avLst/>
          </a:prstGeom>
        </p:spPr>
        <p:txBody>
          <a:bodyPr wrap="square" lIns="0" tIns="0" rIns="0" bIns="0" rtlCol="0" anchor="t">
            <a:spAutoFit/>
          </a:bodyPr>
          <a:lstStyle/>
          <a:p>
            <a:pPr algn="ctr">
              <a:defRPr/>
            </a:pPr>
            <a:r>
              <a:rPr lang="en-US" sz="9600" cap="small" dirty="0">
                <a:latin typeface="Garamond" panose="02020404030301010803" pitchFamily="18" charset="0"/>
                <a:ea typeface="+mj-ea"/>
                <a:cs typeface="+mj-cs"/>
              </a:rPr>
              <a:t>Pricing</a:t>
            </a:r>
          </a:p>
          <a:p>
            <a:pPr algn="ctr">
              <a:defRPr/>
            </a:pPr>
            <a:r>
              <a:rPr lang="en-US" sz="9600" cap="small" dirty="0">
                <a:latin typeface="Garamond" panose="02020404030301010803" pitchFamily="18" charset="0"/>
                <a:ea typeface="+mj-ea"/>
                <a:cs typeface="+mj-cs"/>
              </a:rPr>
              <a:t>Masterclass</a:t>
            </a:r>
          </a:p>
        </p:txBody>
      </p:sp>
      <p:sp>
        <p:nvSpPr>
          <p:cNvPr id="8" name="TextBox 8"/>
          <p:cNvSpPr txBox="1"/>
          <p:nvPr/>
        </p:nvSpPr>
        <p:spPr>
          <a:xfrm>
            <a:off x="8190976" y="1946570"/>
            <a:ext cx="9634469" cy="6794745"/>
          </a:xfrm>
          <a:prstGeom prst="rect">
            <a:avLst/>
          </a:prstGeom>
        </p:spPr>
        <p:txBody>
          <a:bodyPr wrap="square" lIns="0" tIns="0" rIns="0" bIns="0" rtlCol="0" anchor="t">
            <a:spAutoFit/>
          </a:bodyPr>
          <a:lstStyle/>
          <a:p>
            <a:pPr algn="r" defTabSz="457200">
              <a:lnSpc>
                <a:spcPct val="150000"/>
              </a:lnSpc>
              <a:defRPr/>
            </a:pPr>
            <a:r>
              <a:rPr lang="en-US" sz="6000" spc="15" dirty="0">
                <a:solidFill>
                  <a:srgbClr val="404040"/>
                </a:solidFill>
                <a:latin typeface="Garamond" panose="02020404030301010803" pitchFamily="18" charset="0"/>
              </a:rPr>
              <a:t>Pricing isn’t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…but it’s important.</a:t>
            </a:r>
          </a:p>
          <a:p>
            <a:pPr algn="r" defTabSz="457200">
              <a:lnSpc>
                <a:spcPct val="150000"/>
              </a:lnSpc>
              <a:defRPr/>
            </a:pPr>
            <a:r>
              <a:rPr lang="en-US" sz="6000" spc="15" dirty="0">
                <a:solidFill>
                  <a:schemeClr val="bg1">
                    <a:lumMod val="65000"/>
                  </a:schemeClr>
                </a:solidFill>
                <a:latin typeface="Garamond" panose="02020404030301010803" pitchFamily="18" charset="0"/>
              </a:rPr>
              <a:t>Client value </a:t>
            </a:r>
            <a:r>
              <a:rPr lang="en-US" sz="6000" i="1" spc="15" dirty="0">
                <a:solidFill>
                  <a:schemeClr val="bg1">
                    <a:lumMod val="65000"/>
                  </a:schemeClr>
                </a:solidFill>
                <a:latin typeface="Garamond" panose="02020404030301010803" pitchFamily="18" charset="0"/>
              </a:rPr>
              <a:t>is</a:t>
            </a:r>
            <a:r>
              <a:rPr lang="en-US" sz="6000" spc="15" dirty="0">
                <a:solidFill>
                  <a:schemeClr val="bg1">
                    <a:lumMod val="65000"/>
                  </a:schemeClr>
                </a:solidFill>
                <a:latin typeface="Garamond" panose="02020404030301010803" pitchFamily="18" charset="0"/>
              </a:rPr>
              <a: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T&amp;M isn’t ideal….</a:t>
            </a:r>
          </a:p>
          <a:p>
            <a:pPr algn="r" defTabSz="457200">
              <a:lnSpc>
                <a:spcPct val="150000"/>
              </a:lnSpc>
              <a:defRPr/>
            </a:pPr>
            <a:r>
              <a:rPr lang="en-US" sz="6000" spc="15" dirty="0">
                <a:solidFill>
                  <a:schemeClr val="bg1">
                    <a:lumMod val="65000"/>
                  </a:schemeClr>
                </a:solidFill>
                <a:latin typeface="Garamond" panose="02020404030301010803" pitchFamily="18" charset="0"/>
              </a:rPr>
              <a:t>Use value or project pricing</a:t>
            </a:r>
          </a:p>
        </p:txBody>
      </p:sp>
      <p:pic>
        <p:nvPicPr>
          <p:cNvPr id="9" name="Picture 2" descr="How we're trying to help you avoid surprise debt | Octopus Energy">
            <a:extLst>
              <a:ext uri="{FF2B5EF4-FFF2-40B4-BE49-F238E27FC236}">
                <a16:creationId xmlns:a16="http://schemas.microsoft.com/office/drawing/2014/main" id="{45383C47-BAB9-4242-81B2-D1CEFFDE87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58" t="585" r="21323" b="-585"/>
          <a:stretch/>
        </p:blipFill>
        <p:spPr bwMode="auto">
          <a:xfrm>
            <a:off x="0" y="4614305"/>
            <a:ext cx="8210643" cy="5648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9353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286" y="0"/>
            <a:ext cx="18283428" cy="10287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1026" name="Picture 2" descr="399 Head In The Sand Stock Photos, Pictures &amp; Royalty-Free Images - iStock">
            <a:extLst>
              <a:ext uri="{FF2B5EF4-FFF2-40B4-BE49-F238E27FC236}">
                <a16:creationId xmlns:a16="http://schemas.microsoft.com/office/drawing/2014/main" id="{9B739698-F726-4570-9B69-D7236C7E30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372"/>
          <a:stretch/>
        </p:blipFill>
        <p:spPr bwMode="auto">
          <a:xfrm>
            <a:off x="20" y="1923"/>
            <a:ext cx="18287980" cy="1028507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FFA2069-C09F-4CD1-B1D5-6798E75F52FF}"/>
              </a:ext>
            </a:extLst>
          </p:cNvPr>
          <p:cNvSpPr txBox="1"/>
          <p:nvPr/>
        </p:nvSpPr>
        <p:spPr>
          <a:xfrm>
            <a:off x="990600" y="342900"/>
            <a:ext cx="16306800" cy="3416320"/>
          </a:xfrm>
          <a:prstGeom prst="rect">
            <a:avLst/>
          </a:prstGeom>
          <a:noFill/>
        </p:spPr>
        <p:txBody>
          <a:bodyPr wrap="square">
            <a:spAutoFit/>
          </a:bodyPr>
          <a:lstStyle/>
          <a:p>
            <a:pPr algn="ctr"/>
            <a:r>
              <a:rPr lang="en-GB" sz="7200" i="1" dirty="0">
                <a:effectLst/>
                <a:latin typeface="AngsanaUPC" panose="020B0502040204020203" pitchFamily="18" charset="-34"/>
                <a:ea typeface="Calibri" panose="020F0502020204030204" pitchFamily="34" charset="0"/>
                <a:cs typeface="AngsanaUPC" panose="020B0502040204020203" pitchFamily="18" charset="-34"/>
              </a:rPr>
              <a:t>“Weak pricing in the right niche will always beat great pricing in the wrong niche”</a:t>
            </a:r>
            <a:endParaRPr lang="en-GB" sz="7200" i="1" dirty="0">
              <a:latin typeface="AngsanaUPC" panose="020B0502040204020203" pitchFamily="18" charset="-34"/>
              <a:cs typeface="AngsanaUPC" panose="020B0502040204020203" pitchFamily="18" charset="-34"/>
            </a:endParaRPr>
          </a:p>
        </p:txBody>
      </p:sp>
    </p:spTree>
    <p:extLst>
      <p:ext uri="{BB962C8B-B14F-4D97-AF65-F5344CB8AC3E}">
        <p14:creationId xmlns:p14="http://schemas.microsoft.com/office/powerpoint/2010/main" val="917986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9DB7A0-15C1-45C7-BDC2-35360F5755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a:extLst>
              <a:ext uri="{FF2B5EF4-FFF2-40B4-BE49-F238E27FC236}">
                <a16:creationId xmlns:a16="http://schemas.microsoft.com/office/drawing/2014/main" id="{74326D82-D7E5-4C3D-96D1-168A2295628F}"/>
              </a:ext>
            </a:extLst>
          </p:cNvPr>
          <p:cNvSpPr>
            <a:spLocks noGrp="1"/>
          </p:cNvSpPr>
          <p:nvPr>
            <p:ph type="title"/>
          </p:nvPr>
        </p:nvSpPr>
        <p:spPr>
          <a:xfrm>
            <a:off x="1898937" y="274638"/>
            <a:ext cx="14782800" cy="1143000"/>
          </a:xfrm>
        </p:spPr>
        <p:txBody>
          <a:bodyPr>
            <a:normAutofit fontScale="90000"/>
          </a:bodyPr>
          <a:lstStyle/>
          <a:p>
            <a:r>
              <a:rPr lang="en-GB" sz="9600" cap="small" dirty="0">
                <a:solidFill>
                  <a:srgbClr val="DADBDC"/>
                </a:solidFill>
                <a:latin typeface="Garamond" panose="02020404030301010803" pitchFamily="18" charset="0"/>
              </a:rPr>
              <a:t>Before re-pricing</a:t>
            </a:r>
          </a:p>
        </p:txBody>
      </p:sp>
      <p:sp>
        <p:nvSpPr>
          <p:cNvPr id="3" name="Content Placeholder 2">
            <a:extLst>
              <a:ext uri="{FF2B5EF4-FFF2-40B4-BE49-F238E27FC236}">
                <a16:creationId xmlns:a16="http://schemas.microsoft.com/office/drawing/2014/main" id="{4F608262-429A-4F26-A995-E9C62378152E}"/>
              </a:ext>
            </a:extLst>
          </p:cNvPr>
          <p:cNvSpPr>
            <a:spLocks noGrp="1"/>
          </p:cNvSpPr>
          <p:nvPr>
            <p:ph idx="1"/>
          </p:nvPr>
        </p:nvSpPr>
        <p:spPr>
          <a:xfrm>
            <a:off x="609600" y="2377563"/>
            <a:ext cx="9753600" cy="7261737"/>
          </a:xfrm>
        </p:spPr>
        <p:txBody>
          <a:bodyPr>
            <a:noAutofit/>
          </a:bodyPr>
          <a:lstStyle/>
          <a:p>
            <a:pPr marL="514350" lvl="0" indent="-514350">
              <a:spcBef>
                <a:spcPts val="1200"/>
              </a:spcBef>
              <a:buFont typeface="+mj-lt"/>
              <a:buAutoNum type="arabicPeriod"/>
            </a:pPr>
            <a:r>
              <a:rPr lang="en-GB" sz="4000" b="1" dirty="0">
                <a:solidFill>
                  <a:srgbClr val="DADBDC"/>
                </a:solidFill>
                <a:latin typeface="Garamond" panose="02020404030301010803" pitchFamily="18" charset="0"/>
              </a:rPr>
              <a:t>Niche</a:t>
            </a:r>
          </a:p>
          <a:p>
            <a:pPr marL="914400" lvl="1" indent="-514350">
              <a:spcBef>
                <a:spcPts val="1200"/>
              </a:spcBef>
              <a:buFont typeface="+mj-lt"/>
              <a:buAutoNum type="alphaLcParenR"/>
            </a:pPr>
            <a:r>
              <a:rPr lang="en-GB" sz="3600" dirty="0">
                <a:solidFill>
                  <a:srgbClr val="DADBDC"/>
                </a:solidFill>
                <a:latin typeface="Garamond" panose="02020404030301010803" pitchFamily="18" charset="0"/>
              </a:rPr>
              <a:t>Are you in a high-value niche?</a:t>
            </a:r>
          </a:p>
          <a:p>
            <a:pPr marL="914400" lvl="1" indent="-514350">
              <a:spcBef>
                <a:spcPts val="1200"/>
              </a:spcBef>
              <a:buFont typeface="+mj-lt"/>
              <a:buAutoNum type="alphaLcParenR"/>
            </a:pPr>
            <a:r>
              <a:rPr lang="en-GB" sz="3600" dirty="0">
                <a:solidFill>
                  <a:srgbClr val="DADBDC"/>
                </a:solidFill>
                <a:latin typeface="Garamond" panose="02020404030301010803" pitchFamily="18" charset="0"/>
              </a:rPr>
              <a:t>Are you specialised and unique?</a:t>
            </a:r>
          </a:p>
          <a:p>
            <a:pPr marL="514350" lvl="0" indent="-514350">
              <a:spcBef>
                <a:spcPts val="1200"/>
              </a:spcBef>
              <a:buFont typeface="+mj-lt"/>
              <a:buAutoNum type="arabicPeriod"/>
            </a:pPr>
            <a:endParaRPr lang="en-GB" sz="4000" b="1" dirty="0">
              <a:solidFill>
                <a:srgbClr val="DADBDC"/>
              </a:solidFill>
              <a:latin typeface="Garamond" panose="02020404030301010803" pitchFamily="18" charset="0"/>
            </a:endParaRPr>
          </a:p>
          <a:p>
            <a:pPr marL="514350" lvl="0" indent="-514350">
              <a:spcBef>
                <a:spcPts val="1200"/>
              </a:spcBef>
              <a:buFont typeface="+mj-lt"/>
              <a:buAutoNum type="arabicPeriod"/>
            </a:pPr>
            <a:r>
              <a:rPr lang="en-GB" sz="4000" b="1" dirty="0">
                <a:solidFill>
                  <a:srgbClr val="DADBDC"/>
                </a:solidFill>
                <a:latin typeface="Garamond" panose="02020404030301010803" pitchFamily="18" charset="0"/>
              </a:rPr>
              <a:t>Clients</a:t>
            </a:r>
          </a:p>
          <a:p>
            <a:pPr marL="914400" lvl="1" indent="-514350">
              <a:spcBef>
                <a:spcPts val="1200"/>
              </a:spcBef>
              <a:buFont typeface="+mj-lt"/>
              <a:buAutoNum type="alphaLcParenR"/>
            </a:pPr>
            <a:r>
              <a:rPr lang="en-GB" sz="3600" dirty="0">
                <a:solidFill>
                  <a:srgbClr val="DADBDC"/>
                </a:solidFill>
                <a:latin typeface="Garamond" panose="02020404030301010803" pitchFamily="18" charset="0"/>
              </a:rPr>
              <a:t>Are you targeting the best clients?</a:t>
            </a:r>
          </a:p>
          <a:p>
            <a:pPr marL="914400" lvl="1" indent="-514350">
              <a:spcBef>
                <a:spcPts val="1200"/>
              </a:spcBef>
              <a:buFont typeface="+mj-lt"/>
              <a:buAutoNum type="alphaLcParenR"/>
            </a:pPr>
            <a:r>
              <a:rPr lang="en-GB" sz="3600" dirty="0">
                <a:solidFill>
                  <a:srgbClr val="DADBDC"/>
                </a:solidFill>
                <a:latin typeface="Garamond" panose="02020404030301010803" pitchFamily="18" charset="0"/>
              </a:rPr>
              <a:t>Are you over-subscribed?</a:t>
            </a:r>
          </a:p>
          <a:p>
            <a:pPr marL="0" lvl="0" indent="0">
              <a:spcBef>
                <a:spcPts val="1200"/>
              </a:spcBef>
              <a:buNone/>
            </a:pPr>
            <a:r>
              <a:rPr lang="en-GB" sz="3600" dirty="0">
                <a:solidFill>
                  <a:srgbClr val="DADBDC"/>
                </a:solidFill>
                <a:latin typeface="Garamond" panose="02020404030301010803" pitchFamily="18" charset="0"/>
              </a:rPr>
              <a:t> </a:t>
            </a:r>
          </a:p>
          <a:p>
            <a:pPr marL="914400" lvl="1" indent="-514350">
              <a:spcBef>
                <a:spcPts val="1200"/>
              </a:spcBef>
              <a:buFont typeface="+mj-lt"/>
              <a:buAutoNum type="alphaLcParenR"/>
            </a:pPr>
            <a:endParaRPr lang="en-GB" sz="3600" dirty="0">
              <a:solidFill>
                <a:srgbClr val="DADBDC"/>
              </a:solidFill>
              <a:latin typeface="Garamond" panose="02020404030301010803" pitchFamily="18" charset="0"/>
            </a:endParaRPr>
          </a:p>
        </p:txBody>
      </p:sp>
      <p:pic>
        <p:nvPicPr>
          <p:cNvPr id="6" name="Picture 5" descr="Text&#10;&#10;Description automatically generated">
            <a:extLst>
              <a:ext uri="{FF2B5EF4-FFF2-40B4-BE49-F238E27FC236}">
                <a16:creationId xmlns:a16="http://schemas.microsoft.com/office/drawing/2014/main" id="{B9DA4813-802A-441C-8872-02158DC26B5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097000" y="8828475"/>
            <a:ext cx="4190999" cy="1403984"/>
          </a:xfrm>
          <a:prstGeom prst="rect">
            <a:avLst/>
          </a:prstGeom>
        </p:spPr>
      </p:pic>
      <p:sp>
        <p:nvSpPr>
          <p:cNvPr id="8" name="TextBox 7">
            <a:extLst>
              <a:ext uri="{FF2B5EF4-FFF2-40B4-BE49-F238E27FC236}">
                <a16:creationId xmlns:a16="http://schemas.microsoft.com/office/drawing/2014/main" id="{67A7DF14-6170-4953-B987-7A0645F4176C}"/>
              </a:ext>
            </a:extLst>
          </p:cNvPr>
          <p:cNvSpPr txBox="1"/>
          <p:nvPr/>
        </p:nvSpPr>
        <p:spPr>
          <a:xfrm>
            <a:off x="9677400" y="2409631"/>
            <a:ext cx="9316528" cy="5078313"/>
          </a:xfrm>
          <a:prstGeom prst="rect">
            <a:avLst/>
          </a:prstGeom>
          <a:noFill/>
        </p:spPr>
        <p:txBody>
          <a:bodyPr wrap="square">
            <a:spAutoFit/>
          </a:bodyPr>
          <a:lstStyle/>
          <a:p>
            <a:pPr lvl="0">
              <a:spcBef>
                <a:spcPts val="1200"/>
              </a:spcBef>
            </a:pPr>
            <a:r>
              <a:rPr lang="en-GB" sz="4000" b="1" dirty="0">
                <a:solidFill>
                  <a:srgbClr val="DADBDC"/>
                </a:solidFill>
                <a:latin typeface="Garamond" panose="02020404030301010803" pitchFamily="18" charset="0"/>
              </a:rPr>
              <a:t>3. Brand</a:t>
            </a:r>
          </a:p>
          <a:p>
            <a:pPr marL="914400" lvl="1" indent="-514350">
              <a:spcBef>
                <a:spcPts val="1200"/>
              </a:spcBef>
              <a:buFont typeface="+mj-lt"/>
              <a:buAutoNum type="alphaLcParenR"/>
            </a:pPr>
            <a:r>
              <a:rPr lang="en-GB" sz="3600" dirty="0">
                <a:solidFill>
                  <a:srgbClr val="DADBDC"/>
                </a:solidFill>
                <a:latin typeface="Garamond" panose="02020404030301010803" pitchFamily="18" charset="0"/>
              </a:rPr>
              <a:t>Do you have a quality brand?</a:t>
            </a:r>
          </a:p>
          <a:p>
            <a:pPr marL="914400" lvl="1" indent="-514350">
              <a:spcBef>
                <a:spcPts val="1200"/>
              </a:spcBef>
              <a:buFont typeface="+mj-lt"/>
              <a:buAutoNum type="alphaLcParenR"/>
            </a:pPr>
            <a:r>
              <a:rPr lang="en-GB" sz="3600" dirty="0">
                <a:solidFill>
                  <a:srgbClr val="DADBDC"/>
                </a:solidFill>
                <a:latin typeface="Garamond" panose="02020404030301010803" pitchFamily="18" charset="0"/>
              </a:rPr>
              <a:t>Are you seen as best in class?</a:t>
            </a:r>
          </a:p>
          <a:p>
            <a:pPr lvl="0">
              <a:spcBef>
                <a:spcPts val="1200"/>
              </a:spcBef>
            </a:pPr>
            <a:endParaRPr lang="en-GB" sz="4000" b="1" dirty="0">
              <a:solidFill>
                <a:srgbClr val="DADBDC"/>
              </a:solidFill>
              <a:latin typeface="Garamond" panose="02020404030301010803" pitchFamily="18" charset="0"/>
            </a:endParaRPr>
          </a:p>
          <a:p>
            <a:pPr lvl="0">
              <a:spcBef>
                <a:spcPts val="1200"/>
              </a:spcBef>
            </a:pPr>
            <a:r>
              <a:rPr lang="en-GB" sz="4000" b="1" dirty="0">
                <a:solidFill>
                  <a:srgbClr val="DADBDC"/>
                </a:solidFill>
                <a:latin typeface="Garamond" panose="02020404030301010803" pitchFamily="18" charset="0"/>
              </a:rPr>
              <a:t>4. Services</a:t>
            </a:r>
          </a:p>
          <a:p>
            <a:pPr marL="914400" lvl="1" indent="-514350">
              <a:spcBef>
                <a:spcPts val="1200"/>
              </a:spcBef>
              <a:buFont typeface="+mj-lt"/>
              <a:buAutoNum type="alphaLcParenR"/>
            </a:pPr>
            <a:r>
              <a:rPr lang="en-GB" sz="3600" dirty="0">
                <a:solidFill>
                  <a:srgbClr val="DADBDC"/>
                </a:solidFill>
                <a:latin typeface="Garamond" panose="02020404030301010803" pitchFamily="18" charset="0"/>
              </a:rPr>
              <a:t>Are you only selling time?</a:t>
            </a:r>
          </a:p>
          <a:p>
            <a:pPr marL="914400" lvl="1" indent="-514350">
              <a:spcBef>
                <a:spcPts val="1200"/>
              </a:spcBef>
              <a:buFont typeface="+mj-lt"/>
              <a:buAutoNum type="alphaLcParenR"/>
            </a:pPr>
            <a:r>
              <a:rPr lang="en-GB" sz="3600" dirty="0">
                <a:solidFill>
                  <a:srgbClr val="DADBDC"/>
                </a:solidFill>
                <a:latin typeface="Garamond" panose="02020404030301010803" pitchFamily="18" charset="0"/>
              </a:rPr>
              <a:t>Are you continuously improving value?</a:t>
            </a:r>
            <a:endParaRPr lang="en-GB" dirty="0"/>
          </a:p>
        </p:txBody>
      </p:sp>
    </p:spTree>
    <p:extLst>
      <p:ext uri="{BB962C8B-B14F-4D97-AF65-F5344CB8AC3E}">
        <p14:creationId xmlns:p14="http://schemas.microsoft.com/office/powerpoint/2010/main" val="1757105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2" fill="hold" nodeType="clickEffect">
                                  <p:stCondLst>
                                    <p:cond delay="0"/>
                                  </p:stCondLst>
                                  <p:childTnLst>
                                    <p:set>
                                      <p:cBhvr>
                                        <p:cTn id="44" dur="1" fill="hold">
                                          <p:stCondLst>
                                            <p:cond delay="0"/>
                                          </p:stCondLst>
                                        </p:cTn>
                                        <p:tgtEl>
                                          <p:spTgt spid="8">
                                            <p:txEl>
                                              <p:pRg st="0" end="0"/>
                                            </p:txEl>
                                          </p:spTgt>
                                        </p:tgtEl>
                                        <p:attrNameLst>
                                          <p:attrName>style.visibility</p:attrName>
                                        </p:attrNameLst>
                                      </p:cBhvr>
                                      <p:to>
                                        <p:strVal val="visible"/>
                                      </p:to>
                                    </p:set>
                                    <p:anim calcmode="lin" valueType="num">
                                      <p:cBhvr additive="base">
                                        <p:cTn id="45" dur="500" fill="hold"/>
                                        <p:tgtEl>
                                          <p:spTgt spid="8">
                                            <p:txEl>
                                              <p:pRg st="0" end="0"/>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8">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2" fill="hold" nodeType="withEffect">
                                  <p:stCondLst>
                                    <p:cond delay="0"/>
                                  </p:stCondLst>
                                  <p:childTnLst>
                                    <p:set>
                                      <p:cBhvr>
                                        <p:cTn id="48" dur="1" fill="hold">
                                          <p:stCondLst>
                                            <p:cond delay="0"/>
                                          </p:stCondLst>
                                        </p:cTn>
                                        <p:tgtEl>
                                          <p:spTgt spid="8">
                                            <p:txEl>
                                              <p:pRg st="1" end="1"/>
                                            </p:txEl>
                                          </p:spTgt>
                                        </p:tgtEl>
                                        <p:attrNameLst>
                                          <p:attrName>style.visibility</p:attrName>
                                        </p:attrNameLst>
                                      </p:cBhvr>
                                      <p:to>
                                        <p:strVal val="visible"/>
                                      </p:to>
                                    </p:set>
                                    <p:anim calcmode="lin" valueType="num">
                                      <p:cBhvr additive="base">
                                        <p:cTn id="49" dur="500" fill="hold"/>
                                        <p:tgtEl>
                                          <p:spTgt spid="8">
                                            <p:txEl>
                                              <p:pRg st="1" end="1"/>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8">
                                            <p:txEl>
                                              <p:pRg st="1" end="1"/>
                                            </p:txEl>
                                          </p:spTgt>
                                        </p:tgtEl>
                                        <p:attrNameLst>
                                          <p:attrName>ppt_y</p:attrName>
                                        </p:attrNameLst>
                                      </p:cBhvr>
                                      <p:tavLst>
                                        <p:tav tm="0">
                                          <p:val>
                                            <p:strVal val="#ppt_y"/>
                                          </p:val>
                                        </p:tav>
                                        <p:tav tm="100000">
                                          <p:val>
                                            <p:strVal val="#ppt_y"/>
                                          </p:val>
                                        </p:tav>
                                      </p:tavLst>
                                    </p:anim>
                                  </p:childTnLst>
                                </p:cTn>
                              </p:par>
                              <p:par>
                                <p:cTn id="51" presetID="2" presetClass="entr" presetSubtype="2" fill="hold" nodeType="withEffect">
                                  <p:stCondLst>
                                    <p:cond delay="0"/>
                                  </p:stCondLst>
                                  <p:childTnLst>
                                    <p:set>
                                      <p:cBhvr>
                                        <p:cTn id="52" dur="1" fill="hold">
                                          <p:stCondLst>
                                            <p:cond delay="0"/>
                                          </p:stCondLst>
                                        </p:cTn>
                                        <p:tgtEl>
                                          <p:spTgt spid="8">
                                            <p:txEl>
                                              <p:pRg st="2" end="2"/>
                                            </p:txEl>
                                          </p:spTgt>
                                        </p:tgtEl>
                                        <p:attrNameLst>
                                          <p:attrName>style.visibility</p:attrName>
                                        </p:attrNameLst>
                                      </p:cBhvr>
                                      <p:to>
                                        <p:strVal val="visible"/>
                                      </p:to>
                                    </p:set>
                                    <p:anim calcmode="lin" valueType="num">
                                      <p:cBhvr additive="base">
                                        <p:cTn id="53" dur="500" fill="hold"/>
                                        <p:tgtEl>
                                          <p:spTgt spid="8">
                                            <p:txEl>
                                              <p:pRg st="2" end="2"/>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2" fill="hold" nodeType="clickEffect">
                                  <p:stCondLst>
                                    <p:cond delay="0"/>
                                  </p:stCondLst>
                                  <p:childTnLst>
                                    <p:set>
                                      <p:cBhvr>
                                        <p:cTn id="58" dur="1" fill="hold">
                                          <p:stCondLst>
                                            <p:cond delay="0"/>
                                          </p:stCondLst>
                                        </p:cTn>
                                        <p:tgtEl>
                                          <p:spTgt spid="8">
                                            <p:txEl>
                                              <p:pRg st="4" end="4"/>
                                            </p:txEl>
                                          </p:spTgt>
                                        </p:tgtEl>
                                        <p:attrNameLst>
                                          <p:attrName>style.visibility</p:attrName>
                                        </p:attrNameLst>
                                      </p:cBhvr>
                                      <p:to>
                                        <p:strVal val="visible"/>
                                      </p:to>
                                    </p:set>
                                    <p:anim calcmode="lin" valueType="num">
                                      <p:cBhvr additive="base">
                                        <p:cTn id="59" dur="500" fill="hold"/>
                                        <p:tgtEl>
                                          <p:spTgt spid="8">
                                            <p:txEl>
                                              <p:pRg st="4" end="4"/>
                                            </p:txEl>
                                          </p:spTgt>
                                        </p:tgtEl>
                                        <p:attrNameLst>
                                          <p:attrName>ppt_x</p:attrName>
                                        </p:attrNameLst>
                                      </p:cBhvr>
                                      <p:tavLst>
                                        <p:tav tm="0">
                                          <p:val>
                                            <p:strVal val="1+#ppt_w/2"/>
                                          </p:val>
                                        </p:tav>
                                        <p:tav tm="100000">
                                          <p:val>
                                            <p:strVal val="#ppt_x"/>
                                          </p:val>
                                        </p:tav>
                                      </p:tavLst>
                                    </p:anim>
                                    <p:anim calcmode="lin" valueType="num">
                                      <p:cBhvr additive="base">
                                        <p:cTn id="60" dur="500" fill="hold"/>
                                        <p:tgtEl>
                                          <p:spTgt spid="8">
                                            <p:txEl>
                                              <p:pRg st="4" end="4"/>
                                            </p:txEl>
                                          </p:spTgt>
                                        </p:tgtEl>
                                        <p:attrNameLst>
                                          <p:attrName>ppt_y</p:attrName>
                                        </p:attrNameLst>
                                      </p:cBhvr>
                                      <p:tavLst>
                                        <p:tav tm="0">
                                          <p:val>
                                            <p:strVal val="#ppt_y"/>
                                          </p:val>
                                        </p:tav>
                                        <p:tav tm="100000">
                                          <p:val>
                                            <p:strVal val="#ppt_y"/>
                                          </p:val>
                                        </p:tav>
                                      </p:tavLst>
                                    </p:anim>
                                  </p:childTnLst>
                                </p:cTn>
                              </p:par>
                              <p:par>
                                <p:cTn id="61" presetID="2" presetClass="entr" presetSubtype="2" fill="hold" nodeType="withEffect">
                                  <p:stCondLst>
                                    <p:cond delay="0"/>
                                  </p:stCondLst>
                                  <p:childTnLst>
                                    <p:set>
                                      <p:cBhvr>
                                        <p:cTn id="62" dur="1" fill="hold">
                                          <p:stCondLst>
                                            <p:cond delay="0"/>
                                          </p:stCondLst>
                                        </p:cTn>
                                        <p:tgtEl>
                                          <p:spTgt spid="8">
                                            <p:txEl>
                                              <p:pRg st="5" end="5"/>
                                            </p:txEl>
                                          </p:spTgt>
                                        </p:tgtEl>
                                        <p:attrNameLst>
                                          <p:attrName>style.visibility</p:attrName>
                                        </p:attrNameLst>
                                      </p:cBhvr>
                                      <p:to>
                                        <p:strVal val="visible"/>
                                      </p:to>
                                    </p:set>
                                    <p:anim calcmode="lin" valueType="num">
                                      <p:cBhvr additive="base">
                                        <p:cTn id="63" dur="500" fill="hold"/>
                                        <p:tgtEl>
                                          <p:spTgt spid="8">
                                            <p:txEl>
                                              <p:pRg st="5" end="5"/>
                                            </p:txEl>
                                          </p:spTgt>
                                        </p:tgtEl>
                                        <p:attrNameLst>
                                          <p:attrName>ppt_x</p:attrName>
                                        </p:attrNameLst>
                                      </p:cBhvr>
                                      <p:tavLst>
                                        <p:tav tm="0">
                                          <p:val>
                                            <p:strVal val="1+#ppt_w/2"/>
                                          </p:val>
                                        </p:tav>
                                        <p:tav tm="100000">
                                          <p:val>
                                            <p:strVal val="#ppt_x"/>
                                          </p:val>
                                        </p:tav>
                                      </p:tavLst>
                                    </p:anim>
                                    <p:anim calcmode="lin" valueType="num">
                                      <p:cBhvr additive="base">
                                        <p:cTn id="64" dur="500" fill="hold"/>
                                        <p:tgtEl>
                                          <p:spTgt spid="8">
                                            <p:txEl>
                                              <p:pRg st="5" end="5"/>
                                            </p:txEl>
                                          </p:spTgt>
                                        </p:tgtEl>
                                        <p:attrNameLst>
                                          <p:attrName>ppt_y</p:attrName>
                                        </p:attrNameLst>
                                      </p:cBhvr>
                                      <p:tavLst>
                                        <p:tav tm="0">
                                          <p:val>
                                            <p:strVal val="#ppt_y"/>
                                          </p:val>
                                        </p:tav>
                                        <p:tav tm="100000">
                                          <p:val>
                                            <p:strVal val="#ppt_y"/>
                                          </p:val>
                                        </p:tav>
                                      </p:tavLst>
                                    </p:anim>
                                  </p:childTnLst>
                                </p:cTn>
                              </p:par>
                              <p:par>
                                <p:cTn id="65" presetID="2" presetClass="entr" presetSubtype="2" fill="hold" nodeType="withEffect">
                                  <p:stCondLst>
                                    <p:cond delay="0"/>
                                  </p:stCondLst>
                                  <p:childTnLst>
                                    <p:set>
                                      <p:cBhvr>
                                        <p:cTn id="66" dur="1" fill="hold">
                                          <p:stCondLst>
                                            <p:cond delay="0"/>
                                          </p:stCondLst>
                                        </p:cTn>
                                        <p:tgtEl>
                                          <p:spTgt spid="8">
                                            <p:txEl>
                                              <p:pRg st="6" end="6"/>
                                            </p:txEl>
                                          </p:spTgt>
                                        </p:tgtEl>
                                        <p:attrNameLst>
                                          <p:attrName>style.visibility</p:attrName>
                                        </p:attrNameLst>
                                      </p:cBhvr>
                                      <p:to>
                                        <p:strVal val="visible"/>
                                      </p:to>
                                    </p:set>
                                    <p:anim calcmode="lin" valueType="num">
                                      <p:cBhvr additive="base">
                                        <p:cTn id="67" dur="500" fill="hold"/>
                                        <p:tgtEl>
                                          <p:spTgt spid="8">
                                            <p:txEl>
                                              <p:pRg st="6" end="6"/>
                                            </p:txEl>
                                          </p:spTgt>
                                        </p:tgtEl>
                                        <p:attrNameLst>
                                          <p:attrName>ppt_x</p:attrName>
                                        </p:attrNameLst>
                                      </p:cBhvr>
                                      <p:tavLst>
                                        <p:tav tm="0">
                                          <p:val>
                                            <p:strVal val="1+#ppt_w/2"/>
                                          </p:val>
                                        </p:tav>
                                        <p:tav tm="100000">
                                          <p:val>
                                            <p:strVal val="#ppt_x"/>
                                          </p:val>
                                        </p:tav>
                                      </p:tavLst>
                                    </p:anim>
                                    <p:anim calcmode="lin" valueType="num">
                                      <p:cBhvr additive="base">
                                        <p:cTn id="68" dur="500" fill="hold"/>
                                        <p:tgtEl>
                                          <p:spTgt spid="8">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8210643" cy="10287000"/>
          </a:xfrm>
          <a:prstGeom prst="rect">
            <a:avLst/>
          </a:prstGeom>
          <a:solidFill>
            <a:srgbClr val="D9D9D9"/>
          </a:solidFill>
        </p:spPr>
      </p:sp>
      <p:sp>
        <p:nvSpPr>
          <p:cNvPr id="4" name="AutoShape 4"/>
          <p:cNvSpPr/>
          <p:nvPr/>
        </p:nvSpPr>
        <p:spPr>
          <a:xfrm rot="-5400000">
            <a:off x="13693141" y="-2984335"/>
            <a:ext cx="45719" cy="9144000"/>
          </a:xfrm>
          <a:prstGeom prst="rect">
            <a:avLst/>
          </a:prstGeom>
          <a:solidFill>
            <a:srgbClr val="404040"/>
          </a:solidFill>
        </p:spPr>
      </p:sp>
      <p:sp>
        <p:nvSpPr>
          <p:cNvPr id="5" name="TextBox 5"/>
          <p:cNvSpPr txBox="1"/>
          <p:nvPr/>
        </p:nvSpPr>
        <p:spPr>
          <a:xfrm>
            <a:off x="585810" y="419100"/>
            <a:ext cx="7039021" cy="2954655"/>
          </a:xfrm>
          <a:prstGeom prst="rect">
            <a:avLst/>
          </a:prstGeom>
        </p:spPr>
        <p:txBody>
          <a:bodyPr wrap="square" lIns="0" tIns="0" rIns="0" bIns="0" rtlCol="0" anchor="t">
            <a:spAutoFit/>
          </a:bodyPr>
          <a:lstStyle/>
          <a:p>
            <a:pPr algn="ctr">
              <a:defRPr/>
            </a:pPr>
            <a:r>
              <a:rPr lang="en-US" sz="9600" cap="small" dirty="0">
                <a:latin typeface="Garamond" panose="02020404030301010803" pitchFamily="18" charset="0"/>
                <a:ea typeface="+mj-ea"/>
                <a:cs typeface="+mj-cs"/>
              </a:rPr>
              <a:t>Pricing</a:t>
            </a:r>
          </a:p>
          <a:p>
            <a:pPr algn="ctr">
              <a:defRPr/>
            </a:pPr>
            <a:r>
              <a:rPr lang="en-US" sz="9600" cap="small" dirty="0">
                <a:latin typeface="Garamond" panose="02020404030301010803" pitchFamily="18" charset="0"/>
                <a:ea typeface="+mj-ea"/>
                <a:cs typeface="+mj-cs"/>
              </a:rPr>
              <a:t>Masterclass</a:t>
            </a:r>
          </a:p>
        </p:txBody>
      </p:sp>
      <p:sp>
        <p:nvSpPr>
          <p:cNvPr id="8" name="TextBox 8"/>
          <p:cNvSpPr txBox="1"/>
          <p:nvPr/>
        </p:nvSpPr>
        <p:spPr>
          <a:xfrm>
            <a:off x="8190976" y="1946570"/>
            <a:ext cx="9634469" cy="6794745"/>
          </a:xfrm>
          <a:prstGeom prst="rect">
            <a:avLst/>
          </a:prstGeom>
        </p:spPr>
        <p:txBody>
          <a:bodyPr wrap="square" lIns="0" tIns="0" rIns="0" bIns="0" rtlCol="0" anchor="t">
            <a:spAutoFit/>
          </a:bodyPr>
          <a:lstStyle/>
          <a:p>
            <a:pPr algn="r" defTabSz="457200">
              <a:lnSpc>
                <a:spcPct val="150000"/>
              </a:lnSpc>
              <a:defRPr/>
            </a:pPr>
            <a:r>
              <a:rPr lang="en-US" sz="6000" spc="15" dirty="0">
                <a:solidFill>
                  <a:srgbClr val="404040"/>
                </a:solidFill>
                <a:latin typeface="Garamond" panose="02020404030301010803" pitchFamily="18" charset="0"/>
              </a:rPr>
              <a:t>Pricing isn’t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…but it’s important.</a:t>
            </a:r>
          </a:p>
          <a:p>
            <a:pPr algn="r" defTabSz="457200">
              <a:lnSpc>
                <a:spcPct val="150000"/>
              </a:lnSpc>
              <a:defRPr/>
            </a:pPr>
            <a:r>
              <a:rPr lang="en-US" sz="6000" spc="15" dirty="0">
                <a:solidFill>
                  <a:schemeClr val="bg1">
                    <a:lumMod val="65000"/>
                  </a:schemeClr>
                </a:solidFill>
                <a:latin typeface="Garamond" panose="02020404030301010803" pitchFamily="18" charset="0"/>
              </a:rPr>
              <a:t>Client value </a:t>
            </a:r>
            <a:r>
              <a:rPr lang="en-US" sz="6000" i="1" spc="15" dirty="0">
                <a:solidFill>
                  <a:schemeClr val="bg1">
                    <a:lumMod val="65000"/>
                  </a:schemeClr>
                </a:solidFill>
                <a:latin typeface="Garamond" panose="02020404030301010803" pitchFamily="18" charset="0"/>
              </a:rPr>
              <a:t>is</a:t>
            </a:r>
            <a:r>
              <a:rPr lang="en-US" sz="6000" spc="15" dirty="0">
                <a:solidFill>
                  <a:schemeClr val="bg1">
                    <a:lumMod val="65000"/>
                  </a:schemeClr>
                </a:solidFill>
                <a:latin typeface="Garamond" panose="02020404030301010803" pitchFamily="18" charset="0"/>
              </a:rPr>
              <a: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T&amp;M isn’t ideal….</a:t>
            </a:r>
          </a:p>
          <a:p>
            <a:pPr algn="r" defTabSz="457200">
              <a:lnSpc>
                <a:spcPct val="150000"/>
              </a:lnSpc>
              <a:defRPr/>
            </a:pPr>
            <a:r>
              <a:rPr lang="en-US" sz="6000" spc="15" dirty="0">
                <a:solidFill>
                  <a:schemeClr val="bg1">
                    <a:lumMod val="65000"/>
                  </a:schemeClr>
                </a:solidFill>
                <a:latin typeface="Garamond" panose="02020404030301010803" pitchFamily="18" charset="0"/>
              </a:rPr>
              <a:t>Use value or project pricing</a:t>
            </a:r>
          </a:p>
        </p:txBody>
      </p:sp>
      <p:pic>
        <p:nvPicPr>
          <p:cNvPr id="9" name="Picture 2" descr="How we're trying to help you avoid surprise debt | Octopus Energy">
            <a:extLst>
              <a:ext uri="{FF2B5EF4-FFF2-40B4-BE49-F238E27FC236}">
                <a16:creationId xmlns:a16="http://schemas.microsoft.com/office/drawing/2014/main" id="{45383C47-BAB9-4242-81B2-D1CEFFDE87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58" t="585" r="21323" b="-585"/>
          <a:stretch/>
        </p:blipFill>
        <p:spPr bwMode="auto">
          <a:xfrm>
            <a:off x="0" y="4614305"/>
            <a:ext cx="8210643" cy="5648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7578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8210643" cy="10287000"/>
          </a:xfrm>
          <a:prstGeom prst="rect">
            <a:avLst/>
          </a:prstGeom>
          <a:solidFill>
            <a:srgbClr val="D9D9D9"/>
          </a:solidFill>
        </p:spPr>
      </p:sp>
      <p:sp>
        <p:nvSpPr>
          <p:cNvPr id="4" name="AutoShape 4"/>
          <p:cNvSpPr/>
          <p:nvPr/>
        </p:nvSpPr>
        <p:spPr>
          <a:xfrm rot="-5400000">
            <a:off x="13693141" y="-2984335"/>
            <a:ext cx="45719" cy="9144000"/>
          </a:xfrm>
          <a:prstGeom prst="rect">
            <a:avLst/>
          </a:prstGeom>
          <a:solidFill>
            <a:srgbClr val="404040"/>
          </a:solidFill>
        </p:spPr>
      </p:sp>
      <p:sp>
        <p:nvSpPr>
          <p:cNvPr id="5" name="TextBox 5"/>
          <p:cNvSpPr txBox="1"/>
          <p:nvPr/>
        </p:nvSpPr>
        <p:spPr>
          <a:xfrm>
            <a:off x="585810" y="419100"/>
            <a:ext cx="7039021" cy="2954655"/>
          </a:xfrm>
          <a:prstGeom prst="rect">
            <a:avLst/>
          </a:prstGeom>
        </p:spPr>
        <p:txBody>
          <a:bodyPr wrap="square" lIns="0" tIns="0" rIns="0" bIns="0" rtlCol="0" anchor="t">
            <a:spAutoFit/>
          </a:bodyPr>
          <a:lstStyle/>
          <a:p>
            <a:pPr algn="ctr">
              <a:defRPr/>
            </a:pPr>
            <a:r>
              <a:rPr lang="en-US" sz="9600" cap="small" dirty="0">
                <a:latin typeface="Garamond" panose="02020404030301010803" pitchFamily="18" charset="0"/>
                <a:ea typeface="+mj-ea"/>
                <a:cs typeface="+mj-cs"/>
              </a:rPr>
              <a:t>Pricing</a:t>
            </a:r>
          </a:p>
          <a:p>
            <a:pPr algn="ctr">
              <a:defRPr/>
            </a:pPr>
            <a:r>
              <a:rPr lang="en-US" sz="9600" cap="small" dirty="0">
                <a:latin typeface="Garamond" panose="02020404030301010803" pitchFamily="18" charset="0"/>
                <a:ea typeface="+mj-ea"/>
                <a:cs typeface="+mj-cs"/>
              </a:rPr>
              <a:t>Masterclass</a:t>
            </a:r>
          </a:p>
        </p:txBody>
      </p:sp>
      <p:sp>
        <p:nvSpPr>
          <p:cNvPr id="8" name="TextBox 8"/>
          <p:cNvSpPr txBox="1"/>
          <p:nvPr/>
        </p:nvSpPr>
        <p:spPr>
          <a:xfrm>
            <a:off x="8190976" y="1946570"/>
            <a:ext cx="9634469" cy="6794745"/>
          </a:xfrm>
          <a:prstGeom prst="rect">
            <a:avLst/>
          </a:prstGeom>
        </p:spPr>
        <p:txBody>
          <a:bodyPr wrap="square" lIns="0" tIns="0" rIns="0" bIns="0" rtlCol="0" anchor="t">
            <a:spAutoFit/>
          </a:bodyPr>
          <a:lstStyle/>
          <a:p>
            <a:pPr algn="r" defTabSz="457200">
              <a:lnSpc>
                <a:spcPct val="150000"/>
              </a:lnSpc>
              <a:defRPr/>
            </a:pPr>
            <a:r>
              <a:rPr lang="en-US" sz="6000" spc="15" dirty="0">
                <a:solidFill>
                  <a:schemeClr val="bg1">
                    <a:lumMod val="65000"/>
                  </a:schemeClr>
                </a:solidFill>
                <a:latin typeface="Garamond" panose="02020404030301010803" pitchFamily="18" charset="0"/>
              </a:rPr>
              <a:t>Pricing isn’t everything…</a:t>
            </a:r>
          </a:p>
          <a:p>
            <a:pPr algn="r" defTabSz="457200">
              <a:lnSpc>
                <a:spcPct val="150000"/>
              </a:lnSpc>
              <a:defRPr/>
            </a:pPr>
            <a:r>
              <a:rPr lang="en-US" sz="6000" spc="15" dirty="0">
                <a:solidFill>
                  <a:srgbClr val="404040"/>
                </a:solidFill>
                <a:latin typeface="Garamond" panose="02020404030301010803" pitchFamily="18" charset="0"/>
              </a:rPr>
              <a:t>…but it’s important.</a:t>
            </a:r>
          </a:p>
          <a:p>
            <a:pPr algn="r" defTabSz="457200">
              <a:lnSpc>
                <a:spcPct val="150000"/>
              </a:lnSpc>
              <a:defRPr/>
            </a:pPr>
            <a:r>
              <a:rPr lang="en-US" sz="6000" spc="15" dirty="0">
                <a:solidFill>
                  <a:schemeClr val="bg1">
                    <a:lumMod val="65000"/>
                  </a:schemeClr>
                </a:solidFill>
                <a:latin typeface="Garamond" panose="02020404030301010803" pitchFamily="18" charset="0"/>
              </a:rPr>
              <a:t>Client value </a:t>
            </a:r>
            <a:r>
              <a:rPr lang="en-US" sz="6000" i="1" spc="15" dirty="0">
                <a:solidFill>
                  <a:schemeClr val="bg1">
                    <a:lumMod val="65000"/>
                  </a:schemeClr>
                </a:solidFill>
                <a:latin typeface="Garamond" panose="02020404030301010803" pitchFamily="18" charset="0"/>
              </a:rPr>
              <a:t>is</a:t>
            </a:r>
            <a:r>
              <a:rPr lang="en-US" sz="6000" spc="15" dirty="0">
                <a:solidFill>
                  <a:schemeClr val="bg1">
                    <a:lumMod val="65000"/>
                  </a:schemeClr>
                </a:solidFill>
                <a:latin typeface="Garamond" panose="02020404030301010803" pitchFamily="18" charset="0"/>
              </a:rPr>
              <a: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T&amp;M isn’t ideal….</a:t>
            </a:r>
          </a:p>
          <a:p>
            <a:pPr algn="r" defTabSz="457200">
              <a:lnSpc>
                <a:spcPct val="150000"/>
              </a:lnSpc>
              <a:defRPr/>
            </a:pPr>
            <a:r>
              <a:rPr lang="en-US" sz="6000" spc="15" dirty="0">
                <a:solidFill>
                  <a:schemeClr val="bg1">
                    <a:lumMod val="65000"/>
                  </a:schemeClr>
                </a:solidFill>
                <a:latin typeface="Garamond" panose="02020404030301010803" pitchFamily="18" charset="0"/>
              </a:rPr>
              <a:t>Use value or project pricing</a:t>
            </a:r>
          </a:p>
        </p:txBody>
      </p:sp>
      <p:pic>
        <p:nvPicPr>
          <p:cNvPr id="9" name="Picture 2" descr="How we're trying to help you avoid surprise debt | Octopus Energy">
            <a:extLst>
              <a:ext uri="{FF2B5EF4-FFF2-40B4-BE49-F238E27FC236}">
                <a16:creationId xmlns:a16="http://schemas.microsoft.com/office/drawing/2014/main" id="{45383C47-BAB9-4242-81B2-D1CEFFDE87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58" t="585" r="21323" b="-585"/>
          <a:stretch/>
        </p:blipFill>
        <p:spPr bwMode="auto">
          <a:xfrm>
            <a:off x="0" y="4614305"/>
            <a:ext cx="8210643" cy="5648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921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pic>
        <p:nvPicPr>
          <p:cNvPr id="8" name="Picture 7" descr="A picture containing text, computer, electronics, scoreboard&#10;&#10;Description automatically generated">
            <a:extLst>
              <a:ext uri="{FF2B5EF4-FFF2-40B4-BE49-F238E27FC236}">
                <a16:creationId xmlns:a16="http://schemas.microsoft.com/office/drawing/2014/main" id="{A57F8E9C-C1F7-4CD2-9312-239C74DBE0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5430500" cy="10287000"/>
          </a:xfrm>
          <a:prstGeom prst="rect">
            <a:avLst/>
          </a:prstGeom>
        </p:spPr>
      </p:pic>
      <p:sp>
        <p:nvSpPr>
          <p:cNvPr id="3" name="AutoShape 3"/>
          <p:cNvSpPr/>
          <p:nvPr/>
        </p:nvSpPr>
        <p:spPr>
          <a:xfrm>
            <a:off x="5947709" y="1024360"/>
            <a:ext cx="11344659" cy="4544959"/>
          </a:xfrm>
          <a:prstGeom prst="rect">
            <a:avLst/>
          </a:prstGeom>
          <a:solidFill>
            <a:srgbClr val="404040"/>
          </a:solidFill>
        </p:spPr>
      </p:sp>
      <p:sp>
        <p:nvSpPr>
          <p:cNvPr id="4" name="AutoShape 4"/>
          <p:cNvSpPr/>
          <p:nvPr/>
        </p:nvSpPr>
        <p:spPr>
          <a:xfrm>
            <a:off x="17259300" y="-303236"/>
            <a:ext cx="20651" cy="10893473"/>
          </a:xfrm>
          <a:prstGeom prst="rect">
            <a:avLst/>
          </a:prstGeom>
          <a:solidFill>
            <a:srgbClr val="404040"/>
          </a:solidFill>
        </p:spPr>
      </p:sp>
      <p:sp>
        <p:nvSpPr>
          <p:cNvPr id="9" name="TextBox 7">
            <a:extLst>
              <a:ext uri="{FF2B5EF4-FFF2-40B4-BE49-F238E27FC236}">
                <a16:creationId xmlns:a16="http://schemas.microsoft.com/office/drawing/2014/main" id="{4F922D2D-42B1-4C94-90E0-05A7B24BC346}"/>
              </a:ext>
            </a:extLst>
          </p:cNvPr>
          <p:cNvSpPr txBox="1"/>
          <p:nvPr/>
        </p:nvSpPr>
        <p:spPr>
          <a:xfrm>
            <a:off x="6400800" y="1931698"/>
            <a:ext cx="10591800" cy="641586"/>
          </a:xfrm>
          <a:prstGeom prst="rect">
            <a:avLst/>
          </a:prstGeom>
        </p:spPr>
        <p:txBody>
          <a:bodyPr wrap="square" lIns="0" tIns="0" rIns="0" bIns="0" rtlCol="0" anchor="t">
            <a:spAutoFit/>
          </a:bodyPr>
          <a:lstStyle/>
          <a:p>
            <a:pPr>
              <a:lnSpc>
                <a:spcPts val="4160"/>
              </a:lnSpc>
              <a:spcBef>
                <a:spcPct val="0"/>
              </a:spcBef>
            </a:pPr>
            <a:r>
              <a:rPr lang="en-GB" sz="6600" cap="small" dirty="0">
                <a:solidFill>
                  <a:srgbClr val="DADBDC"/>
                </a:solidFill>
                <a:latin typeface="Garamond" panose="02020404030301010803" pitchFamily="18" charset="0"/>
                <a:ea typeface="+mj-ea"/>
                <a:cs typeface="+mj-cs"/>
              </a:rPr>
              <a:t>Pricing / Profit Sensitivity</a:t>
            </a:r>
            <a:endParaRPr lang="en-US" sz="6600" cap="small" dirty="0">
              <a:solidFill>
                <a:srgbClr val="DADBDC"/>
              </a:solidFill>
              <a:latin typeface="Garamond" panose="02020404030301010803" pitchFamily="18" charset="0"/>
              <a:ea typeface="+mj-ea"/>
              <a:cs typeface="+mj-cs"/>
            </a:endParaRPr>
          </a:p>
        </p:txBody>
      </p:sp>
      <p:sp>
        <p:nvSpPr>
          <p:cNvPr id="10" name="TextBox 6">
            <a:extLst>
              <a:ext uri="{FF2B5EF4-FFF2-40B4-BE49-F238E27FC236}">
                <a16:creationId xmlns:a16="http://schemas.microsoft.com/office/drawing/2014/main" id="{9E4D8BDE-1533-4929-BBEA-368F014B10E1}"/>
              </a:ext>
            </a:extLst>
          </p:cNvPr>
          <p:cNvSpPr txBox="1"/>
          <p:nvPr/>
        </p:nvSpPr>
        <p:spPr>
          <a:xfrm>
            <a:off x="6400800" y="3296840"/>
            <a:ext cx="10262821" cy="1846659"/>
          </a:xfrm>
          <a:prstGeom prst="rect">
            <a:avLst/>
          </a:prstGeom>
        </p:spPr>
        <p:txBody>
          <a:bodyPr wrap="square" lIns="0" tIns="0" rIns="0" bIns="0" rtlCol="0" anchor="t">
            <a:spAutoFit/>
          </a:bodyPr>
          <a:lstStyle/>
          <a:p>
            <a:pPr marL="514350" indent="-514350">
              <a:buFont typeface="Arial" panose="020B0604020202020204" pitchFamily="34" charset="0"/>
              <a:buChar char="•"/>
              <a:defRPr/>
            </a:pPr>
            <a:r>
              <a:rPr lang="en-GB" sz="4000" spc="26" dirty="0">
                <a:solidFill>
                  <a:schemeClr val="bg1"/>
                </a:solidFill>
                <a:latin typeface="Cormorant Garamond Medium"/>
              </a:rPr>
              <a:t>5% price increase	=	15% increase in profit</a:t>
            </a:r>
          </a:p>
          <a:p>
            <a:pPr marL="514350" indent="-514350">
              <a:buFont typeface="Arial" panose="020B0604020202020204" pitchFamily="34" charset="0"/>
              <a:buChar char="•"/>
              <a:defRPr/>
            </a:pPr>
            <a:endParaRPr lang="en-GB" sz="4000" spc="26" dirty="0">
              <a:solidFill>
                <a:schemeClr val="bg1"/>
              </a:solidFill>
              <a:latin typeface="Cormorant Garamond Medium"/>
            </a:endParaRPr>
          </a:p>
          <a:p>
            <a:pPr marL="514350" indent="-514350">
              <a:buFont typeface="Arial" panose="020B0604020202020204" pitchFamily="34" charset="0"/>
              <a:buChar char="•"/>
              <a:defRPr/>
            </a:pPr>
            <a:r>
              <a:rPr lang="en-GB" sz="4000" spc="26" dirty="0">
                <a:solidFill>
                  <a:schemeClr val="bg1"/>
                </a:solidFill>
                <a:latin typeface="Cormorant Garamond Medium"/>
              </a:rPr>
              <a:t>15% price decrease	= 	30% decrease in profit</a:t>
            </a:r>
          </a:p>
        </p:txBody>
      </p:sp>
      <p:pic>
        <p:nvPicPr>
          <p:cNvPr id="12" name="Picture 11" descr="Text&#10;&#10;Description automatically generated">
            <a:extLst>
              <a:ext uri="{FF2B5EF4-FFF2-40B4-BE49-F238E27FC236}">
                <a16:creationId xmlns:a16="http://schemas.microsoft.com/office/drawing/2014/main" id="{16829319-1639-4535-BB28-BB92E2A8E32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 y="8724900"/>
            <a:ext cx="4272715" cy="1431359"/>
          </a:xfrm>
          <a:prstGeom prst="rect">
            <a:avLst/>
          </a:prstGeom>
        </p:spPr>
      </p:pic>
    </p:spTree>
    <p:extLst>
      <p:ext uri="{BB962C8B-B14F-4D97-AF65-F5344CB8AC3E}">
        <p14:creationId xmlns:p14="http://schemas.microsoft.com/office/powerpoint/2010/main" val="1258121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0-#ppt_h/2"/>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1+#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46F9A54C-4C3C-4632-8D86-F436BF0FB0D9}"/>
              </a:ext>
            </a:extLst>
          </p:cNvPr>
          <p:cNvGrpSpPr/>
          <p:nvPr/>
        </p:nvGrpSpPr>
        <p:grpSpPr>
          <a:xfrm>
            <a:off x="-1" y="0"/>
            <a:ext cx="18288000" cy="10287000"/>
            <a:chOff x="-266700" y="0"/>
            <a:chExt cx="18288000" cy="10287000"/>
          </a:xfrm>
        </p:grpSpPr>
        <p:pic>
          <p:nvPicPr>
            <p:cNvPr id="12" name="Picture 11">
              <a:extLst>
                <a:ext uri="{FF2B5EF4-FFF2-40B4-BE49-F238E27FC236}">
                  <a16:creationId xmlns:a16="http://schemas.microsoft.com/office/drawing/2014/main" id="{8C7C56C1-2E63-493D-91CB-BE2B6FA5AE43}"/>
                </a:ext>
              </a:extLst>
            </p:cNvPr>
            <p:cNvPicPr>
              <a:picLocks noChangeAspect="1"/>
            </p:cNvPicPr>
            <p:nvPr/>
          </p:nvPicPr>
          <p:blipFill rotWithShape="1">
            <a:blip r:embed="rId2">
              <a:extLst>
                <a:ext uri="{28A0092B-C50C-407E-A947-70E740481C1C}">
                  <a14:useLocalDpi xmlns:a14="http://schemas.microsoft.com/office/drawing/2010/main" val="0"/>
                </a:ext>
              </a:extLst>
            </a:blip>
            <a:srcRect t="10280" b="5280"/>
            <a:stretch/>
          </p:blipFill>
          <p:spPr>
            <a:xfrm>
              <a:off x="-266700" y="0"/>
              <a:ext cx="18288000" cy="10287000"/>
            </a:xfrm>
            <a:prstGeom prst="rect">
              <a:avLst/>
            </a:prstGeom>
          </p:spPr>
        </p:pic>
        <p:sp>
          <p:nvSpPr>
            <p:cNvPr id="13" name="Rectangle 12">
              <a:extLst>
                <a:ext uri="{FF2B5EF4-FFF2-40B4-BE49-F238E27FC236}">
                  <a16:creationId xmlns:a16="http://schemas.microsoft.com/office/drawing/2014/main" id="{4213765D-90CF-4105-904B-35EE64001126}"/>
                </a:ext>
              </a:extLst>
            </p:cNvPr>
            <p:cNvSpPr/>
            <p:nvPr/>
          </p:nvSpPr>
          <p:spPr>
            <a:xfrm>
              <a:off x="-266700" y="0"/>
              <a:ext cx="18288000" cy="10287000"/>
            </a:xfrm>
            <a:prstGeom prst="rect">
              <a:avLst/>
            </a:prstGeom>
            <a:solidFill>
              <a:schemeClr val="dk1">
                <a:alpha val="37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PK"/>
            </a:p>
          </p:txBody>
        </p:sp>
      </p:grpSp>
      <p:sp>
        <p:nvSpPr>
          <p:cNvPr id="2" name="AutoShape 2"/>
          <p:cNvSpPr/>
          <p:nvPr/>
        </p:nvSpPr>
        <p:spPr>
          <a:xfrm>
            <a:off x="1" y="0"/>
            <a:ext cx="10134600" cy="10287000"/>
          </a:xfrm>
          <a:prstGeom prst="rect">
            <a:avLst/>
          </a:prstGeom>
          <a:solidFill>
            <a:srgbClr val="404040"/>
          </a:solidFill>
        </p:spPr>
      </p:sp>
      <p:graphicFrame>
        <p:nvGraphicFramePr>
          <p:cNvPr id="6" name="Table 5">
            <a:extLst>
              <a:ext uri="{FF2B5EF4-FFF2-40B4-BE49-F238E27FC236}">
                <a16:creationId xmlns:a16="http://schemas.microsoft.com/office/drawing/2014/main" id="{34A23772-5D3C-4988-AB85-C24575CB3106}"/>
              </a:ext>
            </a:extLst>
          </p:cNvPr>
          <p:cNvGraphicFramePr>
            <a:graphicFrameLocks noGrp="1"/>
          </p:cNvGraphicFramePr>
          <p:nvPr>
            <p:extLst>
              <p:ext uri="{D42A27DB-BD31-4B8C-83A1-F6EECF244321}">
                <p14:modId xmlns:p14="http://schemas.microsoft.com/office/powerpoint/2010/main" val="1615728504"/>
              </p:ext>
            </p:extLst>
          </p:nvPr>
        </p:nvGraphicFramePr>
        <p:xfrm>
          <a:off x="209021" y="350443"/>
          <a:ext cx="9716559" cy="4331247"/>
        </p:xfrm>
        <a:graphic>
          <a:graphicData uri="http://schemas.openxmlformats.org/drawingml/2006/table">
            <a:tbl>
              <a:tblPr>
                <a:tableStyleId>{5C22544A-7EE6-4342-B048-85BDC9FD1C3A}</a:tableStyleId>
              </a:tblPr>
              <a:tblGrid>
                <a:gridCol w="1235156">
                  <a:extLst>
                    <a:ext uri="{9D8B030D-6E8A-4147-A177-3AD203B41FA5}">
                      <a16:colId xmlns:a16="http://schemas.microsoft.com/office/drawing/2014/main" val="3149883844"/>
                    </a:ext>
                  </a:extLst>
                </a:gridCol>
                <a:gridCol w="696491">
                  <a:extLst>
                    <a:ext uri="{9D8B030D-6E8A-4147-A177-3AD203B41FA5}">
                      <a16:colId xmlns:a16="http://schemas.microsoft.com/office/drawing/2014/main" val="4149047997"/>
                    </a:ext>
                  </a:extLst>
                </a:gridCol>
                <a:gridCol w="973114">
                  <a:extLst>
                    <a:ext uri="{9D8B030D-6E8A-4147-A177-3AD203B41FA5}">
                      <a16:colId xmlns:a16="http://schemas.microsoft.com/office/drawing/2014/main" val="1578212880"/>
                    </a:ext>
                  </a:extLst>
                </a:gridCol>
                <a:gridCol w="973114">
                  <a:extLst>
                    <a:ext uri="{9D8B030D-6E8A-4147-A177-3AD203B41FA5}">
                      <a16:colId xmlns:a16="http://schemas.microsoft.com/office/drawing/2014/main" val="1298148588"/>
                    </a:ext>
                  </a:extLst>
                </a:gridCol>
                <a:gridCol w="973114">
                  <a:extLst>
                    <a:ext uri="{9D8B030D-6E8A-4147-A177-3AD203B41FA5}">
                      <a16:colId xmlns:a16="http://schemas.microsoft.com/office/drawing/2014/main" val="166188320"/>
                    </a:ext>
                  </a:extLst>
                </a:gridCol>
                <a:gridCol w="973114">
                  <a:extLst>
                    <a:ext uri="{9D8B030D-6E8A-4147-A177-3AD203B41FA5}">
                      <a16:colId xmlns:a16="http://schemas.microsoft.com/office/drawing/2014/main" val="4280181148"/>
                    </a:ext>
                  </a:extLst>
                </a:gridCol>
                <a:gridCol w="973114">
                  <a:extLst>
                    <a:ext uri="{9D8B030D-6E8A-4147-A177-3AD203B41FA5}">
                      <a16:colId xmlns:a16="http://schemas.microsoft.com/office/drawing/2014/main" val="245348533"/>
                    </a:ext>
                  </a:extLst>
                </a:gridCol>
                <a:gridCol w="973114">
                  <a:extLst>
                    <a:ext uri="{9D8B030D-6E8A-4147-A177-3AD203B41FA5}">
                      <a16:colId xmlns:a16="http://schemas.microsoft.com/office/drawing/2014/main" val="2029841460"/>
                    </a:ext>
                  </a:extLst>
                </a:gridCol>
                <a:gridCol w="973114">
                  <a:extLst>
                    <a:ext uri="{9D8B030D-6E8A-4147-A177-3AD203B41FA5}">
                      <a16:colId xmlns:a16="http://schemas.microsoft.com/office/drawing/2014/main" val="483759999"/>
                    </a:ext>
                  </a:extLst>
                </a:gridCol>
                <a:gridCol w="973114">
                  <a:extLst>
                    <a:ext uri="{9D8B030D-6E8A-4147-A177-3AD203B41FA5}">
                      <a16:colId xmlns:a16="http://schemas.microsoft.com/office/drawing/2014/main" val="3828182674"/>
                    </a:ext>
                  </a:extLst>
                </a:gridCol>
              </a:tblGrid>
              <a:tr h="390233">
                <a:tc>
                  <a:txBody>
                    <a:bodyPr/>
                    <a:lstStyle/>
                    <a:p>
                      <a:pPr algn="l" fontAlgn="b"/>
                      <a:endParaRPr lang="en-GB" sz="2100" b="0" i="0" u="none" strike="noStrike" dirty="0">
                        <a:solidFill>
                          <a:srgbClr val="000000"/>
                        </a:solidFill>
                        <a:effectLst/>
                        <a:latin typeface="Garamond" panose="02020404030301010803" pitchFamily="18" charset="0"/>
                      </a:endParaRPr>
                    </a:p>
                  </a:txBody>
                  <a:tcPr marL="12437" marR="12437" marT="12437" marB="0" anchor="b">
                    <a:solidFill>
                      <a:schemeClr val="bg1"/>
                    </a:solidFill>
                  </a:tcPr>
                </a:tc>
                <a:tc gridSpan="9">
                  <a:txBody>
                    <a:bodyPr/>
                    <a:lstStyle/>
                    <a:p>
                      <a:pPr algn="ctr"/>
                      <a:r>
                        <a:rPr lang="en-GB" sz="2400" b="1" u="none" strike="noStrike" dirty="0">
                          <a:effectLst/>
                          <a:latin typeface="Garamond" panose="02020404030301010803" pitchFamily="18" charset="0"/>
                        </a:rPr>
                        <a:t>Existing Gross Profit Margin</a:t>
                      </a:r>
                      <a:endParaRPr lang="en-GB" sz="2600" dirty="0">
                        <a:latin typeface="Garamond" panose="02020404030301010803" pitchFamily="18" charset="0"/>
                      </a:endParaRPr>
                    </a:p>
                  </a:txBody>
                  <a:tcPr marL="119398" marR="119398" marT="59699" marB="59699"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23189259"/>
                  </a:ext>
                </a:extLst>
              </a:tr>
              <a:tr h="372495">
                <a:tc>
                  <a:txBody>
                    <a:bodyPr/>
                    <a:lstStyle/>
                    <a:p>
                      <a:pPr algn="l" fontAlgn="b"/>
                      <a:endParaRPr lang="en-GB" sz="2100" b="0" i="0" u="none" strike="noStrike" dirty="0">
                        <a:solidFill>
                          <a:srgbClr val="000000"/>
                        </a:solidFill>
                        <a:effectLst/>
                        <a:latin typeface="Garamond" panose="02020404030301010803" pitchFamily="18" charset="0"/>
                      </a:endParaRPr>
                    </a:p>
                  </a:txBody>
                  <a:tcPr marL="12437" marR="12437" marT="12437" marB="0" anchor="b">
                    <a:solidFill>
                      <a:schemeClr val="bg1"/>
                    </a:solidFill>
                  </a:tcPr>
                </a:tc>
                <a:tc>
                  <a:txBody>
                    <a:bodyPr/>
                    <a:lstStyle/>
                    <a:p>
                      <a:pPr algn="ctr" fontAlgn="b"/>
                      <a:r>
                        <a:rPr lang="en-GB" sz="2100" b="1" u="none" strike="noStrike" dirty="0">
                          <a:effectLst/>
                          <a:latin typeface="Garamond" panose="02020404030301010803" pitchFamily="18" charset="0"/>
                        </a:rPr>
                        <a:t>5%</a:t>
                      </a:r>
                      <a:endParaRPr lang="en-GB" sz="2100" b="1" i="0" u="none" strike="noStrike" dirty="0">
                        <a:solidFill>
                          <a:srgbClr val="000000"/>
                        </a:solidFill>
                        <a:effectLst/>
                        <a:latin typeface="Garamond" panose="02020404030301010803" pitchFamily="18" charset="0"/>
                      </a:endParaRPr>
                    </a:p>
                  </a:txBody>
                  <a:tcPr marL="12437" marR="12437" marT="12437" marB="0" anchor="b">
                    <a:solidFill>
                      <a:schemeClr val="bg1"/>
                    </a:solidFill>
                  </a:tcPr>
                </a:tc>
                <a:tc>
                  <a:txBody>
                    <a:bodyPr/>
                    <a:lstStyle/>
                    <a:p>
                      <a:pPr algn="ctr" fontAlgn="b"/>
                      <a:r>
                        <a:rPr lang="en-GB" sz="2100" b="1" u="none" strike="noStrike" dirty="0">
                          <a:effectLst/>
                          <a:latin typeface="Garamond" panose="02020404030301010803" pitchFamily="18" charset="0"/>
                        </a:rPr>
                        <a:t>10%</a:t>
                      </a:r>
                      <a:endParaRPr lang="en-GB" sz="2100" b="1" i="0" u="none" strike="noStrike" dirty="0">
                        <a:solidFill>
                          <a:srgbClr val="000000"/>
                        </a:solidFill>
                        <a:effectLst/>
                        <a:latin typeface="Garamond" panose="02020404030301010803" pitchFamily="18" charset="0"/>
                      </a:endParaRPr>
                    </a:p>
                  </a:txBody>
                  <a:tcPr marL="12437" marR="12437" marT="12437" marB="0" anchor="b">
                    <a:solidFill>
                      <a:schemeClr val="bg1"/>
                    </a:solidFill>
                  </a:tcPr>
                </a:tc>
                <a:tc>
                  <a:txBody>
                    <a:bodyPr/>
                    <a:lstStyle/>
                    <a:p>
                      <a:pPr algn="ctr" fontAlgn="b"/>
                      <a:r>
                        <a:rPr lang="en-GB" sz="2100" b="1" u="none" strike="noStrike" dirty="0">
                          <a:effectLst/>
                          <a:latin typeface="Garamond" panose="02020404030301010803" pitchFamily="18" charset="0"/>
                        </a:rPr>
                        <a:t>15%</a:t>
                      </a:r>
                      <a:endParaRPr lang="en-GB" sz="2100" b="1" i="0" u="none" strike="noStrike" dirty="0">
                        <a:solidFill>
                          <a:srgbClr val="000000"/>
                        </a:solidFill>
                        <a:effectLst/>
                        <a:latin typeface="Garamond" panose="02020404030301010803" pitchFamily="18" charset="0"/>
                      </a:endParaRPr>
                    </a:p>
                  </a:txBody>
                  <a:tcPr marL="12437" marR="12437" marT="12437" marB="0" anchor="b">
                    <a:solidFill>
                      <a:schemeClr val="bg1"/>
                    </a:solidFill>
                  </a:tcPr>
                </a:tc>
                <a:tc>
                  <a:txBody>
                    <a:bodyPr/>
                    <a:lstStyle/>
                    <a:p>
                      <a:pPr algn="ctr" fontAlgn="b"/>
                      <a:r>
                        <a:rPr lang="en-GB" sz="2100" b="1" u="none" strike="noStrike" dirty="0">
                          <a:effectLst/>
                          <a:latin typeface="Garamond" panose="02020404030301010803" pitchFamily="18" charset="0"/>
                        </a:rPr>
                        <a:t>20%</a:t>
                      </a:r>
                      <a:endParaRPr lang="en-GB" sz="2100" b="1" i="0" u="none" strike="noStrike" dirty="0">
                        <a:solidFill>
                          <a:srgbClr val="000000"/>
                        </a:solidFill>
                        <a:effectLst/>
                        <a:latin typeface="Garamond" panose="02020404030301010803" pitchFamily="18" charset="0"/>
                      </a:endParaRPr>
                    </a:p>
                  </a:txBody>
                  <a:tcPr marL="12437" marR="12437" marT="12437" marB="0" anchor="b">
                    <a:solidFill>
                      <a:schemeClr val="bg1"/>
                    </a:solidFill>
                  </a:tcPr>
                </a:tc>
                <a:tc>
                  <a:txBody>
                    <a:bodyPr/>
                    <a:lstStyle/>
                    <a:p>
                      <a:pPr algn="ctr" fontAlgn="b"/>
                      <a:r>
                        <a:rPr lang="en-GB" sz="2100" b="1" u="none" strike="noStrike" dirty="0">
                          <a:effectLst/>
                          <a:latin typeface="Garamond" panose="02020404030301010803" pitchFamily="18" charset="0"/>
                        </a:rPr>
                        <a:t>25%</a:t>
                      </a:r>
                      <a:endParaRPr lang="en-GB" sz="2100" b="1" i="0" u="none" strike="noStrike" dirty="0">
                        <a:solidFill>
                          <a:srgbClr val="000000"/>
                        </a:solidFill>
                        <a:effectLst/>
                        <a:latin typeface="Garamond" panose="02020404030301010803" pitchFamily="18" charset="0"/>
                      </a:endParaRPr>
                    </a:p>
                  </a:txBody>
                  <a:tcPr marL="12437" marR="12437" marT="12437" marB="0" anchor="b">
                    <a:solidFill>
                      <a:schemeClr val="bg1"/>
                    </a:solidFill>
                  </a:tcPr>
                </a:tc>
                <a:tc>
                  <a:txBody>
                    <a:bodyPr/>
                    <a:lstStyle/>
                    <a:p>
                      <a:pPr algn="ctr" fontAlgn="b"/>
                      <a:r>
                        <a:rPr lang="en-GB" sz="2100" b="1" u="none" strike="noStrike" dirty="0">
                          <a:effectLst/>
                          <a:latin typeface="Garamond" panose="02020404030301010803" pitchFamily="18" charset="0"/>
                        </a:rPr>
                        <a:t>30%</a:t>
                      </a:r>
                      <a:endParaRPr lang="en-GB" sz="2100" b="1" i="0" u="none" strike="noStrike" dirty="0">
                        <a:solidFill>
                          <a:srgbClr val="000000"/>
                        </a:solidFill>
                        <a:effectLst/>
                        <a:latin typeface="Garamond" panose="02020404030301010803" pitchFamily="18" charset="0"/>
                      </a:endParaRPr>
                    </a:p>
                  </a:txBody>
                  <a:tcPr marL="12437" marR="12437" marT="12437" marB="0" anchor="b">
                    <a:solidFill>
                      <a:schemeClr val="bg1"/>
                    </a:solidFill>
                  </a:tcPr>
                </a:tc>
                <a:tc>
                  <a:txBody>
                    <a:bodyPr/>
                    <a:lstStyle/>
                    <a:p>
                      <a:pPr algn="ctr" fontAlgn="b"/>
                      <a:r>
                        <a:rPr lang="en-GB" sz="2100" b="1" u="none" strike="noStrike" dirty="0">
                          <a:effectLst/>
                          <a:latin typeface="Garamond" panose="02020404030301010803" pitchFamily="18" charset="0"/>
                        </a:rPr>
                        <a:t>35%</a:t>
                      </a:r>
                      <a:endParaRPr lang="en-GB" sz="2100" b="1" i="0" u="none" strike="noStrike" dirty="0">
                        <a:solidFill>
                          <a:srgbClr val="000000"/>
                        </a:solidFill>
                        <a:effectLst/>
                        <a:latin typeface="Garamond" panose="02020404030301010803" pitchFamily="18" charset="0"/>
                      </a:endParaRPr>
                    </a:p>
                  </a:txBody>
                  <a:tcPr marL="12437" marR="12437" marT="12437" marB="0" anchor="b">
                    <a:solidFill>
                      <a:schemeClr val="bg1"/>
                    </a:solidFill>
                  </a:tcPr>
                </a:tc>
                <a:tc>
                  <a:txBody>
                    <a:bodyPr/>
                    <a:lstStyle/>
                    <a:p>
                      <a:pPr algn="ctr" fontAlgn="b"/>
                      <a:r>
                        <a:rPr lang="en-GB" sz="2100" b="1" u="none" strike="noStrike" dirty="0">
                          <a:effectLst/>
                          <a:latin typeface="Garamond" panose="02020404030301010803" pitchFamily="18" charset="0"/>
                        </a:rPr>
                        <a:t>40%</a:t>
                      </a:r>
                      <a:endParaRPr lang="en-GB" sz="2100" b="1" i="0" u="none" strike="noStrike" dirty="0">
                        <a:solidFill>
                          <a:srgbClr val="000000"/>
                        </a:solidFill>
                        <a:effectLst/>
                        <a:latin typeface="Garamond" panose="02020404030301010803" pitchFamily="18" charset="0"/>
                      </a:endParaRPr>
                    </a:p>
                  </a:txBody>
                  <a:tcPr marL="12437" marR="12437" marT="12437" marB="0" anchor="b">
                    <a:solidFill>
                      <a:schemeClr val="bg1"/>
                    </a:solidFill>
                  </a:tcPr>
                </a:tc>
                <a:tc>
                  <a:txBody>
                    <a:bodyPr/>
                    <a:lstStyle/>
                    <a:p>
                      <a:pPr algn="ctr" fontAlgn="b"/>
                      <a:r>
                        <a:rPr lang="en-GB" sz="2100" b="1" u="none" strike="noStrike" dirty="0">
                          <a:effectLst/>
                          <a:latin typeface="Garamond" panose="02020404030301010803" pitchFamily="18" charset="0"/>
                        </a:rPr>
                        <a:t>45%</a:t>
                      </a:r>
                      <a:endParaRPr lang="en-GB" sz="2100" b="1" i="0" u="none" strike="noStrike" dirty="0">
                        <a:solidFill>
                          <a:srgbClr val="000000"/>
                        </a:solidFill>
                        <a:effectLst/>
                        <a:latin typeface="Garamond" panose="02020404030301010803" pitchFamily="18" charset="0"/>
                      </a:endParaRPr>
                    </a:p>
                  </a:txBody>
                  <a:tcPr marL="12437" marR="12437" marT="12437" marB="0" anchor="b">
                    <a:solidFill>
                      <a:schemeClr val="bg1"/>
                    </a:solidFill>
                  </a:tcPr>
                </a:tc>
                <a:extLst>
                  <a:ext uri="{0D108BD9-81ED-4DB2-BD59-A6C34878D82A}">
                    <a16:rowId xmlns:a16="http://schemas.microsoft.com/office/drawing/2014/main" val="2464460610"/>
                  </a:ext>
                </a:extLst>
              </a:tr>
              <a:tr h="649229">
                <a:tc>
                  <a:txBody>
                    <a:bodyPr/>
                    <a:lstStyle/>
                    <a:p>
                      <a:pPr algn="ctr" fontAlgn="ctr"/>
                      <a:r>
                        <a:rPr lang="en-GB" sz="2100" b="1" u="none" strike="noStrike" dirty="0">
                          <a:effectLst/>
                          <a:latin typeface="Garamond" panose="02020404030301010803" pitchFamily="18" charset="0"/>
                        </a:rPr>
                        <a:t>% Price </a:t>
                      </a:r>
                    </a:p>
                    <a:p>
                      <a:pPr algn="ctr" fontAlgn="ctr"/>
                      <a:r>
                        <a:rPr lang="en-GB" sz="2100" b="1" u="none" strike="noStrike" dirty="0">
                          <a:effectLst/>
                          <a:latin typeface="Garamond" panose="02020404030301010803" pitchFamily="18" charset="0"/>
                        </a:rPr>
                        <a:t>Reduction </a:t>
                      </a:r>
                      <a:endParaRPr lang="en-GB" sz="2100" b="1"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gridSpan="9">
                  <a:txBody>
                    <a:bodyPr/>
                    <a:lstStyle/>
                    <a:p>
                      <a:pPr algn="ctr"/>
                      <a:r>
                        <a:rPr lang="en-US" sz="2100" b="1" u="none" strike="noStrike" dirty="0">
                          <a:effectLst/>
                          <a:latin typeface="Garamond" panose="02020404030301010803" pitchFamily="18" charset="0"/>
                        </a:rPr>
                        <a:t>% Volume increase required for same gross profit (£) </a:t>
                      </a:r>
                      <a:endParaRPr lang="en-GB" sz="2400" dirty="0">
                        <a:latin typeface="Garamond" panose="02020404030301010803" pitchFamily="18" charset="0"/>
                      </a:endParaRPr>
                    </a:p>
                  </a:txBody>
                  <a:tcPr marL="12437" marR="12437" marT="12437" marB="0" anchor="ctr">
                    <a:solidFill>
                      <a:schemeClr val="bg1"/>
                    </a:solidFill>
                  </a:tcPr>
                </a:tc>
                <a:tc hMerge="1">
                  <a:txBody>
                    <a:bodyPr/>
                    <a:lstStyle/>
                    <a:p>
                      <a:endParaRPr lang="en-GB"/>
                    </a:p>
                  </a:txBody>
                  <a:tcPr/>
                </a:tc>
                <a:tc hMerge="1">
                  <a:txBody>
                    <a:bodyPr/>
                    <a:lstStyle/>
                    <a:p>
                      <a:pPr algn="ctr" fontAlgn="b"/>
                      <a:endParaRPr lang="en-US" sz="1600" b="1" i="0" u="none" strike="noStrike" dirty="0">
                        <a:solidFill>
                          <a:srgbClr val="000000"/>
                        </a:solidFill>
                        <a:effectLst/>
                        <a:latin typeface="Arial" panose="020B0604020202020204" pitchFamily="34" charset="0"/>
                      </a:endParaRPr>
                    </a:p>
                  </a:txBody>
                  <a:tcPr marL="9525" marR="9525" marT="9525"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ctr" fontAlgn="ctr"/>
                      <a:endParaRPr lang="en-GB" sz="1600" b="1" i="0" u="none" strike="noStrike" dirty="0">
                        <a:solidFill>
                          <a:srgbClr val="000000"/>
                        </a:solidFill>
                        <a:effectLst/>
                        <a:latin typeface="Arial" panose="020B0604020202020204" pitchFamily="34" charset="0"/>
                      </a:endParaRPr>
                    </a:p>
                  </a:txBody>
                  <a:tcPr marL="9525" marR="9525" marT="9525" marB="0" anchor="ctr"/>
                </a:tc>
                <a:tc hMerge="1">
                  <a:txBody>
                    <a:bodyPr/>
                    <a:lstStyle/>
                    <a:p>
                      <a:pPr algn="ctr" fontAlgn="ctr"/>
                      <a:endParaRPr lang="en-GB" sz="1600" b="1" i="0" u="none" strike="noStrike" dirty="0">
                        <a:solidFill>
                          <a:srgbClr val="000000"/>
                        </a:solidFill>
                        <a:effectLst/>
                        <a:latin typeface="Arial" panose="020B0604020202020204" pitchFamily="34" charset="0"/>
                      </a:endParaRPr>
                    </a:p>
                  </a:txBody>
                  <a:tcPr marL="9525" marR="9525" marT="9525" marB="0" anchor="ctr"/>
                </a:tc>
                <a:extLst>
                  <a:ext uri="{0D108BD9-81ED-4DB2-BD59-A6C34878D82A}">
                    <a16:rowId xmlns:a16="http://schemas.microsoft.com/office/drawing/2014/main" val="519252554"/>
                  </a:ext>
                </a:extLst>
              </a:tr>
              <a:tr h="354757">
                <a:tc>
                  <a:txBody>
                    <a:bodyPr/>
                    <a:lstStyle/>
                    <a:p>
                      <a:pPr algn="ctr" fontAlgn="ctr"/>
                      <a:r>
                        <a:rPr lang="en-GB" sz="2100" b="1" u="none" strike="noStrike" dirty="0">
                          <a:effectLst/>
                          <a:latin typeface="Garamond" panose="02020404030301010803" pitchFamily="18" charset="0"/>
                        </a:rPr>
                        <a:t>2.0 </a:t>
                      </a:r>
                      <a:endParaRPr lang="en-GB" sz="2100" b="1"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67 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25 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15 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11 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9 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7 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6 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5 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4 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extLst>
                  <a:ext uri="{0D108BD9-81ED-4DB2-BD59-A6C34878D82A}">
                    <a16:rowId xmlns:a16="http://schemas.microsoft.com/office/drawing/2014/main" val="3655366355"/>
                  </a:ext>
                </a:extLst>
              </a:tr>
              <a:tr h="354757">
                <a:tc>
                  <a:txBody>
                    <a:bodyPr/>
                    <a:lstStyle/>
                    <a:p>
                      <a:pPr algn="ctr" fontAlgn="ctr"/>
                      <a:r>
                        <a:rPr lang="en-GB" sz="2100" b="1" u="none" strike="noStrike" dirty="0">
                          <a:effectLst/>
                          <a:latin typeface="Garamond" panose="02020404030301010803" pitchFamily="18" charset="0"/>
                        </a:rPr>
                        <a:t>3.0 </a:t>
                      </a:r>
                      <a:endParaRPr lang="en-GB" sz="2100" b="1"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150 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43 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25 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18 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14 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11 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9 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8 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6 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extLst>
                  <a:ext uri="{0D108BD9-81ED-4DB2-BD59-A6C34878D82A}">
                    <a16:rowId xmlns:a16="http://schemas.microsoft.com/office/drawing/2014/main" val="3018629118"/>
                  </a:ext>
                </a:extLst>
              </a:tr>
              <a:tr h="354757">
                <a:tc>
                  <a:txBody>
                    <a:bodyPr/>
                    <a:lstStyle/>
                    <a:p>
                      <a:pPr algn="ctr" fontAlgn="ctr"/>
                      <a:r>
                        <a:rPr lang="en-GB" sz="2100" b="1" u="none" strike="noStrike" dirty="0">
                          <a:effectLst/>
                          <a:latin typeface="Garamond" panose="02020404030301010803" pitchFamily="18" charset="0"/>
                        </a:rPr>
                        <a:t>4.0 </a:t>
                      </a:r>
                      <a:endParaRPr lang="en-GB" sz="2100" b="1"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400 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67 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36 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25 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19 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15 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13 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11 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9 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extLst>
                  <a:ext uri="{0D108BD9-81ED-4DB2-BD59-A6C34878D82A}">
                    <a16:rowId xmlns:a16="http://schemas.microsoft.com/office/drawing/2014/main" val="734904760"/>
                  </a:ext>
                </a:extLst>
              </a:tr>
              <a:tr h="354757">
                <a:tc>
                  <a:txBody>
                    <a:bodyPr/>
                    <a:lstStyle/>
                    <a:p>
                      <a:pPr algn="ctr" fontAlgn="ctr"/>
                      <a:r>
                        <a:rPr lang="en-GB" sz="2100" b="1" u="none" strike="noStrike" dirty="0">
                          <a:effectLst/>
                          <a:latin typeface="Garamond" panose="02020404030301010803" pitchFamily="18" charset="0"/>
                        </a:rPr>
                        <a:t>5.0 </a:t>
                      </a:r>
                      <a:endParaRPr lang="en-GB" sz="2100" b="1"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100 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50 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33 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25 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20 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17 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14 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11 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extLst>
                  <a:ext uri="{0D108BD9-81ED-4DB2-BD59-A6C34878D82A}">
                    <a16:rowId xmlns:a16="http://schemas.microsoft.com/office/drawing/2014/main" val="1594445992"/>
                  </a:ext>
                </a:extLst>
              </a:tr>
              <a:tr h="354757">
                <a:tc>
                  <a:txBody>
                    <a:bodyPr/>
                    <a:lstStyle/>
                    <a:p>
                      <a:pPr algn="ctr" fontAlgn="ctr"/>
                      <a:r>
                        <a:rPr lang="en-GB" sz="2100" b="1" u="none" strike="noStrike" dirty="0">
                          <a:effectLst/>
                          <a:latin typeface="Garamond" panose="02020404030301010803" pitchFamily="18" charset="0"/>
                        </a:rPr>
                        <a:t>7.5 </a:t>
                      </a:r>
                      <a:endParaRPr lang="en-GB" sz="2100" b="1"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300 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100 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60 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43 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33 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27 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23 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18 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extLst>
                  <a:ext uri="{0D108BD9-81ED-4DB2-BD59-A6C34878D82A}">
                    <a16:rowId xmlns:a16="http://schemas.microsoft.com/office/drawing/2014/main" val="1014438176"/>
                  </a:ext>
                </a:extLst>
              </a:tr>
              <a:tr h="354757">
                <a:tc>
                  <a:txBody>
                    <a:bodyPr/>
                    <a:lstStyle/>
                    <a:p>
                      <a:pPr algn="ctr" fontAlgn="ctr"/>
                      <a:r>
                        <a:rPr lang="en-GB" sz="2100" b="1" u="none" strike="noStrike" dirty="0">
                          <a:effectLst/>
                          <a:latin typeface="Garamond" panose="02020404030301010803" pitchFamily="18" charset="0"/>
                        </a:rPr>
                        <a:t>10.0 </a:t>
                      </a:r>
                      <a:endParaRPr lang="en-GB" sz="2100" b="1"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200 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100 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67 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50 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40 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33 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25 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extLst>
                  <a:ext uri="{0D108BD9-81ED-4DB2-BD59-A6C34878D82A}">
                    <a16:rowId xmlns:a16="http://schemas.microsoft.com/office/drawing/2014/main" val="3327260468"/>
                  </a:ext>
                </a:extLst>
              </a:tr>
              <a:tr h="372495">
                <a:tc>
                  <a:txBody>
                    <a:bodyPr/>
                    <a:lstStyle/>
                    <a:p>
                      <a:pPr algn="ctr" fontAlgn="ctr"/>
                      <a:r>
                        <a:rPr lang="en-GB" sz="2100" b="1" u="none" strike="noStrike" dirty="0">
                          <a:effectLst/>
                          <a:latin typeface="Garamond" panose="02020404030301010803" pitchFamily="18" charset="0"/>
                        </a:rPr>
                        <a:t>15.0 </a:t>
                      </a:r>
                      <a:endParaRPr lang="en-GB" sz="2100" b="1"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300 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150 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100 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75 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60 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tc>
                  <a:txBody>
                    <a:bodyPr/>
                    <a:lstStyle/>
                    <a:p>
                      <a:pPr algn="r" fontAlgn="ctr"/>
                      <a:r>
                        <a:rPr lang="en-GB" sz="2100" u="none" strike="noStrike" dirty="0">
                          <a:effectLst/>
                          <a:latin typeface="Garamond" panose="02020404030301010803" pitchFamily="18" charset="0"/>
                        </a:rPr>
                        <a:t>43 </a:t>
                      </a:r>
                      <a:endParaRPr lang="en-GB" sz="2100" b="0" i="0" u="none" strike="noStrike" dirty="0">
                        <a:solidFill>
                          <a:srgbClr val="000000"/>
                        </a:solidFill>
                        <a:effectLst/>
                        <a:latin typeface="Garamond" panose="02020404030301010803" pitchFamily="18" charset="0"/>
                      </a:endParaRPr>
                    </a:p>
                  </a:txBody>
                  <a:tcPr marL="12437" marR="12437" marT="12437" marB="0" anchor="ctr">
                    <a:solidFill>
                      <a:schemeClr val="bg1"/>
                    </a:solidFill>
                  </a:tcPr>
                </a:tc>
                <a:extLst>
                  <a:ext uri="{0D108BD9-81ED-4DB2-BD59-A6C34878D82A}">
                    <a16:rowId xmlns:a16="http://schemas.microsoft.com/office/drawing/2014/main" val="4000040547"/>
                  </a:ext>
                </a:extLst>
              </a:tr>
            </a:tbl>
          </a:graphicData>
        </a:graphic>
      </p:graphicFrame>
      <p:graphicFrame>
        <p:nvGraphicFramePr>
          <p:cNvPr id="8" name="Table 7">
            <a:extLst>
              <a:ext uri="{FF2B5EF4-FFF2-40B4-BE49-F238E27FC236}">
                <a16:creationId xmlns:a16="http://schemas.microsoft.com/office/drawing/2014/main" id="{55BDB93D-D25A-4593-8565-40C84FF9A133}"/>
              </a:ext>
            </a:extLst>
          </p:cNvPr>
          <p:cNvGraphicFramePr>
            <a:graphicFrameLocks noGrp="1"/>
          </p:cNvGraphicFramePr>
          <p:nvPr>
            <p:extLst>
              <p:ext uri="{D42A27DB-BD31-4B8C-83A1-F6EECF244321}">
                <p14:modId xmlns:p14="http://schemas.microsoft.com/office/powerpoint/2010/main" val="240073209"/>
              </p:ext>
            </p:extLst>
          </p:nvPr>
        </p:nvGraphicFramePr>
        <p:xfrm>
          <a:off x="184859" y="5600770"/>
          <a:ext cx="9716560" cy="4331249"/>
        </p:xfrm>
        <a:graphic>
          <a:graphicData uri="http://schemas.openxmlformats.org/drawingml/2006/table">
            <a:tbl>
              <a:tblPr>
                <a:tableStyleId>{5C22544A-7EE6-4342-B048-85BDC9FD1C3A}</a:tableStyleId>
              </a:tblPr>
              <a:tblGrid>
                <a:gridCol w="1701773">
                  <a:extLst>
                    <a:ext uri="{9D8B030D-6E8A-4147-A177-3AD203B41FA5}">
                      <a16:colId xmlns:a16="http://schemas.microsoft.com/office/drawing/2014/main" val="888784848"/>
                    </a:ext>
                  </a:extLst>
                </a:gridCol>
                <a:gridCol w="507787">
                  <a:extLst>
                    <a:ext uri="{9D8B030D-6E8A-4147-A177-3AD203B41FA5}">
                      <a16:colId xmlns:a16="http://schemas.microsoft.com/office/drawing/2014/main" val="1284847657"/>
                    </a:ext>
                  </a:extLst>
                </a:gridCol>
                <a:gridCol w="705408">
                  <a:extLst>
                    <a:ext uri="{9D8B030D-6E8A-4147-A177-3AD203B41FA5}">
                      <a16:colId xmlns:a16="http://schemas.microsoft.com/office/drawing/2014/main" val="3953241855"/>
                    </a:ext>
                  </a:extLst>
                </a:gridCol>
                <a:gridCol w="971656">
                  <a:extLst>
                    <a:ext uri="{9D8B030D-6E8A-4147-A177-3AD203B41FA5}">
                      <a16:colId xmlns:a16="http://schemas.microsoft.com/office/drawing/2014/main" val="808477856"/>
                    </a:ext>
                  </a:extLst>
                </a:gridCol>
                <a:gridCol w="971656">
                  <a:extLst>
                    <a:ext uri="{9D8B030D-6E8A-4147-A177-3AD203B41FA5}">
                      <a16:colId xmlns:a16="http://schemas.microsoft.com/office/drawing/2014/main" val="3901996518"/>
                    </a:ext>
                  </a:extLst>
                </a:gridCol>
                <a:gridCol w="971656">
                  <a:extLst>
                    <a:ext uri="{9D8B030D-6E8A-4147-A177-3AD203B41FA5}">
                      <a16:colId xmlns:a16="http://schemas.microsoft.com/office/drawing/2014/main" val="2487380408"/>
                    </a:ext>
                  </a:extLst>
                </a:gridCol>
                <a:gridCol w="971656">
                  <a:extLst>
                    <a:ext uri="{9D8B030D-6E8A-4147-A177-3AD203B41FA5}">
                      <a16:colId xmlns:a16="http://schemas.microsoft.com/office/drawing/2014/main" val="3446320859"/>
                    </a:ext>
                  </a:extLst>
                </a:gridCol>
                <a:gridCol w="971656">
                  <a:extLst>
                    <a:ext uri="{9D8B030D-6E8A-4147-A177-3AD203B41FA5}">
                      <a16:colId xmlns:a16="http://schemas.microsoft.com/office/drawing/2014/main" val="3181034672"/>
                    </a:ext>
                  </a:extLst>
                </a:gridCol>
                <a:gridCol w="971656">
                  <a:extLst>
                    <a:ext uri="{9D8B030D-6E8A-4147-A177-3AD203B41FA5}">
                      <a16:colId xmlns:a16="http://schemas.microsoft.com/office/drawing/2014/main" val="3635739207"/>
                    </a:ext>
                  </a:extLst>
                </a:gridCol>
                <a:gridCol w="971656">
                  <a:extLst>
                    <a:ext uri="{9D8B030D-6E8A-4147-A177-3AD203B41FA5}">
                      <a16:colId xmlns:a16="http://schemas.microsoft.com/office/drawing/2014/main" val="4214058595"/>
                    </a:ext>
                  </a:extLst>
                </a:gridCol>
              </a:tblGrid>
              <a:tr h="545730">
                <a:tc>
                  <a:txBody>
                    <a:bodyPr/>
                    <a:lstStyle/>
                    <a:p>
                      <a:pPr algn="ctr" fontAlgn="ct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gridSpan="9">
                  <a:txBody>
                    <a:bodyPr/>
                    <a:lstStyle/>
                    <a:p>
                      <a:pPr algn="ctr" fontAlgn="b"/>
                      <a:r>
                        <a:rPr lang="en-GB" sz="2400" b="1" u="none" strike="noStrike" dirty="0">
                          <a:effectLst/>
                          <a:latin typeface="Garamond" panose="02020404030301010803" pitchFamily="18" charset="0"/>
                        </a:rPr>
                        <a:t>Existing Gross Profit Margin</a:t>
                      </a:r>
                      <a:endParaRPr lang="en-GB" sz="2400" b="1" i="0" u="none" strike="noStrike" dirty="0">
                        <a:solidFill>
                          <a:srgbClr val="000000"/>
                        </a:solidFill>
                        <a:effectLst/>
                        <a:latin typeface="Garamond" panose="02020404030301010803" pitchFamily="18" charset="0"/>
                      </a:endParaRPr>
                    </a:p>
                  </a:txBody>
                  <a:tcPr marL="9525" marR="9525" marT="9525"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41298330"/>
                  </a:ext>
                </a:extLst>
              </a:tr>
              <a:tr h="396990">
                <a:tc>
                  <a:txBody>
                    <a:bodyPr/>
                    <a:lstStyle/>
                    <a:p>
                      <a:pPr algn="r" fontAlgn="ctr"/>
                      <a:r>
                        <a:rPr lang="en-GB" sz="2100" u="none" strike="noStrike" dirty="0">
                          <a:effectLst/>
                          <a:latin typeface="Garamond" panose="02020404030301010803" pitchFamily="18" charset="0"/>
                        </a:rPr>
                        <a:t>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ctr" fontAlgn="ctr"/>
                      <a:r>
                        <a:rPr lang="en-GB" sz="2100" b="1" u="none" strike="noStrike" dirty="0">
                          <a:effectLst/>
                          <a:latin typeface="Garamond" panose="02020404030301010803" pitchFamily="18" charset="0"/>
                        </a:rPr>
                        <a:t>5 %</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ctr" fontAlgn="ctr"/>
                      <a:r>
                        <a:rPr lang="en-GB" sz="2100" b="1" u="none" strike="noStrike" dirty="0">
                          <a:effectLst/>
                          <a:latin typeface="Garamond" panose="02020404030301010803" pitchFamily="18" charset="0"/>
                        </a:rPr>
                        <a:t>10%</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ctr" fontAlgn="ctr"/>
                      <a:r>
                        <a:rPr lang="en-GB" sz="2100" b="1" u="none" strike="noStrike" dirty="0">
                          <a:effectLst/>
                          <a:latin typeface="Garamond" panose="02020404030301010803" pitchFamily="18" charset="0"/>
                        </a:rPr>
                        <a:t>15%</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ctr" fontAlgn="ctr"/>
                      <a:r>
                        <a:rPr lang="en-GB" sz="2100" b="1" u="none" strike="noStrike" dirty="0">
                          <a:effectLst/>
                          <a:latin typeface="Garamond" panose="02020404030301010803" pitchFamily="18" charset="0"/>
                        </a:rPr>
                        <a:t>20%</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ctr" fontAlgn="ctr"/>
                      <a:r>
                        <a:rPr lang="en-GB" sz="2100" b="1" u="none" strike="noStrike" dirty="0">
                          <a:effectLst/>
                          <a:latin typeface="Garamond" panose="02020404030301010803" pitchFamily="18" charset="0"/>
                        </a:rPr>
                        <a:t>25%</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ctr" fontAlgn="ctr"/>
                      <a:r>
                        <a:rPr lang="en-GB" sz="2100" b="1" u="none" strike="noStrike" dirty="0">
                          <a:effectLst/>
                          <a:latin typeface="Garamond" panose="02020404030301010803" pitchFamily="18" charset="0"/>
                        </a:rPr>
                        <a:t>30%</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ctr" fontAlgn="ctr"/>
                      <a:r>
                        <a:rPr lang="en-GB" sz="2100" b="1" u="none" strike="noStrike" dirty="0">
                          <a:effectLst/>
                          <a:latin typeface="Garamond" panose="02020404030301010803" pitchFamily="18" charset="0"/>
                        </a:rPr>
                        <a:t>35%</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ctr" fontAlgn="ctr"/>
                      <a:r>
                        <a:rPr lang="en-GB" sz="2100" b="1" u="none" strike="noStrike" dirty="0">
                          <a:effectLst/>
                          <a:latin typeface="Garamond" panose="02020404030301010803" pitchFamily="18" charset="0"/>
                        </a:rPr>
                        <a:t>40% </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ctr" fontAlgn="ctr"/>
                      <a:r>
                        <a:rPr lang="en-GB" sz="2100" b="1" u="none" strike="noStrike" dirty="0">
                          <a:effectLst/>
                          <a:latin typeface="Garamond" panose="02020404030301010803" pitchFamily="18" charset="0"/>
                        </a:rPr>
                        <a:t>50% </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extLst>
                  <a:ext uri="{0D108BD9-81ED-4DB2-BD59-A6C34878D82A}">
                    <a16:rowId xmlns:a16="http://schemas.microsoft.com/office/drawing/2014/main" val="2819227652"/>
                  </a:ext>
                </a:extLst>
              </a:tr>
              <a:tr h="723023">
                <a:tc>
                  <a:txBody>
                    <a:bodyPr/>
                    <a:lstStyle/>
                    <a:p>
                      <a:pPr algn="ctr" fontAlgn="ctr"/>
                      <a:r>
                        <a:rPr lang="en-GB" sz="2100" b="1" u="none" strike="noStrike" dirty="0">
                          <a:effectLst/>
                          <a:latin typeface="Garamond" panose="02020404030301010803" pitchFamily="18" charset="0"/>
                        </a:rPr>
                        <a:t>% Price Increase </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gridSpan="9">
                  <a:txBody>
                    <a:bodyPr/>
                    <a:lstStyle/>
                    <a:p>
                      <a:pPr algn="ctr" fontAlgn="ctr"/>
                      <a:r>
                        <a:rPr lang="en-GB" sz="2100" b="1" u="none" strike="noStrike" dirty="0">
                          <a:effectLst/>
                          <a:latin typeface="Garamond" panose="02020404030301010803" pitchFamily="18" charset="0"/>
                        </a:rPr>
                        <a:t> </a:t>
                      </a:r>
                      <a:r>
                        <a:rPr lang="en-US" sz="2100" b="1" u="none" strike="noStrike" dirty="0">
                          <a:effectLst/>
                          <a:latin typeface="Garamond" panose="02020404030301010803" pitchFamily="18" charset="0"/>
                        </a:rPr>
                        <a:t>% Volume decrease to generate same gross profit (£) </a:t>
                      </a:r>
                      <a:r>
                        <a:rPr lang="en-GB" sz="2100" b="1" u="none" strike="noStrike" dirty="0">
                          <a:effectLst/>
                          <a:latin typeface="Garamond" panose="02020404030301010803" pitchFamily="18" charset="0"/>
                        </a:rPr>
                        <a:t> </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hMerge="1">
                  <a:txBody>
                    <a:bodyPr/>
                    <a:lstStyle/>
                    <a:p>
                      <a:endParaRPr lang="en-GB"/>
                    </a:p>
                  </a:txBody>
                  <a:tcPr/>
                </a:tc>
                <a:tc hMerge="1">
                  <a:txBody>
                    <a:bodyPr/>
                    <a:lstStyle/>
                    <a:p>
                      <a:pPr algn="l"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l"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l"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l"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l"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l"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l" fontAlgn="b"/>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306421093"/>
                  </a:ext>
                </a:extLst>
              </a:tr>
              <a:tr h="378086">
                <a:tc>
                  <a:txBody>
                    <a:bodyPr/>
                    <a:lstStyle/>
                    <a:p>
                      <a:pPr algn="ctr" fontAlgn="ctr"/>
                      <a:r>
                        <a:rPr lang="en-GB" sz="2100" b="1" u="none" strike="noStrike" dirty="0">
                          <a:effectLst/>
                          <a:latin typeface="Garamond" panose="02020404030301010803" pitchFamily="18" charset="0"/>
                        </a:rPr>
                        <a:t>2.0 </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29 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12 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9 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6 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5 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5 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4 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extLst>
                  <a:ext uri="{0D108BD9-81ED-4DB2-BD59-A6C34878D82A}">
                    <a16:rowId xmlns:a16="http://schemas.microsoft.com/office/drawing/2014/main" val="83407597"/>
                  </a:ext>
                </a:extLst>
              </a:tr>
              <a:tr h="378086">
                <a:tc>
                  <a:txBody>
                    <a:bodyPr/>
                    <a:lstStyle/>
                    <a:p>
                      <a:pPr algn="ctr" fontAlgn="ctr"/>
                      <a:r>
                        <a:rPr lang="en-GB" sz="2100" b="1" u="none" strike="noStrike" dirty="0">
                          <a:effectLst/>
                          <a:latin typeface="Garamond" panose="02020404030301010803" pitchFamily="18" charset="0"/>
                        </a:rPr>
                        <a:t>3.0 </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37 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23 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13 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11 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9 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8 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6 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extLst>
                  <a:ext uri="{0D108BD9-81ED-4DB2-BD59-A6C34878D82A}">
                    <a16:rowId xmlns:a16="http://schemas.microsoft.com/office/drawing/2014/main" val="1460566476"/>
                  </a:ext>
                </a:extLst>
              </a:tr>
              <a:tr h="378086">
                <a:tc>
                  <a:txBody>
                    <a:bodyPr/>
                    <a:lstStyle/>
                    <a:p>
                      <a:pPr algn="ctr" fontAlgn="ctr"/>
                      <a:r>
                        <a:rPr lang="en-GB" sz="2100" b="1" u="none" strike="noStrike" dirty="0">
                          <a:effectLst/>
                          <a:latin typeface="Garamond" panose="02020404030301010803" pitchFamily="18" charset="0"/>
                        </a:rPr>
                        <a:t>4.0 </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44 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29 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21 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14 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12 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10 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9 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extLst>
                  <a:ext uri="{0D108BD9-81ED-4DB2-BD59-A6C34878D82A}">
                    <a16:rowId xmlns:a16="http://schemas.microsoft.com/office/drawing/2014/main" val="1869643226"/>
                  </a:ext>
                </a:extLst>
              </a:tr>
              <a:tr h="378086">
                <a:tc>
                  <a:txBody>
                    <a:bodyPr/>
                    <a:lstStyle/>
                    <a:p>
                      <a:pPr algn="ctr" fontAlgn="ctr"/>
                      <a:r>
                        <a:rPr lang="en-GB" sz="2100" b="1" u="none" strike="noStrike" dirty="0">
                          <a:effectLst/>
                          <a:latin typeface="Garamond" panose="02020404030301010803" pitchFamily="18" charset="0"/>
                        </a:rPr>
                        <a:t>5.0 </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50 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33 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25 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20 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14 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12 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11 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9 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extLst>
                  <a:ext uri="{0D108BD9-81ED-4DB2-BD59-A6C34878D82A}">
                    <a16:rowId xmlns:a16="http://schemas.microsoft.com/office/drawing/2014/main" val="100156596"/>
                  </a:ext>
                </a:extLst>
              </a:tr>
              <a:tr h="378086">
                <a:tc>
                  <a:txBody>
                    <a:bodyPr/>
                    <a:lstStyle/>
                    <a:p>
                      <a:pPr algn="ctr" fontAlgn="ctr"/>
                      <a:r>
                        <a:rPr lang="en-GB" sz="2100" b="1" u="none" strike="noStrike" dirty="0">
                          <a:effectLst/>
                          <a:latin typeface="Garamond" panose="02020404030301010803" pitchFamily="18" charset="0"/>
                        </a:rPr>
                        <a:t>7.5 </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60 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43 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33 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23 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20 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18 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16 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13 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extLst>
                  <a:ext uri="{0D108BD9-81ED-4DB2-BD59-A6C34878D82A}">
                    <a16:rowId xmlns:a16="http://schemas.microsoft.com/office/drawing/2014/main" val="3828529298"/>
                  </a:ext>
                </a:extLst>
              </a:tr>
              <a:tr h="378086">
                <a:tc>
                  <a:txBody>
                    <a:bodyPr/>
                    <a:lstStyle/>
                    <a:p>
                      <a:pPr algn="ctr" fontAlgn="ctr"/>
                      <a:r>
                        <a:rPr lang="en-GB" sz="2100" b="1" u="none" strike="noStrike" dirty="0">
                          <a:effectLst/>
                          <a:latin typeface="Garamond" panose="02020404030301010803" pitchFamily="18" charset="0"/>
                        </a:rPr>
                        <a:t>10.0 </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67 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50 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40 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33 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29 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25 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22 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20 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17 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extLst>
                  <a:ext uri="{0D108BD9-81ED-4DB2-BD59-A6C34878D82A}">
                    <a16:rowId xmlns:a16="http://schemas.microsoft.com/office/drawing/2014/main" val="1697903498"/>
                  </a:ext>
                </a:extLst>
              </a:tr>
              <a:tr h="396990">
                <a:tc>
                  <a:txBody>
                    <a:bodyPr/>
                    <a:lstStyle/>
                    <a:p>
                      <a:pPr algn="ctr" fontAlgn="ctr"/>
                      <a:r>
                        <a:rPr lang="en-GB" sz="2100" b="1" u="none" strike="noStrike" dirty="0">
                          <a:effectLst/>
                          <a:latin typeface="Garamond" panose="02020404030301010803" pitchFamily="18" charset="0"/>
                        </a:rPr>
                        <a:t>15.0 </a:t>
                      </a:r>
                      <a:endParaRPr lang="en-GB" sz="2100" b="1"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75 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60 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50 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43 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37 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33 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30 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27 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tc>
                  <a:txBody>
                    <a:bodyPr/>
                    <a:lstStyle/>
                    <a:p>
                      <a:pPr algn="r" fontAlgn="ctr"/>
                      <a:r>
                        <a:rPr lang="en-GB" sz="2100" u="none" strike="noStrike" dirty="0">
                          <a:effectLst/>
                          <a:latin typeface="Garamond" panose="02020404030301010803" pitchFamily="18" charset="0"/>
                        </a:rPr>
                        <a:t>23 </a:t>
                      </a:r>
                      <a:endParaRPr lang="en-GB" sz="2100" b="0" i="0" u="none" strike="noStrike" dirty="0">
                        <a:solidFill>
                          <a:srgbClr val="000000"/>
                        </a:solidFill>
                        <a:effectLst/>
                        <a:latin typeface="Garamond" panose="02020404030301010803" pitchFamily="18" charset="0"/>
                      </a:endParaRPr>
                    </a:p>
                  </a:txBody>
                  <a:tcPr marL="9525" marR="9525" marT="9525" marB="0" anchor="ctr">
                    <a:solidFill>
                      <a:schemeClr val="bg1"/>
                    </a:solidFill>
                  </a:tcPr>
                </a:tc>
                <a:extLst>
                  <a:ext uri="{0D108BD9-81ED-4DB2-BD59-A6C34878D82A}">
                    <a16:rowId xmlns:a16="http://schemas.microsoft.com/office/drawing/2014/main" val="1202610239"/>
                  </a:ext>
                </a:extLst>
              </a:tr>
            </a:tbl>
          </a:graphicData>
        </a:graphic>
      </p:graphicFrame>
      <p:cxnSp>
        <p:nvCxnSpPr>
          <p:cNvPr id="10" name="Straight Connector 9">
            <a:extLst>
              <a:ext uri="{FF2B5EF4-FFF2-40B4-BE49-F238E27FC236}">
                <a16:creationId xmlns:a16="http://schemas.microsoft.com/office/drawing/2014/main" id="{E7AB6D4B-4858-4AF1-B7DB-2B0E11762824}"/>
              </a:ext>
            </a:extLst>
          </p:cNvPr>
          <p:cNvCxnSpPr/>
          <p:nvPr/>
        </p:nvCxnSpPr>
        <p:spPr>
          <a:xfrm>
            <a:off x="914401" y="5143500"/>
            <a:ext cx="8305800" cy="0"/>
          </a:xfrm>
          <a:prstGeom prst="line">
            <a:avLst/>
          </a:prstGeom>
          <a:ln>
            <a:solidFill>
              <a:srgbClr val="DADBDC"/>
            </a:solidFill>
          </a:ln>
        </p:spPr>
        <p:style>
          <a:lnRef idx="3">
            <a:schemeClr val="accent2"/>
          </a:lnRef>
          <a:fillRef idx="0">
            <a:schemeClr val="accent2"/>
          </a:fillRef>
          <a:effectRef idx="2">
            <a:schemeClr val="accent2"/>
          </a:effectRef>
          <a:fontRef idx="minor">
            <a:schemeClr val="tx1"/>
          </a:fontRef>
        </p:style>
      </p:cxnSp>
      <p:pic>
        <p:nvPicPr>
          <p:cNvPr id="11" name="Picture 10" descr="Text&#10;&#10;Description automatically generated">
            <a:extLst>
              <a:ext uri="{FF2B5EF4-FFF2-40B4-BE49-F238E27FC236}">
                <a16:creationId xmlns:a16="http://schemas.microsoft.com/office/drawing/2014/main" id="{E662ED76-7AF2-4360-B5A2-996DDA675CC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411201" y="8483474"/>
            <a:ext cx="4993390" cy="1672785"/>
          </a:xfrm>
          <a:prstGeom prst="rect">
            <a:avLst/>
          </a:prstGeom>
        </p:spPr>
      </p:pic>
    </p:spTree>
    <p:extLst>
      <p:ext uri="{BB962C8B-B14F-4D97-AF65-F5344CB8AC3E}">
        <p14:creationId xmlns:p14="http://schemas.microsoft.com/office/powerpoint/2010/main" val="1901405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0-#ppt_w/2"/>
                                          </p:val>
                                        </p:tav>
                                        <p:tav tm="100000">
                                          <p:val>
                                            <p:strVal val="#ppt_x"/>
                                          </p:val>
                                        </p:tav>
                                      </p:tavLst>
                                    </p:anim>
                                    <p:anim calcmode="lin" valueType="num">
                                      <p:cBhvr additive="base">
                                        <p:cTn id="12" dur="500" fill="hold"/>
                                        <p:tgtEl>
                                          <p:spTgt spid="10"/>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2" presetClass="entr" presetSubtype="8"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0-#ppt_w/2"/>
                                          </p:val>
                                        </p:tav>
                                        <p:tav tm="100000">
                                          <p:val>
                                            <p:strVal val="#ppt_x"/>
                                          </p:val>
                                        </p:tav>
                                      </p:tavLst>
                                    </p:anim>
                                    <p:anim calcmode="lin" valueType="num">
                                      <p:cBhvr additive="base">
                                        <p:cTn id="17" dur="500" fill="hold"/>
                                        <p:tgtEl>
                                          <p:spTgt spid="6"/>
                                        </p:tgtEl>
                                        <p:attrNameLst>
                                          <p:attrName>ppt_y</p:attrName>
                                        </p:attrNameLst>
                                      </p:cBhvr>
                                      <p:tavLst>
                                        <p:tav tm="0">
                                          <p:val>
                                            <p:strVal val="#ppt_y"/>
                                          </p:val>
                                        </p:tav>
                                        <p:tav tm="100000">
                                          <p:val>
                                            <p:strVal val="#ppt_y"/>
                                          </p:val>
                                        </p:tav>
                                      </p:tavLst>
                                    </p:anim>
                                  </p:childTnLst>
                                </p:cTn>
                              </p:par>
                            </p:childTnLst>
                          </p:cTn>
                        </p:par>
                        <p:par>
                          <p:cTn id="18" fill="hold">
                            <p:stCondLst>
                              <p:cond delay="1000"/>
                            </p:stCondLst>
                            <p:childTnLst>
                              <p:par>
                                <p:cTn id="19" presetID="2" presetClass="entr" presetSubtype="8" fill="hold" nodeType="after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0-#ppt_w/2"/>
                                          </p:val>
                                        </p:tav>
                                        <p:tav tm="100000">
                                          <p:val>
                                            <p:strVal val="#ppt_x"/>
                                          </p:val>
                                        </p:tav>
                                      </p:tavLst>
                                    </p:anim>
                                    <p:anim calcmode="lin" valueType="num">
                                      <p:cBhvr additive="base">
                                        <p:cTn id="22"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8210643" cy="10287000"/>
          </a:xfrm>
          <a:prstGeom prst="rect">
            <a:avLst/>
          </a:prstGeom>
          <a:solidFill>
            <a:srgbClr val="D9D9D9"/>
          </a:solidFill>
        </p:spPr>
      </p:sp>
      <p:sp>
        <p:nvSpPr>
          <p:cNvPr id="4" name="AutoShape 4"/>
          <p:cNvSpPr/>
          <p:nvPr/>
        </p:nvSpPr>
        <p:spPr>
          <a:xfrm rot="-5400000">
            <a:off x="13693141" y="-2984335"/>
            <a:ext cx="45719" cy="9144000"/>
          </a:xfrm>
          <a:prstGeom prst="rect">
            <a:avLst/>
          </a:prstGeom>
          <a:solidFill>
            <a:srgbClr val="404040"/>
          </a:solidFill>
        </p:spPr>
      </p:sp>
      <p:sp>
        <p:nvSpPr>
          <p:cNvPr id="5" name="TextBox 5"/>
          <p:cNvSpPr txBox="1"/>
          <p:nvPr/>
        </p:nvSpPr>
        <p:spPr>
          <a:xfrm>
            <a:off x="585810" y="419100"/>
            <a:ext cx="7039021" cy="2954655"/>
          </a:xfrm>
          <a:prstGeom prst="rect">
            <a:avLst/>
          </a:prstGeom>
        </p:spPr>
        <p:txBody>
          <a:bodyPr wrap="square" lIns="0" tIns="0" rIns="0" bIns="0" rtlCol="0" anchor="t">
            <a:spAutoFit/>
          </a:bodyPr>
          <a:lstStyle/>
          <a:p>
            <a:pPr algn="ctr">
              <a:defRPr/>
            </a:pPr>
            <a:r>
              <a:rPr lang="en-US" sz="9600" cap="small" dirty="0">
                <a:latin typeface="Garamond" panose="02020404030301010803" pitchFamily="18" charset="0"/>
                <a:ea typeface="+mj-ea"/>
                <a:cs typeface="+mj-cs"/>
              </a:rPr>
              <a:t>Pricing</a:t>
            </a:r>
          </a:p>
          <a:p>
            <a:pPr algn="ctr">
              <a:defRPr/>
            </a:pPr>
            <a:r>
              <a:rPr lang="en-US" sz="9600" cap="small" dirty="0">
                <a:latin typeface="Garamond" panose="02020404030301010803" pitchFamily="18" charset="0"/>
                <a:ea typeface="+mj-ea"/>
                <a:cs typeface="+mj-cs"/>
              </a:rPr>
              <a:t>Masterclass</a:t>
            </a:r>
          </a:p>
        </p:txBody>
      </p:sp>
      <p:sp>
        <p:nvSpPr>
          <p:cNvPr id="8" name="TextBox 8"/>
          <p:cNvSpPr txBox="1"/>
          <p:nvPr/>
        </p:nvSpPr>
        <p:spPr>
          <a:xfrm>
            <a:off x="7848600" y="1788950"/>
            <a:ext cx="9634469" cy="6933245"/>
          </a:xfrm>
          <a:prstGeom prst="rect">
            <a:avLst/>
          </a:prstGeom>
        </p:spPr>
        <p:txBody>
          <a:bodyPr wrap="square" lIns="0" tIns="0" rIns="0" bIns="0" rtlCol="0" anchor="t">
            <a:spAutoFit/>
          </a:bodyPr>
          <a:lstStyle/>
          <a:p>
            <a:pPr algn="r" defTabSz="457200">
              <a:lnSpc>
                <a:spcPct val="150000"/>
              </a:lnSpc>
              <a:defRPr/>
            </a:pPr>
            <a:r>
              <a:rPr lang="en-US" sz="6000" spc="15" dirty="0">
                <a:solidFill>
                  <a:schemeClr val="bg1">
                    <a:lumMod val="65000"/>
                  </a:schemeClr>
                </a:solidFill>
                <a:latin typeface="Garamond" panose="02020404030301010803" pitchFamily="18" charset="0"/>
              </a:rPr>
              <a:t>Pricing isn’t everything…</a:t>
            </a:r>
          </a:p>
          <a:p>
            <a:pPr algn="r" defTabSz="457200">
              <a:lnSpc>
                <a:spcPct val="150000"/>
              </a:lnSpc>
              <a:defRPr/>
            </a:pPr>
            <a:r>
              <a:rPr lang="en-US" sz="6000" spc="15" dirty="0">
                <a:solidFill>
                  <a:srgbClr val="404040"/>
                </a:solidFill>
                <a:latin typeface="Garamond" panose="02020404030301010803" pitchFamily="18" charset="0"/>
              </a:rPr>
              <a:t>…but it’s important.</a:t>
            </a:r>
          </a:p>
          <a:p>
            <a:pPr algn="r" defTabSz="457200">
              <a:lnSpc>
                <a:spcPct val="150000"/>
              </a:lnSpc>
              <a:defRPr/>
            </a:pPr>
            <a:r>
              <a:rPr lang="en-US" sz="6600" spc="15" dirty="0">
                <a:solidFill>
                  <a:schemeClr val="bg1">
                    <a:lumMod val="65000"/>
                  </a:schemeClr>
                </a:solidFill>
                <a:latin typeface="Garamond" panose="02020404030301010803" pitchFamily="18" charset="0"/>
              </a:rPr>
              <a:t>Client value </a:t>
            </a:r>
            <a:r>
              <a:rPr lang="en-US" sz="6600" i="1" spc="15" dirty="0">
                <a:solidFill>
                  <a:schemeClr val="bg1">
                    <a:lumMod val="65000"/>
                  </a:schemeClr>
                </a:solidFill>
                <a:latin typeface="Garamond" panose="02020404030301010803" pitchFamily="18" charset="0"/>
              </a:rPr>
              <a:t>is</a:t>
            </a:r>
            <a:r>
              <a:rPr lang="en-US" sz="6600" spc="15" dirty="0">
                <a:solidFill>
                  <a:schemeClr val="bg1">
                    <a:lumMod val="65000"/>
                  </a:schemeClr>
                </a:solidFill>
                <a:latin typeface="Garamond" panose="02020404030301010803" pitchFamily="18" charset="0"/>
              </a:rPr>
              <a: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T&amp;M isn’t ideal….</a:t>
            </a:r>
          </a:p>
          <a:p>
            <a:pPr algn="r" defTabSz="457200">
              <a:lnSpc>
                <a:spcPct val="150000"/>
              </a:lnSpc>
              <a:defRPr/>
            </a:pPr>
            <a:r>
              <a:rPr lang="en-US" sz="6000" spc="15" dirty="0">
                <a:solidFill>
                  <a:schemeClr val="bg1">
                    <a:lumMod val="65000"/>
                  </a:schemeClr>
                </a:solidFill>
                <a:latin typeface="Garamond" panose="02020404030301010803" pitchFamily="18" charset="0"/>
              </a:rPr>
              <a:t>Use value or project pricing</a:t>
            </a:r>
          </a:p>
        </p:txBody>
      </p:sp>
      <p:pic>
        <p:nvPicPr>
          <p:cNvPr id="9" name="Picture 2" descr="How we're trying to help you avoid surprise debt | Octopus Energy">
            <a:extLst>
              <a:ext uri="{FF2B5EF4-FFF2-40B4-BE49-F238E27FC236}">
                <a16:creationId xmlns:a16="http://schemas.microsoft.com/office/drawing/2014/main" id="{45383C47-BAB9-4242-81B2-D1CEFFDE87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58" t="585" r="21323" b="-585"/>
          <a:stretch/>
        </p:blipFill>
        <p:spPr bwMode="auto">
          <a:xfrm>
            <a:off x="0" y="4614305"/>
            <a:ext cx="8210643" cy="5648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7815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8210643" cy="10287000"/>
          </a:xfrm>
          <a:prstGeom prst="rect">
            <a:avLst/>
          </a:prstGeom>
          <a:solidFill>
            <a:srgbClr val="D9D9D9"/>
          </a:solidFill>
        </p:spPr>
      </p:sp>
      <p:sp>
        <p:nvSpPr>
          <p:cNvPr id="4" name="AutoShape 4"/>
          <p:cNvSpPr/>
          <p:nvPr/>
        </p:nvSpPr>
        <p:spPr>
          <a:xfrm rot="-5400000">
            <a:off x="13693141" y="-2984335"/>
            <a:ext cx="45719" cy="9144000"/>
          </a:xfrm>
          <a:prstGeom prst="rect">
            <a:avLst/>
          </a:prstGeom>
          <a:solidFill>
            <a:srgbClr val="404040"/>
          </a:solidFill>
        </p:spPr>
      </p:sp>
      <p:sp>
        <p:nvSpPr>
          <p:cNvPr id="5" name="TextBox 5"/>
          <p:cNvSpPr txBox="1"/>
          <p:nvPr/>
        </p:nvSpPr>
        <p:spPr>
          <a:xfrm>
            <a:off x="585810" y="419100"/>
            <a:ext cx="7039021" cy="2954655"/>
          </a:xfrm>
          <a:prstGeom prst="rect">
            <a:avLst/>
          </a:prstGeom>
        </p:spPr>
        <p:txBody>
          <a:bodyPr wrap="square" lIns="0" tIns="0" rIns="0" bIns="0" rtlCol="0" anchor="t">
            <a:spAutoFit/>
          </a:bodyPr>
          <a:lstStyle/>
          <a:p>
            <a:pPr algn="ctr">
              <a:defRPr/>
            </a:pPr>
            <a:r>
              <a:rPr lang="en-US" sz="9600" cap="small" dirty="0">
                <a:latin typeface="Garamond" panose="02020404030301010803" pitchFamily="18" charset="0"/>
                <a:ea typeface="+mj-ea"/>
                <a:cs typeface="+mj-cs"/>
              </a:rPr>
              <a:t>Pricing</a:t>
            </a:r>
          </a:p>
          <a:p>
            <a:pPr algn="ctr">
              <a:defRPr/>
            </a:pPr>
            <a:r>
              <a:rPr lang="en-US" sz="9600" cap="small" dirty="0">
                <a:latin typeface="Garamond" panose="02020404030301010803" pitchFamily="18" charset="0"/>
                <a:ea typeface="+mj-ea"/>
                <a:cs typeface="+mj-cs"/>
              </a:rPr>
              <a:t>Masterclass</a:t>
            </a:r>
          </a:p>
        </p:txBody>
      </p:sp>
      <p:sp>
        <p:nvSpPr>
          <p:cNvPr id="8" name="TextBox 8"/>
          <p:cNvSpPr txBox="1"/>
          <p:nvPr/>
        </p:nvSpPr>
        <p:spPr>
          <a:xfrm>
            <a:off x="7848600" y="1788950"/>
            <a:ext cx="9634469" cy="6933245"/>
          </a:xfrm>
          <a:prstGeom prst="rect">
            <a:avLst/>
          </a:prstGeom>
        </p:spPr>
        <p:txBody>
          <a:bodyPr wrap="square" lIns="0" tIns="0" rIns="0" bIns="0" rtlCol="0" anchor="t">
            <a:spAutoFit/>
          </a:bodyPr>
          <a:lstStyle/>
          <a:p>
            <a:pPr algn="r" defTabSz="457200">
              <a:lnSpc>
                <a:spcPct val="150000"/>
              </a:lnSpc>
              <a:defRPr/>
            </a:pPr>
            <a:r>
              <a:rPr lang="en-US" sz="6000" spc="15" dirty="0">
                <a:solidFill>
                  <a:schemeClr val="bg1">
                    <a:lumMod val="65000"/>
                  </a:schemeClr>
                </a:solidFill>
                <a:latin typeface="Garamond" panose="02020404030301010803" pitchFamily="18" charset="0"/>
              </a:rPr>
              <a:t>Pricing isn’t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…but it’s important.</a:t>
            </a:r>
          </a:p>
          <a:p>
            <a:pPr algn="r" defTabSz="457200">
              <a:lnSpc>
                <a:spcPct val="150000"/>
              </a:lnSpc>
              <a:defRPr/>
            </a:pPr>
            <a:r>
              <a:rPr lang="en-US" sz="6600" spc="15" dirty="0">
                <a:solidFill>
                  <a:srgbClr val="404040"/>
                </a:solidFill>
                <a:latin typeface="Garamond" panose="02020404030301010803" pitchFamily="18" charset="0"/>
              </a:rPr>
              <a:t>Client value </a:t>
            </a:r>
            <a:r>
              <a:rPr lang="en-US" sz="6600" i="1" spc="15" dirty="0">
                <a:solidFill>
                  <a:srgbClr val="404040"/>
                </a:solidFill>
                <a:latin typeface="Garamond" panose="02020404030301010803" pitchFamily="18" charset="0"/>
              </a:rPr>
              <a:t>is</a:t>
            </a:r>
            <a:r>
              <a:rPr lang="en-US" sz="6600" spc="15" dirty="0">
                <a:solidFill>
                  <a:srgbClr val="404040"/>
                </a:solidFill>
                <a:latin typeface="Garamond" panose="02020404030301010803" pitchFamily="18" charset="0"/>
              </a:rPr>
              <a: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T&amp;M isn’t ideal….</a:t>
            </a:r>
          </a:p>
          <a:p>
            <a:pPr algn="r" defTabSz="457200">
              <a:lnSpc>
                <a:spcPct val="150000"/>
              </a:lnSpc>
              <a:defRPr/>
            </a:pPr>
            <a:r>
              <a:rPr lang="en-US" sz="6000" spc="15" dirty="0">
                <a:solidFill>
                  <a:schemeClr val="bg1">
                    <a:lumMod val="65000"/>
                  </a:schemeClr>
                </a:solidFill>
                <a:latin typeface="Garamond" panose="02020404030301010803" pitchFamily="18" charset="0"/>
              </a:rPr>
              <a:t>Use value or project pricing</a:t>
            </a:r>
          </a:p>
        </p:txBody>
      </p:sp>
      <p:pic>
        <p:nvPicPr>
          <p:cNvPr id="9" name="Picture 2" descr="How we're trying to help you avoid surprise debt | Octopus Energy">
            <a:extLst>
              <a:ext uri="{FF2B5EF4-FFF2-40B4-BE49-F238E27FC236}">
                <a16:creationId xmlns:a16="http://schemas.microsoft.com/office/drawing/2014/main" id="{45383C47-BAB9-4242-81B2-D1CEFFDE87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58" t="585" r="21323" b="-585"/>
          <a:stretch/>
        </p:blipFill>
        <p:spPr bwMode="auto">
          <a:xfrm>
            <a:off x="0" y="4614305"/>
            <a:ext cx="8210643" cy="5648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0959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A1401D3-10B5-456A-AFD6-84F1B636F300}"/>
              </a:ext>
            </a:extLst>
          </p:cNvPr>
          <p:cNvSpPr txBox="1">
            <a:spLocks/>
          </p:cNvSpPr>
          <p:nvPr/>
        </p:nvSpPr>
        <p:spPr>
          <a:xfrm>
            <a:off x="4939904" y="723900"/>
            <a:ext cx="8408193" cy="744836"/>
          </a:xfrm>
          <a:prstGeom prst="rect">
            <a:avLst/>
          </a:prstGeom>
        </p:spPr>
        <p:txBody>
          <a:bodyPr vert="horz" wrap="square" lIns="91440" tIns="45720" rIns="91440" bIns="45720" numCol="1" rtlCol="0" anchor="ctr" anchorCtr="0" compatLnSpc="1">
            <a:prstTxWarp prst="textNoShape">
              <a:avLst/>
            </a:prstTxWarp>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6600" b="0" i="0" u="none" strike="noStrike" kern="1200" cap="small" spc="0" normalizeH="0" baseline="0" noProof="0" dirty="0">
                <a:ln>
                  <a:noFill/>
                </a:ln>
                <a:solidFill>
                  <a:srgbClr val="DADBDC"/>
                </a:solidFill>
                <a:effectLst/>
                <a:uLnTx/>
                <a:uFillTx/>
                <a:latin typeface="Garamond" panose="02020404030301010803" pitchFamily="18" charset="0"/>
                <a:ea typeface="+mj-ea"/>
                <a:cs typeface="+mj-cs"/>
              </a:rPr>
              <a:t>Value is Contextual</a:t>
            </a:r>
          </a:p>
        </p:txBody>
      </p:sp>
      <p:grpSp>
        <p:nvGrpSpPr>
          <p:cNvPr id="6" name="Group 5">
            <a:extLst>
              <a:ext uri="{FF2B5EF4-FFF2-40B4-BE49-F238E27FC236}">
                <a16:creationId xmlns:a16="http://schemas.microsoft.com/office/drawing/2014/main" id="{AD899D35-845E-4F6E-AFE8-7E4CBE4079DC}"/>
              </a:ext>
            </a:extLst>
          </p:cNvPr>
          <p:cNvGrpSpPr/>
          <p:nvPr/>
        </p:nvGrpSpPr>
        <p:grpSpPr>
          <a:xfrm>
            <a:off x="3162300" y="1866900"/>
            <a:ext cx="11963400" cy="8063652"/>
            <a:chOff x="3162300" y="1828800"/>
            <a:chExt cx="11963400" cy="8063652"/>
          </a:xfrm>
        </p:grpSpPr>
        <p:sp>
          <p:nvSpPr>
            <p:cNvPr id="4" name="Rectangle 3">
              <a:extLst>
                <a:ext uri="{FF2B5EF4-FFF2-40B4-BE49-F238E27FC236}">
                  <a16:creationId xmlns:a16="http://schemas.microsoft.com/office/drawing/2014/main" id="{1BDA2A69-B94A-407F-A492-28778C573871}"/>
                </a:ext>
              </a:extLst>
            </p:cNvPr>
            <p:cNvSpPr/>
            <p:nvPr/>
          </p:nvSpPr>
          <p:spPr>
            <a:xfrm>
              <a:off x="3162300" y="1828800"/>
              <a:ext cx="11963400" cy="8063652"/>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PK" sz="1800" b="0" i="0" u="none" strike="noStrike" kern="1200" cap="none" spc="0" normalizeH="0" baseline="0" noProof="0">
                <a:ln>
                  <a:noFill/>
                </a:ln>
                <a:solidFill>
                  <a:prstClr val="white"/>
                </a:solidFill>
                <a:effectLst/>
                <a:uLnTx/>
                <a:uFillTx/>
                <a:latin typeface="Calibri"/>
                <a:ea typeface="+mn-ea"/>
                <a:cs typeface="+mn-cs"/>
              </a:endParaRPr>
            </a:p>
          </p:txBody>
        </p:sp>
        <p:pic>
          <p:nvPicPr>
            <p:cNvPr id="11" name="Animotica_8_1_10_35_35">
              <a:hlinkClick r:id="" action="ppaction://media"/>
              <a:extLst>
                <a:ext uri="{FF2B5EF4-FFF2-40B4-BE49-F238E27FC236}">
                  <a16:creationId xmlns:a16="http://schemas.microsoft.com/office/drawing/2014/main" id="{97AD07E9-A9A7-4178-BF0D-A9308712212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352800" y="2000250"/>
              <a:ext cx="11582400" cy="7720752"/>
            </a:xfrm>
            <a:prstGeom prst="rect">
              <a:avLst/>
            </a:prstGeom>
          </p:spPr>
        </p:pic>
      </p:grpSp>
    </p:spTree>
    <p:extLst>
      <p:ext uri="{BB962C8B-B14F-4D97-AF65-F5344CB8AC3E}">
        <p14:creationId xmlns:p14="http://schemas.microsoft.com/office/powerpoint/2010/main" val="205714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0-#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36364">
                <p:cTn id="14" fill="hold" display="0">
                  <p:stCondLst>
                    <p:cond delay="indefinite"/>
                  </p:stCondLst>
                </p:cTn>
                <p:tgtEl>
                  <p:spTgt spid="11"/>
                </p:tgtEl>
              </p:cMediaNode>
            </p:video>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286" y="0"/>
            <a:ext cx="18283428" cy="10287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7170" name="Picture 2" descr="Joshua Bell at the Granada Theatre - The Santa Barbara Independent">
            <a:extLst>
              <a:ext uri="{FF2B5EF4-FFF2-40B4-BE49-F238E27FC236}">
                <a16:creationId xmlns:a16="http://schemas.microsoft.com/office/drawing/2014/main" id="{D145D36C-8E4B-4B3E-B4ED-02958EA4B4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617" b="7877"/>
          <a:stretch/>
        </p:blipFill>
        <p:spPr bwMode="auto">
          <a:xfrm>
            <a:off x="20" y="1923"/>
            <a:ext cx="18287980" cy="1028507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033AC989-D844-4D65-98A1-5172DC04510A}"/>
              </a:ext>
            </a:extLst>
          </p:cNvPr>
          <p:cNvSpPr/>
          <p:nvPr/>
        </p:nvSpPr>
        <p:spPr>
          <a:xfrm>
            <a:off x="9448801" y="6515100"/>
            <a:ext cx="8822400" cy="3048000"/>
          </a:xfrm>
          <a:prstGeom prst="rect">
            <a:avLst/>
          </a:prstGeom>
          <a:gradFill>
            <a:gsLst>
              <a:gs pos="0">
                <a:schemeClr val="tx1">
                  <a:lumMod val="50000"/>
                  <a:lumOff val="50000"/>
                  <a:alpha val="90000"/>
                </a:schemeClr>
              </a:gs>
              <a:gs pos="56000">
                <a:schemeClr val="tx1">
                  <a:alpha val="78000"/>
                </a:schemeClr>
              </a:gs>
            </a:gsLst>
            <a:lin ang="21594000" scaled="0"/>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PK"/>
          </a:p>
        </p:txBody>
      </p:sp>
      <p:sp>
        <p:nvSpPr>
          <p:cNvPr id="9" name="TextBox 8">
            <a:extLst>
              <a:ext uri="{FF2B5EF4-FFF2-40B4-BE49-F238E27FC236}">
                <a16:creationId xmlns:a16="http://schemas.microsoft.com/office/drawing/2014/main" id="{9D07EA18-0E9C-4CFE-8340-E39DC6C6890C}"/>
              </a:ext>
            </a:extLst>
          </p:cNvPr>
          <p:cNvSpPr txBox="1"/>
          <p:nvPr/>
        </p:nvSpPr>
        <p:spPr>
          <a:xfrm>
            <a:off x="9677400" y="6515100"/>
            <a:ext cx="8195428" cy="2708434"/>
          </a:xfrm>
          <a:prstGeom prst="rect">
            <a:avLst/>
          </a:prstGeom>
        </p:spPr>
        <p:txBody>
          <a:bodyPr wrap="square" lIns="0" tIns="0" rIns="0" bIns="0" rtlCol="0" anchor="t">
            <a:spAutoFit/>
          </a:bodyPr>
          <a:lstStyle/>
          <a:p>
            <a:pPr lvl="0" algn="r">
              <a:defRPr/>
            </a:pPr>
            <a:r>
              <a:rPr lang="en-GB" sz="8800" cap="small" dirty="0">
                <a:solidFill>
                  <a:schemeClr val="bg1">
                    <a:lumMod val="95000"/>
                  </a:schemeClr>
                </a:solidFill>
                <a:latin typeface="Garamond" panose="02020404030301010803" pitchFamily="18" charset="0"/>
                <a:ea typeface="+mj-ea"/>
                <a:cs typeface="+mj-cs"/>
              </a:rPr>
              <a:t>Usual price: $1000 a minute</a:t>
            </a:r>
            <a:endParaRPr lang="en-US" sz="6600" cap="small" dirty="0">
              <a:solidFill>
                <a:schemeClr val="bg1">
                  <a:lumMod val="95000"/>
                </a:schemeClr>
              </a:solidFill>
              <a:latin typeface="Garamond" panose="02020404030301010803" pitchFamily="18" charset="0"/>
              <a:ea typeface="+mj-ea"/>
              <a:cs typeface="+mj-cs"/>
            </a:endParaRPr>
          </a:p>
        </p:txBody>
      </p:sp>
    </p:spTree>
    <p:extLst>
      <p:ext uri="{BB962C8B-B14F-4D97-AF65-F5344CB8AC3E}">
        <p14:creationId xmlns:p14="http://schemas.microsoft.com/office/powerpoint/2010/main" val="2190773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286" y="0"/>
            <a:ext cx="18283428" cy="10287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3078" name="Picture 6" descr="What to Wear to a Black Tie Ball – Your Ultimate Style Guide | GlamCorner">
            <a:extLst>
              <a:ext uri="{FF2B5EF4-FFF2-40B4-BE49-F238E27FC236}">
                <a16:creationId xmlns:a16="http://schemas.microsoft.com/office/drawing/2014/main" id="{E906746F-9D1B-4FC3-B21E-86B72E3FF9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06" b="15140"/>
          <a:stretch/>
        </p:blipFill>
        <p:spPr bwMode="auto">
          <a:xfrm>
            <a:off x="20" y="1923"/>
            <a:ext cx="18287980" cy="1028507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926C9A90-57EF-48B0-A04A-9F530772345A}"/>
              </a:ext>
            </a:extLst>
          </p:cNvPr>
          <p:cNvSpPr/>
          <p:nvPr/>
        </p:nvSpPr>
        <p:spPr>
          <a:xfrm>
            <a:off x="-76200" y="800100"/>
            <a:ext cx="8822400" cy="3048000"/>
          </a:xfrm>
          <a:prstGeom prst="rect">
            <a:avLst/>
          </a:prstGeom>
          <a:gradFill>
            <a:gsLst>
              <a:gs pos="0">
                <a:schemeClr val="tx1">
                  <a:lumMod val="50000"/>
                  <a:lumOff val="50000"/>
                  <a:alpha val="90000"/>
                </a:schemeClr>
              </a:gs>
              <a:gs pos="56000">
                <a:schemeClr val="tx1">
                  <a:alpha val="78000"/>
                </a:schemeClr>
              </a:gs>
            </a:gsLst>
            <a:lin ang="21594000" scaled="0"/>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PK"/>
          </a:p>
        </p:txBody>
      </p:sp>
      <p:sp>
        <p:nvSpPr>
          <p:cNvPr id="8" name="TextBox 7">
            <a:extLst>
              <a:ext uri="{FF2B5EF4-FFF2-40B4-BE49-F238E27FC236}">
                <a16:creationId xmlns:a16="http://schemas.microsoft.com/office/drawing/2014/main" id="{93DF683C-76C4-46EF-93EE-E708AD4045F1}"/>
              </a:ext>
            </a:extLst>
          </p:cNvPr>
          <p:cNvSpPr txBox="1"/>
          <p:nvPr/>
        </p:nvSpPr>
        <p:spPr>
          <a:xfrm>
            <a:off x="152399" y="800100"/>
            <a:ext cx="8195428" cy="2708434"/>
          </a:xfrm>
          <a:prstGeom prst="rect">
            <a:avLst/>
          </a:prstGeom>
        </p:spPr>
        <p:txBody>
          <a:bodyPr wrap="square" lIns="0" tIns="0" rIns="0" bIns="0" rtlCol="0" anchor="t">
            <a:spAutoFit/>
          </a:bodyPr>
          <a:lstStyle/>
          <a:p>
            <a:pPr lvl="0" algn="r">
              <a:defRPr/>
            </a:pPr>
            <a:r>
              <a:rPr lang="en-GB" sz="8800" cap="small" dirty="0">
                <a:solidFill>
                  <a:schemeClr val="bg1">
                    <a:lumMod val="95000"/>
                  </a:schemeClr>
                </a:solidFill>
                <a:latin typeface="Garamond" panose="02020404030301010803" pitchFamily="18" charset="0"/>
                <a:ea typeface="+mj-ea"/>
                <a:cs typeface="+mj-cs"/>
              </a:rPr>
              <a:t>What is your client journey?</a:t>
            </a:r>
            <a:endParaRPr lang="en-US" sz="6600" cap="small" dirty="0">
              <a:solidFill>
                <a:schemeClr val="bg1">
                  <a:lumMod val="95000"/>
                </a:schemeClr>
              </a:solidFill>
              <a:latin typeface="Garamond" panose="02020404030301010803" pitchFamily="18" charset="0"/>
              <a:ea typeface="+mj-ea"/>
              <a:cs typeface="+mj-cs"/>
            </a:endParaRPr>
          </a:p>
        </p:txBody>
      </p:sp>
      <p:sp>
        <p:nvSpPr>
          <p:cNvPr id="9" name="Rectangle 8">
            <a:extLst>
              <a:ext uri="{FF2B5EF4-FFF2-40B4-BE49-F238E27FC236}">
                <a16:creationId xmlns:a16="http://schemas.microsoft.com/office/drawing/2014/main" id="{C328488E-060F-46DC-9B76-D5E975BE1CC3}"/>
              </a:ext>
            </a:extLst>
          </p:cNvPr>
          <p:cNvSpPr/>
          <p:nvPr/>
        </p:nvSpPr>
        <p:spPr>
          <a:xfrm>
            <a:off x="8991600" y="5981699"/>
            <a:ext cx="9300936" cy="3693319"/>
          </a:xfrm>
          <a:prstGeom prst="rect">
            <a:avLst/>
          </a:prstGeom>
          <a:gradFill>
            <a:gsLst>
              <a:gs pos="0">
                <a:schemeClr val="tx1">
                  <a:lumMod val="50000"/>
                  <a:lumOff val="50000"/>
                  <a:alpha val="90000"/>
                </a:schemeClr>
              </a:gs>
              <a:gs pos="56000">
                <a:schemeClr val="tx1">
                  <a:alpha val="78000"/>
                </a:schemeClr>
              </a:gs>
            </a:gsLst>
            <a:lin ang="21594000" scaled="0"/>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PK"/>
          </a:p>
        </p:txBody>
      </p:sp>
      <p:sp>
        <p:nvSpPr>
          <p:cNvPr id="10" name="TextBox 9">
            <a:extLst>
              <a:ext uri="{FF2B5EF4-FFF2-40B4-BE49-F238E27FC236}">
                <a16:creationId xmlns:a16="http://schemas.microsoft.com/office/drawing/2014/main" id="{96259045-EB47-4A4E-8CCD-D28AEE467493}"/>
              </a:ext>
            </a:extLst>
          </p:cNvPr>
          <p:cNvSpPr txBox="1"/>
          <p:nvPr/>
        </p:nvSpPr>
        <p:spPr>
          <a:xfrm>
            <a:off x="8746200" y="5981700"/>
            <a:ext cx="9147963" cy="3693319"/>
          </a:xfrm>
          <a:prstGeom prst="rect">
            <a:avLst/>
          </a:prstGeom>
        </p:spPr>
        <p:txBody>
          <a:bodyPr wrap="square" lIns="0" tIns="0" rIns="0" bIns="0" rtlCol="0" anchor="t">
            <a:spAutoFit/>
          </a:bodyPr>
          <a:lstStyle/>
          <a:p>
            <a:pPr lvl="0" algn="r">
              <a:defRPr/>
            </a:pPr>
            <a:r>
              <a:rPr lang="en-GB" sz="8000" cap="small" dirty="0">
                <a:solidFill>
                  <a:schemeClr val="bg1">
                    <a:lumMod val="95000"/>
                  </a:schemeClr>
                </a:solidFill>
                <a:latin typeface="Garamond" panose="02020404030301010803" pitchFamily="18" charset="0"/>
                <a:ea typeface="+mj-ea"/>
                <a:cs typeface="+mj-cs"/>
              </a:rPr>
              <a:t>Brand, marketing, delivery, relationships</a:t>
            </a:r>
            <a:endParaRPr lang="en-US" sz="6000" cap="small" dirty="0">
              <a:solidFill>
                <a:schemeClr val="bg1">
                  <a:lumMod val="95000"/>
                </a:schemeClr>
              </a:solidFill>
              <a:latin typeface="Garamond" panose="02020404030301010803" pitchFamily="18" charset="0"/>
              <a:ea typeface="+mj-ea"/>
              <a:cs typeface="+mj-cs"/>
            </a:endParaRPr>
          </a:p>
        </p:txBody>
      </p:sp>
    </p:spTree>
    <p:extLst>
      <p:ext uri="{BB962C8B-B14F-4D97-AF65-F5344CB8AC3E}">
        <p14:creationId xmlns:p14="http://schemas.microsoft.com/office/powerpoint/2010/main" val="2598026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P spid="9" grpId="0" animBg="1"/>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0DDB521-3A1B-4991-95EC-0360955C35F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22789"/>
          <a:stretch/>
        </p:blipFill>
        <p:spPr>
          <a:xfrm>
            <a:off x="0" y="-151619"/>
            <a:ext cx="18288000" cy="10590237"/>
          </a:xfrm>
          <a:prstGeom prst="rect">
            <a:avLst/>
          </a:prstGeom>
        </p:spPr>
      </p:pic>
      <p:sp>
        <p:nvSpPr>
          <p:cNvPr id="5" name="Rectangle 4">
            <a:extLst>
              <a:ext uri="{FF2B5EF4-FFF2-40B4-BE49-F238E27FC236}">
                <a16:creationId xmlns:a16="http://schemas.microsoft.com/office/drawing/2014/main" id="{72478B42-73C5-4507-B008-B0A28AA339B9}"/>
              </a:ext>
            </a:extLst>
          </p:cNvPr>
          <p:cNvSpPr/>
          <p:nvPr/>
        </p:nvSpPr>
        <p:spPr>
          <a:xfrm>
            <a:off x="0" y="-151619"/>
            <a:ext cx="18288000" cy="10590237"/>
          </a:xfrm>
          <a:prstGeom prst="rect">
            <a:avLst/>
          </a:prstGeom>
          <a:solidFill>
            <a:schemeClr val="dk1">
              <a:alpha val="51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PK"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AutoShape 3"/>
          <p:cNvSpPr/>
          <p:nvPr/>
        </p:nvSpPr>
        <p:spPr>
          <a:xfrm>
            <a:off x="17238649" y="-303236"/>
            <a:ext cx="20651" cy="10893473"/>
          </a:xfrm>
          <a:prstGeom prst="rect">
            <a:avLst/>
          </a:prstGeom>
          <a:solidFill>
            <a:srgbClr val="F4F8F3"/>
          </a:solidFill>
        </p:spPr>
      </p:sp>
      <p:sp>
        <p:nvSpPr>
          <p:cNvPr id="7" name="TextBox 6">
            <a:extLst>
              <a:ext uri="{FF2B5EF4-FFF2-40B4-BE49-F238E27FC236}">
                <a16:creationId xmlns:a16="http://schemas.microsoft.com/office/drawing/2014/main" id="{95C6A38E-94CF-4EFD-9B41-69B399B20CEC}"/>
              </a:ext>
            </a:extLst>
          </p:cNvPr>
          <p:cNvSpPr txBox="1"/>
          <p:nvPr/>
        </p:nvSpPr>
        <p:spPr>
          <a:xfrm>
            <a:off x="632200" y="668397"/>
            <a:ext cx="10182913" cy="7078861"/>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500" b="0" i="1" u="none" strike="noStrike" kern="1200" cap="none" spc="0" normalizeH="0" baseline="0" noProof="0" dirty="0">
                <a:ln>
                  <a:noFill/>
                </a:ln>
                <a:solidFill>
                  <a:srgbClr val="DADBDC"/>
                </a:solidFill>
                <a:effectLst/>
                <a:uLnTx/>
                <a:uFillTx/>
                <a:latin typeface="Garamond" panose="02020404030301010803" pitchFamily="18" charset="0"/>
              </a:rPr>
              <a:t>“Sustained price increases come through sustained increases in value”</a:t>
            </a:r>
          </a:p>
        </p:txBody>
      </p:sp>
      <p:pic>
        <p:nvPicPr>
          <p:cNvPr id="8" name="Picture 7" descr="Text&#10;&#10;Description automatically generated">
            <a:extLst>
              <a:ext uri="{FF2B5EF4-FFF2-40B4-BE49-F238E27FC236}">
                <a16:creationId xmlns:a16="http://schemas.microsoft.com/office/drawing/2014/main" id="{5E939B9C-9E53-43E8-8B58-9F3A529B573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268200" y="8736521"/>
            <a:ext cx="4991100" cy="1672018"/>
          </a:xfrm>
          <a:prstGeom prst="rect">
            <a:avLst/>
          </a:prstGeom>
        </p:spPr>
      </p:pic>
    </p:spTree>
    <p:extLst>
      <p:ext uri="{BB962C8B-B14F-4D97-AF65-F5344CB8AC3E}">
        <p14:creationId xmlns:p14="http://schemas.microsoft.com/office/powerpoint/2010/main" val="136482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 name="AutoShape 3"/>
          <p:cNvSpPr/>
          <p:nvPr/>
        </p:nvSpPr>
        <p:spPr>
          <a:xfrm>
            <a:off x="17238649" y="-303236"/>
            <a:ext cx="20651" cy="10893473"/>
          </a:xfrm>
          <a:prstGeom prst="rect">
            <a:avLst/>
          </a:prstGeom>
          <a:solidFill>
            <a:srgbClr val="F4F8F3"/>
          </a:solidFill>
        </p:spPr>
      </p:sp>
      <p:sp>
        <p:nvSpPr>
          <p:cNvPr id="2" name="Rectangle 1">
            <a:extLst>
              <a:ext uri="{FF2B5EF4-FFF2-40B4-BE49-F238E27FC236}">
                <a16:creationId xmlns:a16="http://schemas.microsoft.com/office/drawing/2014/main" id="{FF3F17FB-25C2-4936-8035-3A431303ECB8}"/>
              </a:ext>
            </a:extLst>
          </p:cNvPr>
          <p:cNvSpPr/>
          <p:nvPr/>
        </p:nvSpPr>
        <p:spPr>
          <a:xfrm>
            <a:off x="228601" y="190500"/>
            <a:ext cx="6237443" cy="34163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srgbClr val="DADBDC"/>
                </a:solidFill>
                <a:effectLst/>
                <a:uLnTx/>
                <a:uFillTx/>
                <a:latin typeface="Garamond" panose="02020404030301010803" pitchFamily="18" charset="0"/>
                <a:ea typeface="+mn-ea"/>
                <a:cs typeface="+mn-cs"/>
              </a:rPr>
              <a:t>Clients rank price as the 9</a:t>
            </a:r>
            <a:r>
              <a:rPr kumimoji="0" lang="en-GB" sz="5400" b="0" i="0" u="none" strike="noStrike" kern="1200" cap="none" spc="0" normalizeH="0" baseline="30000" noProof="0" dirty="0">
                <a:ln>
                  <a:noFill/>
                </a:ln>
                <a:solidFill>
                  <a:srgbClr val="DADBDC"/>
                </a:solidFill>
                <a:effectLst/>
                <a:uLnTx/>
                <a:uFillTx/>
                <a:latin typeface="Garamond" panose="02020404030301010803" pitchFamily="18" charset="0"/>
                <a:ea typeface="+mn-ea"/>
                <a:cs typeface="+mn-cs"/>
              </a:rPr>
              <a:t>th</a:t>
            </a:r>
            <a:r>
              <a:rPr kumimoji="0" lang="en-GB" sz="5400" b="0" i="0" u="none" strike="noStrike" kern="1200" cap="none" spc="0" normalizeH="0" baseline="0" noProof="0" dirty="0">
                <a:ln>
                  <a:noFill/>
                </a:ln>
                <a:solidFill>
                  <a:srgbClr val="DADBDC"/>
                </a:solidFill>
                <a:effectLst/>
                <a:uLnTx/>
                <a:uFillTx/>
                <a:latin typeface="Garamond" panose="02020404030301010803" pitchFamily="18" charset="0"/>
                <a:ea typeface="+mn-ea"/>
                <a:cs typeface="+mn-cs"/>
              </a:rPr>
              <a:t> most important factor when buying consulting services</a:t>
            </a:r>
          </a:p>
        </p:txBody>
      </p:sp>
      <p:sp>
        <p:nvSpPr>
          <p:cNvPr id="9" name="Content Placeholder 2">
            <a:extLst>
              <a:ext uri="{FF2B5EF4-FFF2-40B4-BE49-F238E27FC236}">
                <a16:creationId xmlns:a16="http://schemas.microsoft.com/office/drawing/2014/main" id="{23A0E1C3-DF5E-460E-A9B8-EB3DBC88B3A3}"/>
              </a:ext>
            </a:extLst>
          </p:cNvPr>
          <p:cNvSpPr txBox="1">
            <a:spLocks/>
          </p:cNvSpPr>
          <p:nvPr/>
        </p:nvSpPr>
        <p:spPr>
          <a:xfrm>
            <a:off x="1752600" y="3632728"/>
            <a:ext cx="4480022" cy="69342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Garamond" panose="02020404030301010803" pitchFamily="18" charset="0"/>
                <a:ea typeface="+mn-ea"/>
                <a:cs typeface="+mn-cs"/>
              </a:defRPr>
            </a:lvl1pPr>
            <a:lvl2pPr marL="685800" indent="-228600" algn="l" defTabSz="914400" rtl="0" eaLnBrk="1" latinLnBrk="0" hangingPunct="1">
              <a:lnSpc>
                <a:spcPct val="90000"/>
              </a:lnSpc>
              <a:spcBef>
                <a:spcPts val="1800"/>
              </a:spcBef>
              <a:buFont typeface="Roboto" panose="02000000000000000000" pitchFamily="2" charset="0"/>
              <a:buChar char="-"/>
              <a:defRPr sz="2400" kern="1200">
                <a:solidFill>
                  <a:schemeClr val="bg1"/>
                </a:solidFill>
                <a:latin typeface="Garamond" panose="02020404030301010803" pitchFamily="18" charset="0"/>
                <a:ea typeface="+mn-ea"/>
                <a:cs typeface="+mn-cs"/>
              </a:defRPr>
            </a:lvl2pPr>
            <a:lvl3pPr marL="1143000" indent="-228600" algn="l" defTabSz="914400" rtl="0" eaLnBrk="1" latinLnBrk="0" hangingPunct="1">
              <a:lnSpc>
                <a:spcPct val="90000"/>
              </a:lnSpc>
              <a:spcBef>
                <a:spcPts val="1200"/>
              </a:spcBef>
              <a:buFont typeface="Arial" panose="020B0604020202020204" pitchFamily="34" charset="0"/>
              <a:buChar char="•"/>
              <a:defRPr sz="2000" kern="1200">
                <a:solidFill>
                  <a:schemeClr val="bg1"/>
                </a:solidFill>
                <a:latin typeface="Garamond" panose="02020404030301010803"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Roboto"/>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Roboto"/>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0" i="1" u="none" strike="noStrike" kern="1200" cap="none" spc="0" normalizeH="0" baseline="0" noProof="0" dirty="0">
                <a:ln>
                  <a:noFill/>
                </a:ln>
                <a:solidFill>
                  <a:srgbClr val="DADBDC"/>
                </a:solidFill>
                <a:effectLst/>
                <a:uLnTx/>
                <a:uFillTx/>
                <a:latin typeface="Garamond" panose="02020404030301010803" pitchFamily="18" charset="0"/>
                <a:ea typeface="+mn-ea"/>
                <a:cs typeface="+mn-cs"/>
              </a:rPr>
              <a:t>Source Global Research, 2018</a:t>
            </a:r>
          </a:p>
        </p:txBody>
      </p:sp>
      <p:pic>
        <p:nvPicPr>
          <p:cNvPr id="10" name="Picture 9">
            <a:extLst>
              <a:ext uri="{FF2B5EF4-FFF2-40B4-BE49-F238E27FC236}">
                <a16:creationId xmlns:a16="http://schemas.microsoft.com/office/drawing/2014/main" id="{B6D75791-5934-4F7C-9E31-85EF798691B3}"/>
              </a:ext>
            </a:extLst>
          </p:cNvPr>
          <p:cNvPicPr>
            <a:picLocks noChangeAspect="1"/>
          </p:cNvPicPr>
          <p:nvPr/>
        </p:nvPicPr>
        <p:blipFill rotWithShape="1">
          <a:blip r:embed="rId3"/>
          <a:srcRect l="22917" t="35608" r="39277" b="7938"/>
          <a:stretch/>
        </p:blipFill>
        <p:spPr>
          <a:xfrm>
            <a:off x="6486695" y="-38100"/>
            <a:ext cx="11801305" cy="10325100"/>
          </a:xfrm>
          <a:prstGeom prst="rect">
            <a:avLst/>
          </a:prstGeom>
        </p:spPr>
      </p:pic>
      <p:sp>
        <p:nvSpPr>
          <p:cNvPr id="7" name="TextBox 6">
            <a:extLst>
              <a:ext uri="{FF2B5EF4-FFF2-40B4-BE49-F238E27FC236}">
                <a16:creationId xmlns:a16="http://schemas.microsoft.com/office/drawing/2014/main" id="{F005F562-8761-49A0-822A-BC11849C5A06}"/>
              </a:ext>
            </a:extLst>
          </p:cNvPr>
          <p:cNvSpPr txBox="1"/>
          <p:nvPr/>
        </p:nvSpPr>
        <p:spPr>
          <a:xfrm>
            <a:off x="198658" y="5387519"/>
            <a:ext cx="6278342" cy="2585323"/>
          </a:xfrm>
          <a:prstGeom prst="rect">
            <a:avLst/>
          </a:prstGeom>
          <a:noFill/>
        </p:spPr>
        <p:txBody>
          <a:bodyPr wrap="square">
            <a:spAutoFit/>
          </a:bodyPr>
          <a:lstStyle/>
          <a:p>
            <a:pPr algn="l"/>
            <a:r>
              <a:rPr lang="en-GB" sz="5400" b="0" i="0" u="none" strike="noStrike" baseline="0" dirty="0">
                <a:solidFill>
                  <a:srgbClr val="DADBDC"/>
                </a:solidFill>
                <a:latin typeface="Garamond" panose="02020404030301010803" pitchFamily="18" charset="0"/>
              </a:rPr>
              <a:t>4.2% </a:t>
            </a:r>
            <a:r>
              <a:rPr lang="en-US" sz="5400" b="0" i="0" u="none" strike="noStrike" baseline="0" dirty="0">
                <a:solidFill>
                  <a:srgbClr val="DADBDC"/>
                </a:solidFill>
                <a:latin typeface="Garamond" panose="02020404030301010803" pitchFamily="18" charset="0"/>
              </a:rPr>
              <a:t>buyers cite price as the #1 criteria for selecting a firm.</a:t>
            </a:r>
            <a:endParaRPr lang="en-GB" sz="5400" dirty="0">
              <a:solidFill>
                <a:srgbClr val="DADBDC"/>
              </a:solidFill>
              <a:latin typeface="Garamond" panose="02020404030301010803" pitchFamily="18" charset="0"/>
            </a:endParaRPr>
          </a:p>
        </p:txBody>
      </p:sp>
      <p:sp>
        <p:nvSpPr>
          <p:cNvPr id="8" name="Content Placeholder 2">
            <a:extLst>
              <a:ext uri="{FF2B5EF4-FFF2-40B4-BE49-F238E27FC236}">
                <a16:creationId xmlns:a16="http://schemas.microsoft.com/office/drawing/2014/main" id="{4D00343E-04BD-4EC2-9A56-511CBBDDE9C3}"/>
              </a:ext>
            </a:extLst>
          </p:cNvPr>
          <p:cNvSpPr txBox="1">
            <a:spLocks/>
          </p:cNvSpPr>
          <p:nvPr/>
        </p:nvSpPr>
        <p:spPr>
          <a:xfrm>
            <a:off x="1752600" y="7972842"/>
            <a:ext cx="4480022" cy="69342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Garamond" panose="02020404030301010803" pitchFamily="18" charset="0"/>
                <a:ea typeface="+mn-ea"/>
                <a:cs typeface="+mn-cs"/>
              </a:defRPr>
            </a:lvl1pPr>
            <a:lvl2pPr marL="685800" indent="-228600" algn="l" defTabSz="914400" rtl="0" eaLnBrk="1" latinLnBrk="0" hangingPunct="1">
              <a:lnSpc>
                <a:spcPct val="90000"/>
              </a:lnSpc>
              <a:spcBef>
                <a:spcPts val="1800"/>
              </a:spcBef>
              <a:buFont typeface="Roboto" panose="02000000000000000000" pitchFamily="2" charset="0"/>
              <a:buChar char="-"/>
              <a:defRPr sz="2400" kern="1200">
                <a:solidFill>
                  <a:schemeClr val="bg1"/>
                </a:solidFill>
                <a:latin typeface="Garamond" panose="02020404030301010803" pitchFamily="18" charset="0"/>
                <a:ea typeface="+mn-ea"/>
                <a:cs typeface="+mn-cs"/>
              </a:defRPr>
            </a:lvl2pPr>
            <a:lvl3pPr marL="1143000" indent="-228600" algn="l" defTabSz="914400" rtl="0" eaLnBrk="1" latinLnBrk="0" hangingPunct="1">
              <a:lnSpc>
                <a:spcPct val="90000"/>
              </a:lnSpc>
              <a:spcBef>
                <a:spcPts val="1200"/>
              </a:spcBef>
              <a:buFont typeface="Arial" panose="020B0604020202020204" pitchFamily="34" charset="0"/>
              <a:buChar char="•"/>
              <a:defRPr sz="2000" kern="1200">
                <a:solidFill>
                  <a:schemeClr val="bg1"/>
                </a:solidFill>
                <a:latin typeface="Garamond" panose="02020404030301010803"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Roboto"/>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Roboto"/>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0" i="1" u="none" strike="noStrike" kern="1200" cap="none" spc="0" normalizeH="0" baseline="0" noProof="0" dirty="0">
                <a:ln>
                  <a:noFill/>
                </a:ln>
                <a:solidFill>
                  <a:srgbClr val="DADBDC"/>
                </a:solidFill>
                <a:effectLst/>
                <a:uLnTx/>
                <a:uFillTx/>
                <a:latin typeface="Garamond" panose="02020404030301010803" pitchFamily="18" charset="0"/>
                <a:ea typeface="+mn-ea"/>
                <a:cs typeface="+mn-cs"/>
              </a:rPr>
              <a:t>Hinge University, 2020</a:t>
            </a:r>
          </a:p>
        </p:txBody>
      </p:sp>
    </p:spTree>
    <p:extLst>
      <p:ext uri="{BB962C8B-B14F-4D97-AF65-F5344CB8AC3E}">
        <p14:creationId xmlns:p14="http://schemas.microsoft.com/office/powerpoint/2010/main" val="3487339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0-#ppt_w/2"/>
                                          </p:val>
                                        </p:tav>
                                        <p:tav tm="100000">
                                          <p:val>
                                            <p:strVal val="#ppt_x"/>
                                          </p:val>
                                        </p:tav>
                                      </p:tavLst>
                                    </p:anim>
                                    <p:anim calcmode="lin" valueType="num">
                                      <p:cBhvr additive="base">
                                        <p:cTn id="12" dur="500" fill="hold"/>
                                        <p:tgtEl>
                                          <p:spTgt spid="9"/>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0-#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0-#ppt_w/2"/>
                                          </p:val>
                                        </p:tav>
                                        <p:tav tm="100000">
                                          <p:val>
                                            <p:strVal val="#ppt_x"/>
                                          </p:val>
                                        </p:tav>
                                      </p:tavLst>
                                    </p:anim>
                                    <p:anim calcmode="lin" valueType="num">
                                      <p:cBhvr additive="base">
                                        <p:cTn id="20"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8210643" cy="10287000"/>
          </a:xfrm>
          <a:prstGeom prst="rect">
            <a:avLst/>
          </a:prstGeom>
          <a:solidFill>
            <a:srgbClr val="D9D9D9"/>
          </a:solidFill>
        </p:spPr>
      </p:sp>
      <p:sp>
        <p:nvSpPr>
          <p:cNvPr id="4" name="AutoShape 4"/>
          <p:cNvSpPr/>
          <p:nvPr/>
        </p:nvSpPr>
        <p:spPr>
          <a:xfrm rot="-5400000">
            <a:off x="13693141" y="-2984335"/>
            <a:ext cx="45719" cy="9144000"/>
          </a:xfrm>
          <a:prstGeom prst="rect">
            <a:avLst/>
          </a:prstGeom>
          <a:solidFill>
            <a:srgbClr val="404040"/>
          </a:solidFill>
        </p:spPr>
      </p:sp>
      <p:sp>
        <p:nvSpPr>
          <p:cNvPr id="5" name="TextBox 5"/>
          <p:cNvSpPr txBox="1"/>
          <p:nvPr/>
        </p:nvSpPr>
        <p:spPr>
          <a:xfrm>
            <a:off x="585810" y="419100"/>
            <a:ext cx="7039021" cy="2954655"/>
          </a:xfrm>
          <a:prstGeom prst="rect">
            <a:avLst/>
          </a:prstGeom>
        </p:spPr>
        <p:txBody>
          <a:bodyPr wrap="square" lIns="0" tIns="0" rIns="0" bIns="0" rtlCol="0" anchor="t">
            <a:spAutoFit/>
          </a:bodyPr>
          <a:lstStyle/>
          <a:p>
            <a:pPr algn="ctr">
              <a:defRPr/>
            </a:pPr>
            <a:r>
              <a:rPr lang="en-US" sz="9600" cap="small" dirty="0">
                <a:latin typeface="Garamond" panose="02020404030301010803" pitchFamily="18" charset="0"/>
                <a:ea typeface="+mj-ea"/>
                <a:cs typeface="+mj-cs"/>
              </a:rPr>
              <a:t>Pricing</a:t>
            </a:r>
          </a:p>
          <a:p>
            <a:pPr algn="ctr">
              <a:defRPr/>
            </a:pPr>
            <a:r>
              <a:rPr lang="en-US" sz="9600" cap="small" dirty="0">
                <a:latin typeface="Garamond" panose="02020404030301010803" pitchFamily="18" charset="0"/>
                <a:ea typeface="+mj-ea"/>
                <a:cs typeface="+mj-cs"/>
              </a:rPr>
              <a:t>Masterclass</a:t>
            </a:r>
          </a:p>
        </p:txBody>
      </p:sp>
      <p:sp>
        <p:nvSpPr>
          <p:cNvPr id="8" name="TextBox 8"/>
          <p:cNvSpPr txBox="1"/>
          <p:nvPr/>
        </p:nvSpPr>
        <p:spPr>
          <a:xfrm>
            <a:off x="7848600" y="1788950"/>
            <a:ext cx="9634469" cy="6933245"/>
          </a:xfrm>
          <a:prstGeom prst="rect">
            <a:avLst/>
          </a:prstGeom>
        </p:spPr>
        <p:txBody>
          <a:bodyPr wrap="square" lIns="0" tIns="0" rIns="0" bIns="0" rtlCol="0" anchor="t">
            <a:spAutoFit/>
          </a:bodyPr>
          <a:lstStyle/>
          <a:p>
            <a:pPr algn="r" defTabSz="457200">
              <a:lnSpc>
                <a:spcPct val="150000"/>
              </a:lnSpc>
              <a:defRPr/>
            </a:pPr>
            <a:r>
              <a:rPr lang="en-US" sz="6000" spc="15" dirty="0">
                <a:solidFill>
                  <a:schemeClr val="bg1">
                    <a:lumMod val="65000"/>
                  </a:schemeClr>
                </a:solidFill>
                <a:latin typeface="Garamond" panose="02020404030301010803" pitchFamily="18" charset="0"/>
              </a:rPr>
              <a:t>Pricing isn’t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…but it’s important.</a:t>
            </a:r>
          </a:p>
          <a:p>
            <a:pPr algn="r" defTabSz="457200">
              <a:lnSpc>
                <a:spcPct val="150000"/>
              </a:lnSpc>
              <a:defRPr/>
            </a:pPr>
            <a:r>
              <a:rPr lang="en-US" sz="6600" spc="15" dirty="0">
                <a:solidFill>
                  <a:srgbClr val="404040"/>
                </a:solidFill>
                <a:latin typeface="Garamond" panose="02020404030301010803" pitchFamily="18" charset="0"/>
              </a:rPr>
              <a:t>Client value </a:t>
            </a:r>
            <a:r>
              <a:rPr lang="en-US" sz="6600" i="1" spc="15" dirty="0">
                <a:solidFill>
                  <a:srgbClr val="404040"/>
                </a:solidFill>
                <a:latin typeface="Garamond" panose="02020404030301010803" pitchFamily="18" charset="0"/>
              </a:rPr>
              <a:t>is</a:t>
            </a:r>
            <a:r>
              <a:rPr lang="en-US" sz="6600" spc="15" dirty="0">
                <a:solidFill>
                  <a:srgbClr val="404040"/>
                </a:solidFill>
                <a:latin typeface="Garamond" panose="02020404030301010803" pitchFamily="18" charset="0"/>
              </a:rPr>
              <a: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T&amp;M isn’t ideal….</a:t>
            </a:r>
          </a:p>
          <a:p>
            <a:pPr algn="r" defTabSz="457200">
              <a:lnSpc>
                <a:spcPct val="150000"/>
              </a:lnSpc>
              <a:defRPr/>
            </a:pPr>
            <a:r>
              <a:rPr lang="en-US" sz="6000" spc="15" dirty="0">
                <a:solidFill>
                  <a:schemeClr val="bg1">
                    <a:lumMod val="65000"/>
                  </a:schemeClr>
                </a:solidFill>
                <a:latin typeface="Garamond" panose="02020404030301010803" pitchFamily="18" charset="0"/>
              </a:rPr>
              <a:t>Use value or project pricing</a:t>
            </a:r>
          </a:p>
        </p:txBody>
      </p:sp>
      <p:pic>
        <p:nvPicPr>
          <p:cNvPr id="9" name="Picture 2" descr="How we're trying to help you avoid surprise debt | Octopus Energy">
            <a:extLst>
              <a:ext uri="{FF2B5EF4-FFF2-40B4-BE49-F238E27FC236}">
                <a16:creationId xmlns:a16="http://schemas.microsoft.com/office/drawing/2014/main" id="{45383C47-BAB9-4242-81B2-D1CEFFDE87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58" t="585" r="21323" b="-585"/>
          <a:stretch/>
        </p:blipFill>
        <p:spPr bwMode="auto">
          <a:xfrm>
            <a:off x="0" y="4614305"/>
            <a:ext cx="8210643" cy="5648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7962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8210643" cy="10287000"/>
          </a:xfrm>
          <a:prstGeom prst="rect">
            <a:avLst/>
          </a:prstGeom>
          <a:solidFill>
            <a:srgbClr val="D9D9D9"/>
          </a:solidFill>
        </p:spPr>
      </p:sp>
      <p:sp>
        <p:nvSpPr>
          <p:cNvPr id="4" name="AutoShape 4"/>
          <p:cNvSpPr/>
          <p:nvPr/>
        </p:nvSpPr>
        <p:spPr>
          <a:xfrm rot="-5400000">
            <a:off x="13693141" y="-2984335"/>
            <a:ext cx="45719" cy="9144000"/>
          </a:xfrm>
          <a:prstGeom prst="rect">
            <a:avLst/>
          </a:prstGeom>
          <a:solidFill>
            <a:srgbClr val="404040"/>
          </a:solidFill>
        </p:spPr>
      </p:sp>
      <p:sp>
        <p:nvSpPr>
          <p:cNvPr id="5" name="TextBox 5"/>
          <p:cNvSpPr txBox="1"/>
          <p:nvPr/>
        </p:nvSpPr>
        <p:spPr>
          <a:xfrm>
            <a:off x="585810" y="419100"/>
            <a:ext cx="7039021" cy="2954655"/>
          </a:xfrm>
          <a:prstGeom prst="rect">
            <a:avLst/>
          </a:prstGeom>
        </p:spPr>
        <p:txBody>
          <a:bodyPr wrap="square" lIns="0" tIns="0" rIns="0" bIns="0" rtlCol="0" anchor="t">
            <a:spAutoFit/>
          </a:bodyPr>
          <a:lstStyle/>
          <a:p>
            <a:pPr algn="ctr">
              <a:defRPr/>
            </a:pPr>
            <a:r>
              <a:rPr lang="en-US" sz="9600" cap="small" dirty="0">
                <a:latin typeface="Garamond" panose="02020404030301010803" pitchFamily="18" charset="0"/>
                <a:ea typeface="+mj-ea"/>
                <a:cs typeface="+mj-cs"/>
              </a:rPr>
              <a:t>Pricing</a:t>
            </a:r>
          </a:p>
          <a:p>
            <a:pPr algn="ctr">
              <a:defRPr/>
            </a:pPr>
            <a:r>
              <a:rPr lang="en-US" sz="9600" cap="small" dirty="0">
                <a:latin typeface="Garamond" panose="02020404030301010803" pitchFamily="18" charset="0"/>
                <a:ea typeface="+mj-ea"/>
                <a:cs typeface="+mj-cs"/>
              </a:rPr>
              <a:t>Masterclass</a:t>
            </a:r>
          </a:p>
        </p:txBody>
      </p:sp>
      <p:sp>
        <p:nvSpPr>
          <p:cNvPr id="8" name="TextBox 8"/>
          <p:cNvSpPr txBox="1"/>
          <p:nvPr/>
        </p:nvSpPr>
        <p:spPr>
          <a:xfrm>
            <a:off x="7848600" y="1788950"/>
            <a:ext cx="9634469" cy="6933245"/>
          </a:xfrm>
          <a:prstGeom prst="rect">
            <a:avLst/>
          </a:prstGeom>
        </p:spPr>
        <p:txBody>
          <a:bodyPr wrap="square" lIns="0" tIns="0" rIns="0" bIns="0" rtlCol="0" anchor="t">
            <a:spAutoFit/>
          </a:bodyPr>
          <a:lstStyle/>
          <a:p>
            <a:pPr algn="r" defTabSz="457200">
              <a:lnSpc>
                <a:spcPct val="150000"/>
              </a:lnSpc>
              <a:defRPr/>
            </a:pPr>
            <a:r>
              <a:rPr lang="en-US" sz="6000" spc="15" dirty="0">
                <a:solidFill>
                  <a:schemeClr val="bg1">
                    <a:lumMod val="65000"/>
                  </a:schemeClr>
                </a:solidFill>
                <a:latin typeface="Garamond" panose="02020404030301010803" pitchFamily="18" charset="0"/>
              </a:rPr>
              <a:t>Pricing isn’t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…but it’s important.</a:t>
            </a:r>
          </a:p>
          <a:p>
            <a:pPr algn="r" defTabSz="457200">
              <a:lnSpc>
                <a:spcPct val="150000"/>
              </a:lnSpc>
              <a:defRPr/>
            </a:pPr>
            <a:r>
              <a:rPr lang="en-US" sz="6600" spc="15" dirty="0">
                <a:solidFill>
                  <a:schemeClr val="bg1">
                    <a:lumMod val="65000"/>
                  </a:schemeClr>
                </a:solidFill>
                <a:latin typeface="Garamond" panose="02020404030301010803" pitchFamily="18" charset="0"/>
              </a:rPr>
              <a:t>Client value </a:t>
            </a:r>
            <a:r>
              <a:rPr lang="en-US" sz="6600" i="1" spc="15" dirty="0">
                <a:solidFill>
                  <a:schemeClr val="bg1">
                    <a:lumMod val="65000"/>
                  </a:schemeClr>
                </a:solidFill>
                <a:latin typeface="Garamond" panose="02020404030301010803" pitchFamily="18" charset="0"/>
              </a:rPr>
              <a:t>is</a:t>
            </a:r>
            <a:r>
              <a:rPr lang="en-US" sz="6600" spc="15" dirty="0">
                <a:solidFill>
                  <a:schemeClr val="bg1">
                    <a:lumMod val="65000"/>
                  </a:schemeClr>
                </a:solidFill>
                <a:latin typeface="Garamond" panose="02020404030301010803" pitchFamily="18" charset="0"/>
              </a:rPr>
              <a:t> everything.</a:t>
            </a:r>
          </a:p>
          <a:p>
            <a:pPr algn="r" defTabSz="457200">
              <a:lnSpc>
                <a:spcPct val="150000"/>
              </a:lnSpc>
              <a:defRPr/>
            </a:pPr>
            <a:r>
              <a:rPr lang="en-US" sz="6000" spc="15" dirty="0">
                <a:solidFill>
                  <a:srgbClr val="404040"/>
                </a:solidFill>
                <a:latin typeface="Garamond" panose="02020404030301010803" pitchFamily="18" charset="0"/>
              </a:rPr>
              <a:t>T&amp;M isn’t ideal….</a:t>
            </a:r>
          </a:p>
          <a:p>
            <a:pPr algn="r" defTabSz="457200">
              <a:lnSpc>
                <a:spcPct val="150000"/>
              </a:lnSpc>
              <a:defRPr/>
            </a:pPr>
            <a:r>
              <a:rPr lang="en-US" sz="6000" spc="15" dirty="0">
                <a:solidFill>
                  <a:schemeClr val="bg1">
                    <a:lumMod val="65000"/>
                  </a:schemeClr>
                </a:solidFill>
                <a:latin typeface="Garamond" panose="02020404030301010803" pitchFamily="18" charset="0"/>
              </a:rPr>
              <a:t>Use value or project pricing</a:t>
            </a:r>
          </a:p>
        </p:txBody>
      </p:sp>
      <p:pic>
        <p:nvPicPr>
          <p:cNvPr id="9" name="Picture 2" descr="How we're trying to help you avoid surprise debt | Octopus Energy">
            <a:extLst>
              <a:ext uri="{FF2B5EF4-FFF2-40B4-BE49-F238E27FC236}">
                <a16:creationId xmlns:a16="http://schemas.microsoft.com/office/drawing/2014/main" id="{45383C47-BAB9-4242-81B2-D1CEFFDE87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58" t="585" r="21323" b="-585"/>
          <a:stretch/>
        </p:blipFill>
        <p:spPr bwMode="auto">
          <a:xfrm>
            <a:off x="0" y="4614305"/>
            <a:ext cx="8210643" cy="5648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550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pic>
        <p:nvPicPr>
          <p:cNvPr id="20" name="Picture 9">
            <a:extLst>
              <a:ext uri="{FF2B5EF4-FFF2-40B4-BE49-F238E27FC236}">
                <a16:creationId xmlns:a16="http://schemas.microsoft.com/office/drawing/2014/main" id="{B1C2D742-73FE-493C-961E-43FB63A576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063395" y="1769745"/>
            <a:ext cx="993892" cy="993892"/>
          </a:xfrm>
          <a:prstGeom prst="rect">
            <a:avLst/>
          </a:prstGeom>
        </p:spPr>
      </p:pic>
      <p:sp>
        <p:nvSpPr>
          <p:cNvPr id="3" name="AutoShape 3"/>
          <p:cNvSpPr/>
          <p:nvPr/>
        </p:nvSpPr>
        <p:spPr>
          <a:xfrm>
            <a:off x="685800" y="1451885"/>
            <a:ext cx="17590875" cy="20794"/>
          </a:xfrm>
          <a:prstGeom prst="rect">
            <a:avLst/>
          </a:prstGeom>
          <a:solidFill>
            <a:srgbClr val="F4F8F3"/>
          </a:solidFill>
        </p:spPr>
      </p:sp>
      <p:sp>
        <p:nvSpPr>
          <p:cNvPr id="4" name="AutoShape 4"/>
          <p:cNvSpPr/>
          <p:nvPr/>
        </p:nvSpPr>
        <p:spPr>
          <a:xfrm>
            <a:off x="685800" y="1367858"/>
            <a:ext cx="219024" cy="209643"/>
          </a:xfrm>
          <a:prstGeom prst="rect">
            <a:avLst/>
          </a:prstGeom>
          <a:solidFill>
            <a:srgbClr val="F4F8F3"/>
          </a:solidFill>
        </p:spPr>
      </p:sp>
      <p:sp>
        <p:nvSpPr>
          <p:cNvPr id="5" name="AutoShape 5"/>
          <p:cNvSpPr/>
          <p:nvPr/>
        </p:nvSpPr>
        <p:spPr>
          <a:xfrm>
            <a:off x="6513674" y="1357461"/>
            <a:ext cx="219024" cy="209643"/>
          </a:xfrm>
          <a:prstGeom prst="rect">
            <a:avLst/>
          </a:prstGeom>
          <a:solidFill>
            <a:srgbClr val="F4F8F3"/>
          </a:solidFill>
        </p:spPr>
      </p:sp>
      <p:sp>
        <p:nvSpPr>
          <p:cNvPr id="6" name="AutoShape 6"/>
          <p:cNvSpPr/>
          <p:nvPr/>
        </p:nvSpPr>
        <p:spPr>
          <a:xfrm>
            <a:off x="12341549" y="1357461"/>
            <a:ext cx="219024" cy="209643"/>
          </a:xfrm>
          <a:prstGeom prst="rect">
            <a:avLst/>
          </a:prstGeom>
          <a:solidFill>
            <a:srgbClr val="F4F8F3"/>
          </a:solidFill>
        </p:spPr>
      </p:sp>
      <p:pic>
        <p:nvPicPr>
          <p:cNvPr id="8" name="Picture 8"/>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685800" y="1866900"/>
            <a:ext cx="1084739" cy="993892"/>
          </a:xfrm>
          <a:prstGeom prst="rect">
            <a:avLst/>
          </a:prstGeom>
        </p:spPr>
      </p:pic>
      <p:sp>
        <p:nvSpPr>
          <p:cNvPr id="12" name="TextBox 12"/>
          <p:cNvSpPr txBox="1"/>
          <p:nvPr/>
        </p:nvSpPr>
        <p:spPr>
          <a:xfrm>
            <a:off x="2321165" y="2086177"/>
            <a:ext cx="8239176" cy="2013628"/>
          </a:xfrm>
          <a:prstGeom prst="rect">
            <a:avLst/>
          </a:prstGeom>
        </p:spPr>
        <p:txBody>
          <a:bodyPr wrap="square" lIns="0" tIns="0" rIns="0" bIns="0" rtlCol="0" anchor="t">
            <a:spAutoFit/>
          </a:bodyPr>
          <a:lstStyle/>
          <a:p>
            <a:pPr marL="0" marR="0" lvl="0" indent="0" algn="l" defTabSz="914400" rtl="0" eaLnBrk="1" fontAlgn="auto" latinLnBrk="0" hangingPunct="1">
              <a:lnSpc>
                <a:spcPts val="3840"/>
              </a:lnSpc>
              <a:spcBef>
                <a:spcPts val="0"/>
              </a:spcBef>
              <a:spcAft>
                <a:spcPts val="0"/>
              </a:spcAft>
              <a:buClrTx/>
              <a:buSzTx/>
              <a:buFontTx/>
              <a:buNone/>
              <a:tabLst/>
              <a:defRPr/>
            </a:pPr>
            <a:r>
              <a:rPr kumimoji="0" lang="en-GB" sz="4000" b="1" i="0" u="none" strike="noStrike" kern="1200" cap="none" spc="32" normalizeH="0" baseline="0" noProof="0" dirty="0">
                <a:ln>
                  <a:noFill/>
                </a:ln>
                <a:solidFill>
                  <a:srgbClr val="F4F8F3"/>
                </a:solidFill>
                <a:effectLst/>
                <a:uLnTx/>
                <a:uFillTx/>
                <a:latin typeface="Cormorant Garamond Medium"/>
                <a:ea typeface="+mn-ea"/>
                <a:cs typeface="+mn-cs"/>
              </a:rPr>
              <a:t>Time &amp; materials	</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For unclear, unscoped projects</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Doesn’t create more efficient operations</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Doesn’t maximise profit</a:t>
            </a:r>
          </a:p>
        </p:txBody>
      </p:sp>
      <p:sp>
        <p:nvSpPr>
          <p:cNvPr id="14" name="TextBox 14"/>
          <p:cNvSpPr txBox="1"/>
          <p:nvPr/>
        </p:nvSpPr>
        <p:spPr>
          <a:xfrm>
            <a:off x="11604369" y="2023227"/>
            <a:ext cx="7165651" cy="3430170"/>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32" normalizeH="0" baseline="0" noProof="0" dirty="0">
                <a:ln>
                  <a:noFill/>
                </a:ln>
                <a:solidFill>
                  <a:srgbClr val="F4F8F3"/>
                </a:solidFill>
                <a:effectLst/>
                <a:uLnTx/>
                <a:uFillTx/>
                <a:latin typeface="Cormorant Garamond Medium"/>
                <a:ea typeface="+mn-ea"/>
                <a:cs typeface="+mn-cs"/>
              </a:rPr>
              <a:t>Project / Fixed fees</a:t>
            </a:r>
            <a:r>
              <a:rPr kumimoji="0" lang="en-GB" sz="3200" b="0" i="0" u="none" strike="noStrike" kern="1200" cap="none" spc="32" normalizeH="0" baseline="0" noProof="0" dirty="0">
                <a:ln>
                  <a:noFill/>
                </a:ln>
                <a:solidFill>
                  <a:srgbClr val="F4F8F3"/>
                </a:solidFill>
                <a:effectLst/>
                <a:uLnTx/>
                <a:uFillTx/>
                <a:latin typeface="Cormorant Garamond Medium"/>
                <a:ea typeface="+mn-ea"/>
                <a:cs typeface="+mn-cs"/>
              </a:rPr>
              <a:t>	</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Easier to charge upfront</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Drives efficiencies</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Requires clear change requests</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Requires expertise</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Negotiation &amp; relationship crucial</a:t>
            </a:r>
          </a:p>
          <a:p>
            <a:pPr marL="457200" marR="0" lvl="1" indent="0" algn="l" defTabSz="914400" rtl="0" eaLnBrk="1" fontAlgn="auto" latinLnBrk="0" hangingPunct="1">
              <a:lnSpc>
                <a:spcPct val="10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p:txBody>
      </p:sp>
      <p:sp>
        <p:nvSpPr>
          <p:cNvPr id="15" name="AutoShape 3">
            <a:extLst>
              <a:ext uri="{FF2B5EF4-FFF2-40B4-BE49-F238E27FC236}">
                <a16:creationId xmlns:a16="http://schemas.microsoft.com/office/drawing/2014/main" id="{73CC3EB8-7F38-493E-927D-845BECF8A9EF}"/>
              </a:ext>
            </a:extLst>
          </p:cNvPr>
          <p:cNvSpPr/>
          <p:nvPr/>
        </p:nvSpPr>
        <p:spPr>
          <a:xfrm>
            <a:off x="685800" y="5533243"/>
            <a:ext cx="17590875" cy="20794"/>
          </a:xfrm>
          <a:prstGeom prst="rect">
            <a:avLst/>
          </a:prstGeom>
          <a:solidFill>
            <a:srgbClr val="F4F8F3"/>
          </a:solidFill>
        </p:spPr>
      </p:sp>
      <p:sp>
        <p:nvSpPr>
          <p:cNvPr id="16" name="AutoShape 4">
            <a:extLst>
              <a:ext uri="{FF2B5EF4-FFF2-40B4-BE49-F238E27FC236}">
                <a16:creationId xmlns:a16="http://schemas.microsoft.com/office/drawing/2014/main" id="{EC499E3B-37FF-4201-83AB-33831E7D8578}"/>
              </a:ext>
            </a:extLst>
          </p:cNvPr>
          <p:cNvSpPr/>
          <p:nvPr/>
        </p:nvSpPr>
        <p:spPr>
          <a:xfrm>
            <a:off x="685800" y="5449216"/>
            <a:ext cx="219024" cy="209643"/>
          </a:xfrm>
          <a:prstGeom prst="rect">
            <a:avLst/>
          </a:prstGeom>
          <a:solidFill>
            <a:srgbClr val="F4F8F3"/>
          </a:solidFill>
        </p:spPr>
      </p:sp>
      <p:sp>
        <p:nvSpPr>
          <p:cNvPr id="17" name="AutoShape 5">
            <a:extLst>
              <a:ext uri="{FF2B5EF4-FFF2-40B4-BE49-F238E27FC236}">
                <a16:creationId xmlns:a16="http://schemas.microsoft.com/office/drawing/2014/main" id="{F3B7EE9D-7191-4F0B-9179-631A960CD23E}"/>
              </a:ext>
            </a:extLst>
          </p:cNvPr>
          <p:cNvSpPr/>
          <p:nvPr/>
        </p:nvSpPr>
        <p:spPr>
          <a:xfrm>
            <a:off x="6477000" y="5438819"/>
            <a:ext cx="219024" cy="209643"/>
          </a:xfrm>
          <a:prstGeom prst="rect">
            <a:avLst/>
          </a:prstGeom>
          <a:solidFill>
            <a:srgbClr val="F4F8F3"/>
          </a:solidFill>
        </p:spPr>
      </p:sp>
      <p:sp>
        <p:nvSpPr>
          <p:cNvPr id="18" name="TextBox 7">
            <a:extLst>
              <a:ext uri="{FF2B5EF4-FFF2-40B4-BE49-F238E27FC236}">
                <a16:creationId xmlns:a16="http://schemas.microsoft.com/office/drawing/2014/main" id="{665A5665-7E40-4A7A-806B-6CB84A816FA9}"/>
              </a:ext>
            </a:extLst>
          </p:cNvPr>
          <p:cNvSpPr txBox="1"/>
          <p:nvPr/>
        </p:nvSpPr>
        <p:spPr>
          <a:xfrm>
            <a:off x="2353120" y="6498568"/>
            <a:ext cx="7620000" cy="3839000"/>
          </a:xfrm>
          <a:prstGeom prst="rect">
            <a:avLst/>
          </a:prstGeom>
        </p:spPr>
        <p:txBody>
          <a:bodyPr wrap="square" lIns="0" tIns="0" rIns="0" bIns="0" rtlCol="0" anchor="t">
            <a:spAutoFit/>
          </a:bodyPr>
          <a:lstStyle/>
          <a:p>
            <a:pPr marL="0" marR="0" lvl="0" indent="0" algn="l" defTabSz="914400" rtl="0" eaLnBrk="1" fontAlgn="auto" latinLnBrk="0" hangingPunct="1">
              <a:lnSpc>
                <a:spcPts val="3840"/>
              </a:lnSpc>
              <a:spcBef>
                <a:spcPts val="0"/>
              </a:spcBef>
              <a:spcAft>
                <a:spcPts val="0"/>
              </a:spcAft>
              <a:buClrTx/>
              <a:buSzTx/>
              <a:buFontTx/>
              <a:buNone/>
              <a:tabLst/>
              <a:defRPr/>
            </a:pPr>
            <a:r>
              <a:rPr kumimoji="0" lang="en-GB" sz="4000" b="1" i="0" u="none" strike="noStrike" kern="1200" cap="none" spc="32" normalizeH="0" baseline="0" noProof="0" dirty="0">
                <a:ln>
                  <a:noFill/>
                </a:ln>
                <a:solidFill>
                  <a:srgbClr val="F4F8F3"/>
                </a:solidFill>
                <a:effectLst/>
                <a:uLnTx/>
                <a:uFillTx/>
                <a:latin typeface="Cormorant Garamond Medium"/>
                <a:ea typeface="+mn-ea"/>
                <a:cs typeface="+mn-cs"/>
              </a:rPr>
              <a:t>Value Pricing and Risk/Reward</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Potential for high pricing</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Easier to charge upfront</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Efficiencies create profit</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Need to be in the top 10% of niche</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Requires strong measures</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Risk of long hours / low profits</a:t>
            </a:r>
          </a:p>
          <a:p>
            <a:pPr marL="457200" marR="0" lvl="1" indent="0" algn="l" defTabSz="914400" rtl="0" eaLnBrk="1" fontAlgn="auto" latinLnBrk="0" hangingPunct="1">
              <a:lnSpc>
                <a:spcPct val="10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21" name="Picture 10">
            <a:extLst>
              <a:ext uri="{FF2B5EF4-FFF2-40B4-BE49-F238E27FC236}">
                <a16:creationId xmlns:a16="http://schemas.microsoft.com/office/drawing/2014/main" id="{734A6413-A426-4AC5-B395-07F98E8A729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685800" y="6059380"/>
            <a:ext cx="986438" cy="993892"/>
          </a:xfrm>
          <a:prstGeom prst="rect">
            <a:avLst/>
          </a:prstGeom>
        </p:spPr>
      </p:pic>
      <p:sp>
        <p:nvSpPr>
          <p:cNvPr id="25" name="TextBox 24">
            <a:extLst>
              <a:ext uri="{FF2B5EF4-FFF2-40B4-BE49-F238E27FC236}">
                <a16:creationId xmlns:a16="http://schemas.microsoft.com/office/drawing/2014/main" id="{16CBCBAA-0114-494A-A7A8-C2EC2A29EF4A}"/>
              </a:ext>
            </a:extLst>
          </p:cNvPr>
          <p:cNvSpPr txBox="1"/>
          <p:nvPr/>
        </p:nvSpPr>
        <p:spPr>
          <a:xfrm>
            <a:off x="11604369" y="6498568"/>
            <a:ext cx="5715000" cy="304493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32" normalizeH="0" baseline="0" noProof="0" dirty="0">
                <a:ln>
                  <a:noFill/>
                </a:ln>
                <a:solidFill>
                  <a:srgbClr val="F4F8F3"/>
                </a:solidFill>
                <a:effectLst/>
                <a:uLnTx/>
                <a:uFillTx/>
                <a:latin typeface="Cormorant Garamond Medium"/>
                <a:ea typeface="+mn-ea"/>
                <a:cs typeface="+mn-cs"/>
              </a:rPr>
              <a:t>Retainers</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Regular &amp; predictable</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Provides access</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Risks working too much</a:t>
            </a:r>
          </a:p>
          <a:p>
            <a:pPr marL="685800" marR="0" lvl="1" indent="-228600" algn="l" defTabSz="914400" rtl="0" eaLnBrk="1" fontAlgn="auto" latinLnBrk="0" hangingPunct="1">
              <a:lnSpc>
                <a:spcPct val="90000"/>
              </a:lnSpc>
              <a:spcBef>
                <a:spcPts val="500"/>
              </a:spcBef>
              <a:spcAft>
                <a:spcPts val="0"/>
              </a:spcAft>
              <a:buClrTx/>
              <a:buSzTx/>
              <a:buFontTx/>
              <a:buChar char="-"/>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Need to set clear expectations</a:t>
            </a:r>
          </a:p>
          <a:p>
            <a:pPr marL="457200" marR="0" lvl="1" indent="0" algn="l" defTabSz="914400" rtl="0" eaLnBrk="1" fontAlgn="auto" latinLnBrk="0" hangingPunct="1">
              <a:lnSpc>
                <a:spcPct val="10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p:txBody>
      </p:sp>
      <p:sp>
        <p:nvSpPr>
          <p:cNvPr id="26" name="AutoShape 5">
            <a:extLst>
              <a:ext uri="{FF2B5EF4-FFF2-40B4-BE49-F238E27FC236}">
                <a16:creationId xmlns:a16="http://schemas.microsoft.com/office/drawing/2014/main" id="{0B4ADD60-826F-4120-8390-D1F90B612BC0}"/>
              </a:ext>
            </a:extLst>
          </p:cNvPr>
          <p:cNvSpPr/>
          <p:nvPr/>
        </p:nvSpPr>
        <p:spPr>
          <a:xfrm>
            <a:off x="12341549" y="5438819"/>
            <a:ext cx="219024" cy="209643"/>
          </a:xfrm>
          <a:prstGeom prst="rect">
            <a:avLst/>
          </a:prstGeom>
          <a:solidFill>
            <a:srgbClr val="F4F8F3"/>
          </a:solidFill>
        </p:spPr>
      </p:sp>
      <p:pic>
        <p:nvPicPr>
          <p:cNvPr id="27" name="Picture 9">
            <a:extLst>
              <a:ext uri="{FF2B5EF4-FFF2-40B4-BE49-F238E27FC236}">
                <a16:creationId xmlns:a16="http://schemas.microsoft.com/office/drawing/2014/main" id="{3545089F-E77E-4020-B98E-360FB26EC08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063395" y="6059380"/>
            <a:ext cx="1070140" cy="993892"/>
          </a:xfrm>
          <a:prstGeom prst="rect">
            <a:avLst/>
          </a:prstGeom>
        </p:spPr>
      </p:pic>
      <p:sp>
        <p:nvSpPr>
          <p:cNvPr id="22" name="Title 1">
            <a:extLst>
              <a:ext uri="{FF2B5EF4-FFF2-40B4-BE49-F238E27FC236}">
                <a16:creationId xmlns:a16="http://schemas.microsoft.com/office/drawing/2014/main" id="{AC839D6E-C1BF-478B-86FE-05732FD22E75}"/>
              </a:ext>
            </a:extLst>
          </p:cNvPr>
          <p:cNvSpPr txBox="1">
            <a:spLocks/>
          </p:cNvSpPr>
          <p:nvPr/>
        </p:nvSpPr>
        <p:spPr>
          <a:xfrm>
            <a:off x="5200650" y="76509"/>
            <a:ext cx="7886700" cy="1325563"/>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6600" b="0" i="0" u="none" strike="noStrike" kern="1200" cap="small" spc="0" normalizeH="0" baseline="0" noProof="0" dirty="0">
                <a:ln>
                  <a:noFill/>
                </a:ln>
                <a:solidFill>
                  <a:srgbClr val="DADBDC"/>
                </a:solidFill>
                <a:effectLst/>
                <a:uLnTx/>
                <a:uFillTx/>
                <a:latin typeface="Garamond" panose="02020404030301010803" pitchFamily="18" charset="0"/>
                <a:ea typeface="+mj-ea"/>
                <a:cs typeface="+mj-cs"/>
              </a:rPr>
              <a:t>Pricing Options</a:t>
            </a:r>
          </a:p>
        </p:txBody>
      </p:sp>
    </p:spTree>
    <p:extLst>
      <p:ext uri="{BB962C8B-B14F-4D97-AF65-F5344CB8AC3E}">
        <p14:creationId xmlns:p14="http://schemas.microsoft.com/office/powerpoint/2010/main" val="3856133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pic>
        <p:nvPicPr>
          <p:cNvPr id="5" name="Picture 4" descr="A picture containing person&#10;&#10;Description automatically generated">
            <a:extLst>
              <a:ext uri="{FF2B5EF4-FFF2-40B4-BE49-F238E27FC236}">
                <a16:creationId xmlns:a16="http://schemas.microsoft.com/office/drawing/2014/main" id="{8B8F8190-BCAD-481E-B7E2-98C0489C42D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9744" t="10502" b="19242"/>
          <a:stretch/>
        </p:blipFill>
        <p:spPr>
          <a:xfrm>
            <a:off x="0" y="0"/>
            <a:ext cx="15430500" cy="10287000"/>
          </a:xfrm>
          <a:prstGeom prst="rect">
            <a:avLst/>
          </a:prstGeom>
        </p:spPr>
      </p:pic>
      <p:sp>
        <p:nvSpPr>
          <p:cNvPr id="3" name="AutoShape 3"/>
          <p:cNvSpPr/>
          <p:nvPr/>
        </p:nvSpPr>
        <p:spPr>
          <a:xfrm>
            <a:off x="2260245" y="1208142"/>
            <a:ext cx="15019706" cy="7147161"/>
          </a:xfrm>
          <a:prstGeom prst="rect">
            <a:avLst/>
          </a:prstGeom>
          <a:solidFill>
            <a:srgbClr val="404040">
              <a:alpha val="70000"/>
            </a:srgbClr>
          </a:solidFill>
        </p:spPr>
        <p:txBody>
          <a:bodyPr/>
          <a:lstStyle/>
          <a:p>
            <a:endParaRPr lang="en-PK" dirty="0"/>
          </a:p>
        </p:txBody>
      </p:sp>
      <p:sp>
        <p:nvSpPr>
          <p:cNvPr id="4" name="AutoShape 4"/>
          <p:cNvSpPr/>
          <p:nvPr/>
        </p:nvSpPr>
        <p:spPr>
          <a:xfrm>
            <a:off x="17259300" y="-303236"/>
            <a:ext cx="20651" cy="10893473"/>
          </a:xfrm>
          <a:prstGeom prst="rect">
            <a:avLst/>
          </a:prstGeom>
          <a:solidFill>
            <a:srgbClr val="404040"/>
          </a:solidFill>
        </p:spPr>
      </p:sp>
      <p:sp>
        <p:nvSpPr>
          <p:cNvPr id="9" name="TextBox 7">
            <a:extLst>
              <a:ext uri="{FF2B5EF4-FFF2-40B4-BE49-F238E27FC236}">
                <a16:creationId xmlns:a16="http://schemas.microsoft.com/office/drawing/2014/main" id="{4F922D2D-42B1-4C94-90E0-05A7B24BC346}"/>
              </a:ext>
            </a:extLst>
          </p:cNvPr>
          <p:cNvSpPr txBox="1"/>
          <p:nvPr/>
        </p:nvSpPr>
        <p:spPr>
          <a:xfrm>
            <a:off x="4779946" y="1931697"/>
            <a:ext cx="10591800" cy="641586"/>
          </a:xfrm>
          <a:prstGeom prst="rect">
            <a:avLst/>
          </a:prstGeom>
        </p:spPr>
        <p:txBody>
          <a:bodyPr wrap="square" lIns="0" tIns="0" rIns="0" bIns="0" rtlCol="0" anchor="t">
            <a:spAutoFit/>
          </a:bodyPr>
          <a:lstStyle/>
          <a:p>
            <a:pPr>
              <a:lnSpc>
                <a:spcPts val="4160"/>
              </a:lnSpc>
              <a:spcBef>
                <a:spcPct val="0"/>
              </a:spcBef>
            </a:pPr>
            <a:r>
              <a:rPr lang="en-GB" sz="6600" cap="small" dirty="0">
                <a:solidFill>
                  <a:srgbClr val="DADBDC"/>
                </a:solidFill>
                <a:latin typeface="Garamond" panose="02020404030301010803" pitchFamily="18" charset="0"/>
                <a:ea typeface="+mj-ea"/>
                <a:cs typeface="+mj-cs"/>
              </a:rPr>
              <a:t>Client pricing preferences</a:t>
            </a:r>
            <a:endParaRPr lang="en-US" sz="6600" cap="small" dirty="0">
              <a:solidFill>
                <a:srgbClr val="DADBDC"/>
              </a:solidFill>
              <a:latin typeface="Garamond" panose="02020404030301010803" pitchFamily="18" charset="0"/>
              <a:ea typeface="+mj-ea"/>
              <a:cs typeface="+mj-cs"/>
            </a:endParaRPr>
          </a:p>
        </p:txBody>
      </p:sp>
      <p:pic>
        <p:nvPicPr>
          <p:cNvPr id="7" name="Picture 6">
            <a:extLst>
              <a:ext uri="{FF2B5EF4-FFF2-40B4-BE49-F238E27FC236}">
                <a16:creationId xmlns:a16="http://schemas.microsoft.com/office/drawing/2014/main" id="{BFF4865E-AA89-4B65-99C7-F5DEF837A1FD}"/>
              </a:ext>
            </a:extLst>
          </p:cNvPr>
          <p:cNvPicPr>
            <a:picLocks noChangeAspect="1"/>
          </p:cNvPicPr>
          <p:nvPr/>
        </p:nvPicPr>
        <p:blipFill rotWithShape="1">
          <a:blip r:embed="rId3"/>
          <a:srcRect l="7895" t="22163" r="8816" b="24035"/>
          <a:stretch/>
        </p:blipFill>
        <p:spPr>
          <a:xfrm>
            <a:off x="3559798" y="3017125"/>
            <a:ext cx="11870702" cy="4894337"/>
          </a:xfrm>
          <a:prstGeom prst="rect">
            <a:avLst/>
          </a:prstGeom>
          <a:noFill/>
        </p:spPr>
      </p:pic>
    </p:spTree>
    <p:extLst>
      <p:ext uri="{BB962C8B-B14F-4D97-AF65-F5344CB8AC3E}">
        <p14:creationId xmlns:p14="http://schemas.microsoft.com/office/powerpoint/2010/main" val="3854095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par>
                                <p:cTn id="9" presetID="2" presetClass="entr" presetSubtype="4" fill="hold" grpId="0" nodeType="withEffect">
                                  <p:stCondLst>
                                    <p:cond delay="50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par>
                                <p:cTn id="13" presetID="1" presetClass="entr" presetSubtype="0" fill="hold" nodeType="withEffect">
                                  <p:stCondLst>
                                    <p:cond delay="100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286" y="0"/>
            <a:ext cx="18283428" cy="10287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2" name="Picture 1" descr="Contacts for Taxi Meter, CCTV and Roof Sign Fitting - Southampton Hackney  and Private Hire Association">
            <a:extLst>
              <a:ext uri="{FF2B5EF4-FFF2-40B4-BE49-F238E27FC236}">
                <a16:creationId xmlns:a16="http://schemas.microsoft.com/office/drawing/2014/main" id="{8F500CA0-ED59-4404-BB46-6A7A88EC6B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429"/>
          <a:stretch/>
        </p:blipFill>
        <p:spPr bwMode="auto">
          <a:xfrm>
            <a:off x="20" y="1923"/>
            <a:ext cx="18287980" cy="10285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7104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8210643" cy="10287000"/>
          </a:xfrm>
          <a:prstGeom prst="rect">
            <a:avLst/>
          </a:prstGeom>
          <a:solidFill>
            <a:srgbClr val="404040"/>
          </a:solidFill>
        </p:spPr>
      </p:sp>
      <p:sp>
        <p:nvSpPr>
          <p:cNvPr id="4" name="AutoShape 4"/>
          <p:cNvSpPr/>
          <p:nvPr/>
        </p:nvSpPr>
        <p:spPr>
          <a:xfrm rot="-5400000">
            <a:off x="13254808" y="-1735692"/>
            <a:ext cx="45719" cy="9144000"/>
          </a:xfrm>
          <a:prstGeom prst="rect">
            <a:avLst/>
          </a:prstGeom>
          <a:solidFill>
            <a:srgbClr val="404040"/>
          </a:solidFill>
        </p:spPr>
      </p:sp>
      <p:sp>
        <p:nvSpPr>
          <p:cNvPr id="8" name="TextBox 8"/>
          <p:cNvSpPr txBox="1"/>
          <p:nvPr/>
        </p:nvSpPr>
        <p:spPr>
          <a:xfrm>
            <a:off x="8705668" y="3467100"/>
            <a:ext cx="9634469" cy="2639762"/>
          </a:xfrm>
          <a:prstGeom prst="rect">
            <a:avLst/>
          </a:prstGeom>
        </p:spPr>
        <p:txBody>
          <a:bodyPr wrap="square" lIns="0" tIns="0" rIns="0" bIns="0" rtlCol="0" anchor="t">
            <a:spAutoFit/>
          </a:bodyPr>
          <a:lstStyle/>
          <a:p>
            <a:pPr algn="ctr" defTabSz="457200">
              <a:lnSpc>
                <a:spcPct val="150000"/>
              </a:lnSpc>
              <a:defRPr/>
            </a:pPr>
            <a:r>
              <a:rPr lang="en-US" sz="6000" spc="15" dirty="0">
                <a:latin typeface="Garamond" panose="02020404030301010803" pitchFamily="18" charset="0"/>
              </a:rPr>
              <a:t>T&amp;M doesn’t encourage efficiency</a:t>
            </a:r>
          </a:p>
        </p:txBody>
      </p:sp>
      <p:sp>
        <p:nvSpPr>
          <p:cNvPr id="7" name="AutoShape 4">
            <a:extLst>
              <a:ext uri="{FF2B5EF4-FFF2-40B4-BE49-F238E27FC236}">
                <a16:creationId xmlns:a16="http://schemas.microsoft.com/office/drawing/2014/main" id="{E874C605-66B5-42D6-B25C-068ED11FF909}"/>
              </a:ext>
            </a:extLst>
          </p:cNvPr>
          <p:cNvSpPr/>
          <p:nvPr/>
        </p:nvSpPr>
        <p:spPr>
          <a:xfrm rot="-5400000">
            <a:off x="13218714" y="2853824"/>
            <a:ext cx="45719" cy="9144000"/>
          </a:xfrm>
          <a:prstGeom prst="rect">
            <a:avLst/>
          </a:prstGeom>
          <a:solidFill>
            <a:srgbClr val="404040"/>
          </a:solidFill>
        </p:spPr>
      </p:sp>
      <p:pic>
        <p:nvPicPr>
          <p:cNvPr id="10" name="Picture 2" descr="The ABCs of Leading Your Org to Maximum Efficiency, Part 1 - Salesforce Blog">
            <a:extLst>
              <a:ext uri="{FF2B5EF4-FFF2-40B4-BE49-F238E27FC236}">
                <a16:creationId xmlns:a16="http://schemas.microsoft.com/office/drawing/2014/main" id="{A99A69FD-618F-4273-92BC-802B8184C6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836309"/>
            <a:ext cx="8210642" cy="4614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7760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8210643" cy="10287000"/>
          </a:xfrm>
          <a:prstGeom prst="rect">
            <a:avLst/>
          </a:prstGeom>
          <a:solidFill>
            <a:srgbClr val="D9D9D9"/>
          </a:solidFill>
        </p:spPr>
      </p:sp>
      <p:sp>
        <p:nvSpPr>
          <p:cNvPr id="4" name="AutoShape 4"/>
          <p:cNvSpPr/>
          <p:nvPr/>
        </p:nvSpPr>
        <p:spPr>
          <a:xfrm rot="-5400000">
            <a:off x="13693141" y="-2984335"/>
            <a:ext cx="45719" cy="9144000"/>
          </a:xfrm>
          <a:prstGeom prst="rect">
            <a:avLst/>
          </a:prstGeom>
          <a:solidFill>
            <a:srgbClr val="404040"/>
          </a:solidFill>
        </p:spPr>
      </p:sp>
      <p:sp>
        <p:nvSpPr>
          <p:cNvPr id="5" name="TextBox 5"/>
          <p:cNvSpPr txBox="1"/>
          <p:nvPr/>
        </p:nvSpPr>
        <p:spPr>
          <a:xfrm>
            <a:off x="585810" y="419100"/>
            <a:ext cx="7039021" cy="2954655"/>
          </a:xfrm>
          <a:prstGeom prst="rect">
            <a:avLst/>
          </a:prstGeom>
        </p:spPr>
        <p:txBody>
          <a:bodyPr wrap="square" lIns="0" tIns="0" rIns="0" bIns="0" rtlCol="0" anchor="t">
            <a:spAutoFit/>
          </a:bodyPr>
          <a:lstStyle/>
          <a:p>
            <a:pPr algn="ctr">
              <a:defRPr/>
            </a:pPr>
            <a:r>
              <a:rPr lang="en-US" sz="9600" cap="small" dirty="0">
                <a:latin typeface="Garamond" panose="02020404030301010803" pitchFamily="18" charset="0"/>
                <a:ea typeface="+mj-ea"/>
                <a:cs typeface="+mj-cs"/>
              </a:rPr>
              <a:t>Pricing</a:t>
            </a:r>
          </a:p>
          <a:p>
            <a:pPr algn="ctr">
              <a:defRPr/>
            </a:pPr>
            <a:r>
              <a:rPr lang="en-US" sz="9600" cap="small" dirty="0">
                <a:latin typeface="Garamond" panose="02020404030301010803" pitchFamily="18" charset="0"/>
                <a:ea typeface="+mj-ea"/>
                <a:cs typeface="+mj-cs"/>
              </a:rPr>
              <a:t>Masterclass</a:t>
            </a:r>
          </a:p>
        </p:txBody>
      </p:sp>
      <p:sp>
        <p:nvSpPr>
          <p:cNvPr id="8" name="TextBox 8"/>
          <p:cNvSpPr txBox="1"/>
          <p:nvPr/>
        </p:nvSpPr>
        <p:spPr>
          <a:xfrm>
            <a:off x="7848600" y="1788950"/>
            <a:ext cx="9634469" cy="6933245"/>
          </a:xfrm>
          <a:prstGeom prst="rect">
            <a:avLst/>
          </a:prstGeom>
        </p:spPr>
        <p:txBody>
          <a:bodyPr wrap="square" lIns="0" tIns="0" rIns="0" bIns="0" rtlCol="0" anchor="t">
            <a:spAutoFit/>
          </a:bodyPr>
          <a:lstStyle/>
          <a:p>
            <a:pPr algn="r" defTabSz="457200">
              <a:lnSpc>
                <a:spcPct val="150000"/>
              </a:lnSpc>
              <a:defRPr/>
            </a:pPr>
            <a:r>
              <a:rPr lang="en-US" sz="6000" spc="15" dirty="0">
                <a:solidFill>
                  <a:schemeClr val="bg1">
                    <a:lumMod val="65000"/>
                  </a:schemeClr>
                </a:solidFill>
                <a:latin typeface="Garamond" panose="02020404030301010803" pitchFamily="18" charset="0"/>
              </a:rPr>
              <a:t>Pricing isn’t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…but it’s important.</a:t>
            </a:r>
          </a:p>
          <a:p>
            <a:pPr algn="r" defTabSz="457200">
              <a:lnSpc>
                <a:spcPct val="150000"/>
              </a:lnSpc>
              <a:defRPr/>
            </a:pPr>
            <a:r>
              <a:rPr lang="en-US" sz="6600" spc="15" dirty="0">
                <a:solidFill>
                  <a:schemeClr val="bg1">
                    <a:lumMod val="65000"/>
                  </a:schemeClr>
                </a:solidFill>
                <a:latin typeface="Garamond" panose="02020404030301010803" pitchFamily="18" charset="0"/>
              </a:rPr>
              <a:t>Client value </a:t>
            </a:r>
            <a:r>
              <a:rPr lang="en-US" sz="6600" i="1" spc="15" dirty="0">
                <a:solidFill>
                  <a:schemeClr val="bg1">
                    <a:lumMod val="65000"/>
                  </a:schemeClr>
                </a:solidFill>
                <a:latin typeface="Garamond" panose="02020404030301010803" pitchFamily="18" charset="0"/>
              </a:rPr>
              <a:t>is</a:t>
            </a:r>
            <a:r>
              <a:rPr lang="en-US" sz="6600" spc="15" dirty="0">
                <a:solidFill>
                  <a:schemeClr val="bg1">
                    <a:lumMod val="65000"/>
                  </a:schemeClr>
                </a:solidFill>
                <a:latin typeface="Garamond" panose="02020404030301010803" pitchFamily="18" charset="0"/>
              </a:rPr>
              <a:t> everything.</a:t>
            </a:r>
          </a:p>
          <a:p>
            <a:pPr algn="r" defTabSz="457200">
              <a:lnSpc>
                <a:spcPct val="150000"/>
              </a:lnSpc>
              <a:defRPr/>
            </a:pPr>
            <a:r>
              <a:rPr lang="en-US" sz="6000" spc="15" dirty="0">
                <a:solidFill>
                  <a:srgbClr val="404040"/>
                </a:solidFill>
                <a:latin typeface="Garamond" panose="02020404030301010803" pitchFamily="18" charset="0"/>
              </a:rPr>
              <a:t>T&amp;M isn’t ideal….</a:t>
            </a:r>
          </a:p>
          <a:p>
            <a:pPr algn="r" defTabSz="457200">
              <a:lnSpc>
                <a:spcPct val="150000"/>
              </a:lnSpc>
              <a:defRPr/>
            </a:pPr>
            <a:r>
              <a:rPr lang="en-US" sz="6000" spc="15" dirty="0">
                <a:solidFill>
                  <a:schemeClr val="bg1">
                    <a:lumMod val="65000"/>
                  </a:schemeClr>
                </a:solidFill>
                <a:latin typeface="Garamond" panose="02020404030301010803" pitchFamily="18" charset="0"/>
              </a:rPr>
              <a:t>Use value or project pricing</a:t>
            </a:r>
          </a:p>
        </p:txBody>
      </p:sp>
      <p:pic>
        <p:nvPicPr>
          <p:cNvPr id="9" name="Picture 2" descr="How we're trying to help you avoid surprise debt | Octopus Energy">
            <a:extLst>
              <a:ext uri="{FF2B5EF4-FFF2-40B4-BE49-F238E27FC236}">
                <a16:creationId xmlns:a16="http://schemas.microsoft.com/office/drawing/2014/main" id="{45383C47-BAB9-4242-81B2-D1CEFFDE87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58" t="585" r="21323" b="-585"/>
          <a:stretch/>
        </p:blipFill>
        <p:spPr bwMode="auto">
          <a:xfrm>
            <a:off x="0" y="4614305"/>
            <a:ext cx="8210643" cy="5648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9282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8210643" cy="10287000"/>
          </a:xfrm>
          <a:prstGeom prst="rect">
            <a:avLst/>
          </a:prstGeom>
          <a:solidFill>
            <a:srgbClr val="D9D9D9"/>
          </a:solidFill>
        </p:spPr>
      </p:sp>
      <p:sp>
        <p:nvSpPr>
          <p:cNvPr id="4" name="AutoShape 4"/>
          <p:cNvSpPr/>
          <p:nvPr/>
        </p:nvSpPr>
        <p:spPr>
          <a:xfrm rot="-5400000">
            <a:off x="13693141" y="-2984335"/>
            <a:ext cx="45719" cy="9144000"/>
          </a:xfrm>
          <a:prstGeom prst="rect">
            <a:avLst/>
          </a:prstGeom>
          <a:solidFill>
            <a:srgbClr val="404040"/>
          </a:solidFill>
        </p:spPr>
      </p:sp>
      <p:sp>
        <p:nvSpPr>
          <p:cNvPr id="5" name="TextBox 5"/>
          <p:cNvSpPr txBox="1"/>
          <p:nvPr/>
        </p:nvSpPr>
        <p:spPr>
          <a:xfrm>
            <a:off x="585810" y="419100"/>
            <a:ext cx="7039021" cy="2954655"/>
          </a:xfrm>
          <a:prstGeom prst="rect">
            <a:avLst/>
          </a:prstGeom>
        </p:spPr>
        <p:txBody>
          <a:bodyPr wrap="square" lIns="0" tIns="0" rIns="0" bIns="0" rtlCol="0" anchor="t">
            <a:spAutoFit/>
          </a:bodyPr>
          <a:lstStyle/>
          <a:p>
            <a:pPr algn="ctr">
              <a:defRPr/>
            </a:pPr>
            <a:r>
              <a:rPr lang="en-US" sz="9600" cap="small" dirty="0">
                <a:latin typeface="Garamond" panose="02020404030301010803" pitchFamily="18" charset="0"/>
                <a:ea typeface="+mj-ea"/>
                <a:cs typeface="+mj-cs"/>
              </a:rPr>
              <a:t>Pricing</a:t>
            </a:r>
          </a:p>
          <a:p>
            <a:pPr algn="ctr">
              <a:defRPr/>
            </a:pPr>
            <a:r>
              <a:rPr lang="en-US" sz="9600" cap="small" dirty="0">
                <a:latin typeface="Garamond" panose="02020404030301010803" pitchFamily="18" charset="0"/>
                <a:ea typeface="+mj-ea"/>
                <a:cs typeface="+mj-cs"/>
              </a:rPr>
              <a:t>Masterclass</a:t>
            </a:r>
          </a:p>
        </p:txBody>
      </p:sp>
      <p:sp>
        <p:nvSpPr>
          <p:cNvPr id="8" name="TextBox 8"/>
          <p:cNvSpPr txBox="1"/>
          <p:nvPr/>
        </p:nvSpPr>
        <p:spPr>
          <a:xfrm>
            <a:off x="7848600" y="1788950"/>
            <a:ext cx="9634469" cy="6933245"/>
          </a:xfrm>
          <a:prstGeom prst="rect">
            <a:avLst/>
          </a:prstGeom>
        </p:spPr>
        <p:txBody>
          <a:bodyPr wrap="square" lIns="0" tIns="0" rIns="0" bIns="0" rtlCol="0" anchor="t">
            <a:spAutoFit/>
          </a:bodyPr>
          <a:lstStyle/>
          <a:p>
            <a:pPr algn="r" defTabSz="457200">
              <a:lnSpc>
                <a:spcPct val="150000"/>
              </a:lnSpc>
              <a:defRPr/>
            </a:pPr>
            <a:r>
              <a:rPr lang="en-US" sz="6000" spc="15" dirty="0">
                <a:solidFill>
                  <a:schemeClr val="bg1">
                    <a:lumMod val="65000"/>
                  </a:schemeClr>
                </a:solidFill>
                <a:latin typeface="Garamond" panose="02020404030301010803" pitchFamily="18" charset="0"/>
              </a:rPr>
              <a:t>Pricing isn’t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…but it’s important.</a:t>
            </a:r>
          </a:p>
          <a:p>
            <a:pPr algn="r" defTabSz="457200">
              <a:lnSpc>
                <a:spcPct val="150000"/>
              </a:lnSpc>
              <a:defRPr/>
            </a:pPr>
            <a:r>
              <a:rPr lang="en-US" sz="6600" spc="15" dirty="0">
                <a:solidFill>
                  <a:schemeClr val="bg1">
                    <a:lumMod val="65000"/>
                  </a:schemeClr>
                </a:solidFill>
                <a:latin typeface="Garamond" panose="02020404030301010803" pitchFamily="18" charset="0"/>
              </a:rPr>
              <a:t>Client value </a:t>
            </a:r>
            <a:r>
              <a:rPr lang="en-US" sz="6600" i="1" spc="15" dirty="0">
                <a:solidFill>
                  <a:schemeClr val="bg1">
                    <a:lumMod val="65000"/>
                  </a:schemeClr>
                </a:solidFill>
                <a:latin typeface="Garamond" panose="02020404030301010803" pitchFamily="18" charset="0"/>
              </a:rPr>
              <a:t>is</a:t>
            </a:r>
            <a:r>
              <a:rPr lang="en-US" sz="6600" spc="15" dirty="0">
                <a:solidFill>
                  <a:schemeClr val="bg1">
                    <a:lumMod val="65000"/>
                  </a:schemeClr>
                </a:solidFill>
                <a:latin typeface="Garamond" panose="02020404030301010803" pitchFamily="18" charset="0"/>
              </a:rPr>
              <a:t> everything.</a:t>
            </a:r>
          </a:p>
          <a:p>
            <a:pPr algn="r" defTabSz="457200">
              <a:lnSpc>
                <a:spcPct val="150000"/>
              </a:lnSpc>
              <a:defRPr/>
            </a:pPr>
            <a:r>
              <a:rPr lang="en-US" sz="6000" spc="15" dirty="0">
                <a:solidFill>
                  <a:schemeClr val="bg1">
                    <a:lumMod val="65000"/>
                  </a:schemeClr>
                </a:solidFill>
                <a:latin typeface="Garamond" panose="02020404030301010803" pitchFamily="18" charset="0"/>
              </a:rPr>
              <a:t>T&amp;M isn’t ideal….</a:t>
            </a:r>
          </a:p>
          <a:p>
            <a:pPr algn="r" defTabSz="457200">
              <a:lnSpc>
                <a:spcPct val="150000"/>
              </a:lnSpc>
              <a:defRPr/>
            </a:pPr>
            <a:r>
              <a:rPr lang="en-US" sz="6000" spc="15" dirty="0">
                <a:solidFill>
                  <a:srgbClr val="404040"/>
                </a:solidFill>
                <a:latin typeface="Garamond" panose="02020404030301010803" pitchFamily="18" charset="0"/>
              </a:rPr>
              <a:t>Use value or project pricing</a:t>
            </a:r>
          </a:p>
        </p:txBody>
      </p:sp>
      <p:pic>
        <p:nvPicPr>
          <p:cNvPr id="9" name="Picture 2" descr="How we're trying to help you avoid surprise debt | Octopus Energy">
            <a:extLst>
              <a:ext uri="{FF2B5EF4-FFF2-40B4-BE49-F238E27FC236}">
                <a16:creationId xmlns:a16="http://schemas.microsoft.com/office/drawing/2014/main" id="{45383C47-BAB9-4242-81B2-D1CEFFDE87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58" t="585" r="21323" b="-585"/>
          <a:stretch/>
        </p:blipFill>
        <p:spPr bwMode="auto">
          <a:xfrm>
            <a:off x="0" y="4614305"/>
            <a:ext cx="8210643" cy="5648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0906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F5BDFD74-FD94-423E-8878-477CBECE33B4}"/>
              </a:ext>
            </a:extLst>
          </p:cNvPr>
          <p:cNvPicPr>
            <a:picLocks noChangeAspect="1"/>
          </p:cNvPicPr>
          <p:nvPr/>
        </p:nvPicPr>
        <p:blipFill rotWithShape="1">
          <a:blip r:embed="rId2"/>
          <a:srcRect l="19986" t="4140" r="28487" b="11257"/>
          <a:stretch/>
        </p:blipFill>
        <p:spPr>
          <a:xfrm>
            <a:off x="3574897" y="0"/>
            <a:ext cx="11138208" cy="10286999"/>
          </a:xfrm>
          <a:prstGeom prst="rect">
            <a:avLst/>
          </a:prstGeom>
        </p:spPr>
      </p:pic>
    </p:spTree>
    <p:extLst>
      <p:ext uri="{BB962C8B-B14F-4D97-AF65-F5344CB8AC3E}">
        <p14:creationId xmlns:p14="http://schemas.microsoft.com/office/powerpoint/2010/main" val="1570258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aramond" panose="02020404030301010803" pitchFamily="18" charset="0"/>
            </a:endParaRPr>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 y="-1"/>
            <a:ext cx="6872291" cy="10287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Garamond" panose="02020404030301010803" pitchFamily="18" charset="0"/>
                </a:endParaRPr>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Garamond" panose="02020404030301010803" pitchFamily="18" charset="0"/>
                </a:endParaRPr>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Garamond" panose="02020404030301010803" pitchFamily="18" charset="0"/>
                  </a:endParaRPr>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Garamond" panose="02020404030301010803" pitchFamily="18" charset="0"/>
                  </a:endParaRPr>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Garamond" panose="02020404030301010803" pitchFamily="18" charset="0"/>
                  </a:endParaRPr>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Garamond" panose="02020404030301010803" pitchFamily="18" charset="0"/>
                  </a:endParaRPr>
                </a:p>
              </p:txBody>
            </p:sp>
          </p:grpSp>
        </p:grpSp>
      </p:grpSp>
      <p:sp>
        <p:nvSpPr>
          <p:cNvPr id="3" name="TextBox 2">
            <a:extLst>
              <a:ext uri="{FF2B5EF4-FFF2-40B4-BE49-F238E27FC236}">
                <a16:creationId xmlns:a16="http://schemas.microsoft.com/office/drawing/2014/main" id="{69648BE9-2AA6-4D26-98F9-12DB3F1DFEBD}"/>
              </a:ext>
            </a:extLst>
          </p:cNvPr>
          <p:cNvSpPr txBox="1"/>
          <p:nvPr/>
        </p:nvSpPr>
        <p:spPr>
          <a:xfrm>
            <a:off x="6083329" y="1028700"/>
            <a:ext cx="13271467" cy="8915400"/>
          </a:xfrm>
          <a:prstGeom prst="rect">
            <a:avLst/>
          </a:prstGeom>
        </p:spPr>
        <p:txBody>
          <a:bodyPr vert="horz" lIns="91440" tIns="45720" rIns="91440" bIns="45720" rtlCol="0">
            <a:normAutofit/>
          </a:bodyPr>
          <a:lstStyle/>
          <a:p>
            <a:pPr>
              <a:lnSpc>
                <a:spcPct val="120000"/>
              </a:lnSpc>
              <a:spcBef>
                <a:spcPts val="500"/>
              </a:spcBef>
              <a:spcAft>
                <a:spcPts val="500"/>
              </a:spcAft>
            </a:pPr>
            <a:endParaRPr lang="en-US" sz="4000" dirty="0">
              <a:solidFill>
                <a:schemeClr val="bg1">
                  <a:alpha val="80000"/>
                </a:schemeClr>
              </a:solidFill>
              <a:effectLst/>
              <a:latin typeface="Garamond" panose="02020404030301010803" pitchFamily="18" charset="0"/>
            </a:endParaRPr>
          </a:p>
          <a:p>
            <a:pPr marL="1700213" indent="-228600">
              <a:lnSpc>
                <a:spcPct val="120000"/>
              </a:lnSpc>
              <a:spcBef>
                <a:spcPts val="500"/>
              </a:spcBef>
              <a:spcAft>
                <a:spcPts val="500"/>
              </a:spcAft>
              <a:buFont typeface="Arial" panose="020B0604020202020204" pitchFamily="34" charset="0"/>
              <a:buChar char="•"/>
            </a:pPr>
            <a:r>
              <a:rPr lang="en-US" sz="4000" dirty="0">
                <a:solidFill>
                  <a:schemeClr val="bg1">
                    <a:alpha val="80000"/>
                  </a:schemeClr>
                </a:solidFill>
                <a:effectLst/>
                <a:latin typeface="Garamond" panose="02020404030301010803" pitchFamily="18" charset="0"/>
              </a:rPr>
              <a:t> the client will let you use it</a:t>
            </a:r>
          </a:p>
          <a:p>
            <a:pPr marL="1700213" indent="-228600">
              <a:lnSpc>
                <a:spcPct val="120000"/>
              </a:lnSpc>
              <a:spcBef>
                <a:spcPts val="500"/>
              </a:spcBef>
              <a:spcAft>
                <a:spcPts val="500"/>
              </a:spcAft>
              <a:buFont typeface="Arial" panose="020B0604020202020204" pitchFamily="34" charset="0"/>
              <a:buChar char="•"/>
            </a:pPr>
            <a:endParaRPr lang="en-US" sz="4000" dirty="0">
              <a:solidFill>
                <a:schemeClr val="bg1">
                  <a:alpha val="80000"/>
                </a:schemeClr>
              </a:solidFill>
              <a:effectLst/>
              <a:latin typeface="Garamond" panose="02020404030301010803" pitchFamily="18" charset="0"/>
            </a:endParaRPr>
          </a:p>
          <a:p>
            <a:pPr marL="1700213" indent="-228600">
              <a:lnSpc>
                <a:spcPct val="120000"/>
              </a:lnSpc>
              <a:spcBef>
                <a:spcPts val="500"/>
              </a:spcBef>
              <a:spcAft>
                <a:spcPts val="500"/>
              </a:spcAft>
              <a:buFont typeface="Arial" panose="020B0604020202020204" pitchFamily="34" charset="0"/>
              <a:buChar char="•"/>
            </a:pPr>
            <a:r>
              <a:rPr lang="en-US" sz="4000" dirty="0">
                <a:solidFill>
                  <a:schemeClr val="bg1">
                    <a:alpha val="80000"/>
                  </a:schemeClr>
                </a:solidFill>
                <a:latin typeface="Garamond" panose="02020404030301010803" pitchFamily="18" charset="0"/>
              </a:rPr>
              <a:t> y</a:t>
            </a:r>
            <a:r>
              <a:rPr lang="en-US" sz="4000" dirty="0">
                <a:solidFill>
                  <a:schemeClr val="bg1">
                    <a:alpha val="80000"/>
                  </a:schemeClr>
                </a:solidFill>
                <a:effectLst/>
                <a:latin typeface="Garamond" panose="02020404030301010803" pitchFamily="18" charset="0"/>
              </a:rPr>
              <a:t>ou can create unambiguous measures of value </a:t>
            </a:r>
          </a:p>
          <a:p>
            <a:pPr marL="1700213" indent="-228600">
              <a:lnSpc>
                <a:spcPct val="120000"/>
              </a:lnSpc>
              <a:spcBef>
                <a:spcPts val="500"/>
              </a:spcBef>
              <a:spcAft>
                <a:spcPts val="500"/>
              </a:spcAft>
              <a:buFont typeface="Arial" panose="020B0604020202020204" pitchFamily="34" charset="0"/>
              <a:buChar char="•"/>
            </a:pPr>
            <a:endParaRPr lang="en-US" sz="4000" dirty="0">
              <a:solidFill>
                <a:schemeClr val="bg1">
                  <a:alpha val="80000"/>
                </a:schemeClr>
              </a:solidFill>
              <a:effectLst/>
              <a:latin typeface="Garamond" panose="02020404030301010803" pitchFamily="18" charset="0"/>
            </a:endParaRPr>
          </a:p>
          <a:p>
            <a:pPr marL="1700213" indent="-228600">
              <a:lnSpc>
                <a:spcPct val="120000"/>
              </a:lnSpc>
              <a:spcBef>
                <a:spcPts val="500"/>
              </a:spcBef>
              <a:spcAft>
                <a:spcPts val="500"/>
              </a:spcAft>
              <a:buFont typeface="Arial" panose="020B0604020202020204" pitchFamily="34" charset="0"/>
              <a:buChar char="•"/>
            </a:pPr>
            <a:r>
              <a:rPr lang="en-US" sz="4000" dirty="0">
                <a:solidFill>
                  <a:schemeClr val="bg1">
                    <a:alpha val="80000"/>
                  </a:schemeClr>
                </a:solidFill>
                <a:effectLst/>
                <a:latin typeface="Garamond" panose="02020404030301010803" pitchFamily="18" charset="0"/>
              </a:rPr>
              <a:t> the competition aren’t perceived as better than you</a:t>
            </a:r>
          </a:p>
          <a:p>
            <a:pPr marL="1700213" indent="-228600">
              <a:lnSpc>
                <a:spcPct val="120000"/>
              </a:lnSpc>
              <a:spcBef>
                <a:spcPts val="500"/>
              </a:spcBef>
              <a:spcAft>
                <a:spcPts val="500"/>
              </a:spcAft>
              <a:buFont typeface="Arial" panose="020B0604020202020204" pitchFamily="34" charset="0"/>
              <a:buChar char="•"/>
            </a:pPr>
            <a:endParaRPr lang="en-US" sz="4000" dirty="0">
              <a:solidFill>
                <a:schemeClr val="bg1">
                  <a:alpha val="80000"/>
                </a:schemeClr>
              </a:solidFill>
              <a:latin typeface="Garamond" panose="02020404030301010803" pitchFamily="18" charset="0"/>
            </a:endParaRPr>
          </a:p>
          <a:p>
            <a:pPr marL="1700213" indent="-228600">
              <a:lnSpc>
                <a:spcPct val="120000"/>
              </a:lnSpc>
              <a:spcBef>
                <a:spcPts val="500"/>
              </a:spcBef>
              <a:spcAft>
                <a:spcPts val="500"/>
              </a:spcAft>
              <a:buFont typeface="Arial" panose="020B0604020202020204" pitchFamily="34" charset="0"/>
              <a:buChar char="•"/>
            </a:pPr>
            <a:r>
              <a:rPr lang="en-US" sz="4000" dirty="0">
                <a:solidFill>
                  <a:schemeClr val="bg1">
                    <a:alpha val="80000"/>
                  </a:schemeClr>
                </a:solidFill>
                <a:effectLst/>
                <a:latin typeface="Garamond" panose="02020404030301010803" pitchFamily="18" charset="0"/>
              </a:rPr>
              <a:t> you actually deliver high value</a:t>
            </a:r>
          </a:p>
        </p:txBody>
      </p:sp>
      <p:sp>
        <p:nvSpPr>
          <p:cNvPr id="21" name="TextBox 20">
            <a:extLst>
              <a:ext uri="{FF2B5EF4-FFF2-40B4-BE49-F238E27FC236}">
                <a16:creationId xmlns:a16="http://schemas.microsoft.com/office/drawing/2014/main" id="{B326AF3F-3593-4047-AA77-C008C6564205}"/>
              </a:ext>
            </a:extLst>
          </p:cNvPr>
          <p:cNvSpPr txBox="1"/>
          <p:nvPr/>
        </p:nvSpPr>
        <p:spPr>
          <a:xfrm>
            <a:off x="774667" y="4368697"/>
            <a:ext cx="5308662" cy="1754326"/>
          </a:xfrm>
          <a:prstGeom prst="rect">
            <a:avLst/>
          </a:prstGeom>
          <a:noFill/>
        </p:spPr>
        <p:txBody>
          <a:bodyPr wrap="square">
            <a:spAutoFit/>
          </a:bodyPr>
          <a:lstStyle/>
          <a:p>
            <a:pPr>
              <a:lnSpc>
                <a:spcPct val="90000"/>
              </a:lnSpc>
              <a:spcBef>
                <a:spcPts val="500"/>
              </a:spcBef>
              <a:spcAft>
                <a:spcPts val="500"/>
              </a:spcAft>
            </a:pPr>
            <a:r>
              <a:rPr lang="en-US" sz="6000" dirty="0">
                <a:solidFill>
                  <a:schemeClr val="bg1">
                    <a:alpha val="80000"/>
                  </a:schemeClr>
                </a:solidFill>
                <a:effectLst/>
                <a:latin typeface="Garamond" panose="02020404030301010803" pitchFamily="18" charset="0"/>
              </a:rPr>
              <a:t>Value-pricing only works if:</a:t>
            </a:r>
          </a:p>
        </p:txBody>
      </p:sp>
    </p:spTree>
    <p:extLst>
      <p:ext uri="{BB962C8B-B14F-4D97-AF65-F5344CB8AC3E}">
        <p14:creationId xmlns:p14="http://schemas.microsoft.com/office/powerpoint/2010/main" val="1741829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sp>
        <p:nvSpPr>
          <p:cNvPr id="2" name="AutoShape 2"/>
          <p:cNvSpPr/>
          <p:nvPr/>
        </p:nvSpPr>
        <p:spPr>
          <a:xfrm>
            <a:off x="-16987" y="0"/>
            <a:ext cx="13793440" cy="2680985"/>
          </a:xfrm>
          <a:prstGeom prst="rect">
            <a:avLst/>
          </a:prstGeom>
          <a:solidFill>
            <a:srgbClr val="D9D9D9"/>
          </a:solidFill>
        </p:spPr>
      </p:sp>
      <p:sp>
        <p:nvSpPr>
          <p:cNvPr id="5" name="AutoShape 5"/>
          <p:cNvSpPr/>
          <p:nvPr/>
        </p:nvSpPr>
        <p:spPr>
          <a:xfrm>
            <a:off x="795684" y="0"/>
            <a:ext cx="45719" cy="10337318"/>
          </a:xfrm>
          <a:prstGeom prst="rect">
            <a:avLst/>
          </a:prstGeom>
          <a:solidFill>
            <a:srgbClr val="404040"/>
          </a:solidFill>
        </p:spPr>
      </p:sp>
      <p:sp>
        <p:nvSpPr>
          <p:cNvPr id="6" name="TextBox 6"/>
          <p:cNvSpPr txBox="1"/>
          <p:nvPr/>
        </p:nvSpPr>
        <p:spPr>
          <a:xfrm>
            <a:off x="1574494" y="248332"/>
            <a:ext cx="10610478" cy="1509067"/>
          </a:xfrm>
          <a:prstGeom prst="rect">
            <a:avLst/>
          </a:prstGeom>
        </p:spPr>
        <p:txBody>
          <a:bodyPr wrap="square" lIns="0" tIns="0" rIns="0" bIns="0" rtlCol="0" anchor="t">
            <a:spAutoFit/>
          </a:bodyPr>
          <a:lstStyle/>
          <a:p>
            <a:pPr>
              <a:lnSpc>
                <a:spcPct val="150000"/>
              </a:lnSpc>
            </a:pPr>
            <a:r>
              <a:rPr lang="en-US" sz="7200" spc="480" dirty="0">
                <a:solidFill>
                  <a:srgbClr val="404040"/>
                </a:solidFill>
                <a:latin typeface="Cormorant Garamond Bold"/>
              </a:rPr>
              <a:t>Project Pricing</a:t>
            </a:r>
          </a:p>
        </p:txBody>
      </p:sp>
      <p:sp>
        <p:nvSpPr>
          <p:cNvPr id="7" name="TextBox 7"/>
          <p:cNvSpPr txBox="1"/>
          <p:nvPr/>
        </p:nvSpPr>
        <p:spPr>
          <a:xfrm>
            <a:off x="1574494" y="3086100"/>
            <a:ext cx="7964130" cy="6126036"/>
          </a:xfrm>
          <a:prstGeom prst="rect">
            <a:avLst/>
          </a:prstGeom>
        </p:spPr>
        <p:txBody>
          <a:bodyPr wrap="square" lIns="0" tIns="0" rIns="0" bIns="0" rtlCol="0" anchor="t">
            <a:spAutoFit/>
          </a:bodyPr>
          <a:lstStyle/>
          <a:p>
            <a:r>
              <a:rPr lang="en-GB" sz="4000" b="1" dirty="0">
                <a:latin typeface="Garamond" panose="02020404030301010803" pitchFamily="18" charset="0"/>
              </a:rPr>
              <a:t>Detailed scoping</a:t>
            </a:r>
          </a:p>
          <a:p>
            <a:pPr marL="685800" lvl="1" indent="-228600">
              <a:lnSpc>
                <a:spcPct val="90000"/>
              </a:lnSpc>
              <a:spcBef>
                <a:spcPts val="500"/>
              </a:spcBef>
              <a:buFontTx/>
              <a:buChar char="-"/>
              <a:defRPr/>
            </a:pPr>
            <a:r>
              <a:rPr lang="en-GB" sz="3200" dirty="0">
                <a:latin typeface="Garamond" panose="02020404030301010803" pitchFamily="18" charset="0"/>
              </a:rPr>
              <a:t>Refer to previous projects</a:t>
            </a:r>
          </a:p>
          <a:p>
            <a:pPr marL="685800" lvl="1" indent="-228600">
              <a:lnSpc>
                <a:spcPct val="90000"/>
              </a:lnSpc>
              <a:spcBef>
                <a:spcPts val="500"/>
              </a:spcBef>
              <a:buFontTx/>
              <a:buChar char="-"/>
              <a:defRPr/>
            </a:pPr>
            <a:r>
              <a:rPr lang="en-GB" sz="3200" dirty="0">
                <a:latin typeface="Garamond" panose="02020404030301010803" pitchFamily="18" charset="0"/>
              </a:rPr>
              <a:t>Create proposals with options</a:t>
            </a:r>
          </a:p>
          <a:p>
            <a:endParaRPr lang="en-GB" sz="4000" dirty="0">
              <a:latin typeface="Garamond" panose="02020404030301010803" pitchFamily="18" charset="0"/>
            </a:endParaRPr>
          </a:p>
          <a:p>
            <a:r>
              <a:rPr lang="en-GB" sz="4000" b="1" dirty="0">
                <a:latin typeface="Garamond" panose="02020404030301010803" pitchFamily="18" charset="0"/>
              </a:rPr>
              <a:t>Negotiate</a:t>
            </a:r>
          </a:p>
          <a:p>
            <a:pPr marL="685800" lvl="1" indent="-228600">
              <a:lnSpc>
                <a:spcPct val="90000"/>
              </a:lnSpc>
              <a:spcBef>
                <a:spcPts val="500"/>
              </a:spcBef>
              <a:buFontTx/>
              <a:buChar char="-"/>
              <a:defRPr/>
            </a:pPr>
            <a:r>
              <a:rPr lang="en-GB" sz="3200" dirty="0">
                <a:latin typeface="Garamond" panose="02020404030301010803" pitchFamily="18" charset="0"/>
              </a:rPr>
              <a:t>Create options</a:t>
            </a:r>
          </a:p>
          <a:p>
            <a:pPr marL="685800" lvl="1" indent="-228600">
              <a:lnSpc>
                <a:spcPct val="90000"/>
              </a:lnSpc>
              <a:spcBef>
                <a:spcPts val="500"/>
              </a:spcBef>
              <a:buFontTx/>
              <a:buChar char="-"/>
              <a:defRPr/>
            </a:pPr>
            <a:r>
              <a:rPr lang="en-GB" sz="3200" dirty="0">
                <a:latin typeface="Garamond" panose="02020404030301010803" pitchFamily="18" charset="0"/>
              </a:rPr>
              <a:t>Change scope to fit budget</a:t>
            </a:r>
          </a:p>
          <a:p>
            <a:endParaRPr lang="en-GB" sz="4000" dirty="0">
              <a:latin typeface="Garamond" panose="02020404030301010803" pitchFamily="18" charset="0"/>
            </a:endParaRPr>
          </a:p>
          <a:p>
            <a:r>
              <a:rPr lang="en-GB" sz="4000" b="1" dirty="0">
                <a:latin typeface="Garamond" panose="02020404030301010803" pitchFamily="18" charset="0"/>
              </a:rPr>
              <a:t>Delivery</a:t>
            </a:r>
          </a:p>
          <a:p>
            <a:pPr marL="685800" lvl="1" indent="-228600">
              <a:lnSpc>
                <a:spcPct val="90000"/>
              </a:lnSpc>
              <a:spcBef>
                <a:spcPts val="500"/>
              </a:spcBef>
              <a:buFontTx/>
              <a:buChar char="-"/>
              <a:defRPr/>
            </a:pPr>
            <a:r>
              <a:rPr lang="en-GB" sz="3200" dirty="0">
                <a:latin typeface="Garamond" panose="02020404030301010803" pitchFamily="18" charset="0"/>
              </a:rPr>
              <a:t>Changes agreed and costed in advance</a:t>
            </a:r>
          </a:p>
          <a:p>
            <a:pPr marL="685800" lvl="1" indent="-228600">
              <a:lnSpc>
                <a:spcPct val="90000"/>
              </a:lnSpc>
              <a:spcBef>
                <a:spcPts val="500"/>
              </a:spcBef>
              <a:buFontTx/>
              <a:buChar char="-"/>
              <a:defRPr/>
            </a:pPr>
            <a:r>
              <a:rPr lang="en-GB" sz="3200" dirty="0">
                <a:latin typeface="Garamond" panose="02020404030301010803" pitchFamily="18" charset="0"/>
              </a:rPr>
              <a:t>Work delivered with maximum efficiency</a:t>
            </a:r>
          </a:p>
        </p:txBody>
      </p:sp>
      <p:pic>
        <p:nvPicPr>
          <p:cNvPr id="8" name="Picture 7">
            <a:extLst>
              <a:ext uri="{FF2B5EF4-FFF2-40B4-BE49-F238E27FC236}">
                <a16:creationId xmlns:a16="http://schemas.microsoft.com/office/drawing/2014/main" id="{D8F26ACA-DA52-4AEC-8FC8-12FCA7FEBB8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50114" y="2680985"/>
            <a:ext cx="9137886" cy="6091924"/>
          </a:xfrm>
          <a:prstGeom prst="rect">
            <a:avLst/>
          </a:prstGeom>
        </p:spPr>
      </p:pic>
    </p:spTree>
    <p:extLst>
      <p:ext uri="{BB962C8B-B14F-4D97-AF65-F5344CB8AC3E}">
        <p14:creationId xmlns:p14="http://schemas.microsoft.com/office/powerpoint/2010/main" val="4259232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0-#ppt_w/2"/>
                                          </p:val>
                                        </p:tav>
                                        <p:tav tm="100000">
                                          <p:val>
                                            <p:strVal val="#ppt_x"/>
                                          </p:val>
                                        </p:tav>
                                      </p:tavLst>
                                    </p:anim>
                                    <p:anim calcmode="lin" valueType="num">
                                      <p:cBhvr additive="base">
                                        <p:cTn id="12"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 calcmode="lin" valueType="num">
                                      <p:cBhvr additive="base">
                                        <p:cTn id="1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2" fill="hold" nodeType="withEffect">
                                  <p:stCondLst>
                                    <p:cond delay="60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1+#ppt_w/2"/>
                                          </p:val>
                                        </p:tav>
                                        <p:tav tm="100000">
                                          <p:val>
                                            <p:strVal val="#ppt_x"/>
                                          </p:val>
                                        </p:tav>
                                      </p:tavLst>
                                    </p:anim>
                                    <p:anim calcmode="lin" valueType="num">
                                      <p:cBhvr additive="base">
                                        <p:cTn id="22" dur="500" fill="hold"/>
                                        <p:tgtEl>
                                          <p:spTgt spid="8"/>
                                        </p:tgtEl>
                                        <p:attrNameLst>
                                          <p:attrName>ppt_y</p:attrName>
                                        </p:attrNameLst>
                                      </p:cBhvr>
                                      <p:tavLst>
                                        <p:tav tm="0">
                                          <p:val>
                                            <p:strVal val="#ppt_y"/>
                                          </p:val>
                                        </p:tav>
                                        <p:tav tm="100000">
                                          <p:val>
                                            <p:strVal val="#ppt_y"/>
                                          </p:val>
                                        </p:tav>
                                      </p:tavLst>
                                    </p:anim>
                                  </p:childTnLst>
                                </p:cTn>
                              </p:par>
                            </p:childTnLst>
                          </p:cTn>
                        </p:par>
                        <p:par>
                          <p:cTn id="23" fill="hold">
                            <p:stCondLst>
                              <p:cond delay="1100"/>
                            </p:stCondLst>
                            <p:childTnLst>
                              <p:par>
                                <p:cTn id="24" presetID="2" presetClass="entr" presetSubtype="4" fill="hold" grpId="0" nodeType="afterEffect">
                                  <p:stCondLst>
                                    <p:cond delay="0"/>
                                  </p:stCondLst>
                                  <p:childTnLst>
                                    <p:set>
                                      <p:cBhvr>
                                        <p:cTn id="25" dur="1" fill="hold">
                                          <p:stCondLst>
                                            <p:cond delay="0"/>
                                          </p:stCondLst>
                                        </p:cTn>
                                        <p:tgtEl>
                                          <p:spTgt spid="7">
                                            <p:txEl>
                                              <p:pRg st="1" end="1"/>
                                            </p:txEl>
                                          </p:spTgt>
                                        </p:tgtEl>
                                        <p:attrNameLst>
                                          <p:attrName>style.visibility</p:attrName>
                                        </p:attrNameLst>
                                      </p:cBhvr>
                                      <p:to>
                                        <p:strVal val="visible"/>
                                      </p:to>
                                    </p:set>
                                    <p:anim calcmode="lin" valueType="num">
                                      <p:cBhvr additive="base">
                                        <p:cTn id="26"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par>
                          <p:cTn id="28" fill="hold">
                            <p:stCondLst>
                              <p:cond delay="1600"/>
                            </p:stCondLst>
                            <p:childTnLst>
                              <p:par>
                                <p:cTn id="29" presetID="2" presetClass="entr" presetSubtype="4" fill="hold" grpId="0" nodeType="afterEffect">
                                  <p:stCondLst>
                                    <p:cond delay="0"/>
                                  </p:stCondLst>
                                  <p:childTnLst>
                                    <p:set>
                                      <p:cBhvr>
                                        <p:cTn id="30" dur="1" fill="hold">
                                          <p:stCondLst>
                                            <p:cond delay="0"/>
                                          </p:stCondLst>
                                        </p:cTn>
                                        <p:tgtEl>
                                          <p:spTgt spid="7">
                                            <p:txEl>
                                              <p:pRg st="2" end="2"/>
                                            </p:txEl>
                                          </p:spTgt>
                                        </p:tgtEl>
                                        <p:attrNameLst>
                                          <p:attrName>style.visibility</p:attrName>
                                        </p:attrNameLst>
                                      </p:cBhvr>
                                      <p:to>
                                        <p:strVal val="visible"/>
                                      </p:to>
                                    </p:set>
                                    <p:anim calcmode="lin" valueType="num">
                                      <p:cBhvr additive="base">
                                        <p:cTn id="3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4" end="4"/>
                                            </p:txEl>
                                          </p:spTgt>
                                        </p:tgtEl>
                                        <p:attrNameLst>
                                          <p:attrName>style.visibility</p:attrName>
                                        </p:attrNameLst>
                                      </p:cBhvr>
                                      <p:to>
                                        <p:strVal val="visible"/>
                                      </p:to>
                                    </p:set>
                                    <p:anim calcmode="lin" valueType="num">
                                      <p:cBhvr additive="base">
                                        <p:cTn id="37"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4" end="4"/>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par>
                          <p:cTn id="43" fill="hold">
                            <p:stCondLst>
                              <p:cond delay="500"/>
                            </p:stCondLst>
                            <p:childTnLst>
                              <p:par>
                                <p:cTn id="44" presetID="2" presetClass="entr" presetSubtype="4" fill="hold" grpId="0" nodeType="afterEffect">
                                  <p:stCondLst>
                                    <p:cond delay="0"/>
                                  </p:stCondLst>
                                  <p:childTnLst>
                                    <p:set>
                                      <p:cBhvr>
                                        <p:cTn id="45" dur="1" fill="hold">
                                          <p:stCondLst>
                                            <p:cond delay="0"/>
                                          </p:stCondLst>
                                        </p:cTn>
                                        <p:tgtEl>
                                          <p:spTgt spid="7">
                                            <p:txEl>
                                              <p:pRg st="6" end="6"/>
                                            </p:txEl>
                                          </p:spTgt>
                                        </p:tgtEl>
                                        <p:attrNameLst>
                                          <p:attrName>style.visibility</p:attrName>
                                        </p:attrNameLst>
                                      </p:cBhvr>
                                      <p:to>
                                        <p:strVal val="visible"/>
                                      </p:to>
                                    </p:set>
                                    <p:anim calcmode="lin" valueType="num">
                                      <p:cBhvr additive="base">
                                        <p:cTn id="46"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7">
                                            <p:txEl>
                                              <p:pRg st="8" end="8"/>
                                            </p:txEl>
                                          </p:spTgt>
                                        </p:tgtEl>
                                        <p:attrNameLst>
                                          <p:attrName>style.visibility</p:attrName>
                                        </p:attrNameLst>
                                      </p:cBhvr>
                                      <p:to>
                                        <p:strVal val="visible"/>
                                      </p:to>
                                    </p:set>
                                    <p:anim calcmode="lin" valueType="num">
                                      <p:cBhvr additive="base">
                                        <p:cTn id="52"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par>
                          <p:cTn id="54" fill="hold">
                            <p:stCondLst>
                              <p:cond delay="500"/>
                            </p:stCondLst>
                            <p:childTnLst>
                              <p:par>
                                <p:cTn id="55" presetID="2" presetClass="entr" presetSubtype="4" fill="hold" grpId="0" nodeType="afterEffect">
                                  <p:stCondLst>
                                    <p:cond delay="0"/>
                                  </p:stCondLst>
                                  <p:childTnLst>
                                    <p:set>
                                      <p:cBhvr>
                                        <p:cTn id="56" dur="1" fill="hold">
                                          <p:stCondLst>
                                            <p:cond delay="0"/>
                                          </p:stCondLst>
                                        </p:cTn>
                                        <p:tgtEl>
                                          <p:spTgt spid="7">
                                            <p:txEl>
                                              <p:pRg st="9" end="9"/>
                                            </p:txEl>
                                          </p:spTgt>
                                        </p:tgtEl>
                                        <p:attrNameLst>
                                          <p:attrName>style.visibility</p:attrName>
                                        </p:attrNameLst>
                                      </p:cBhvr>
                                      <p:to>
                                        <p:strVal val="visible"/>
                                      </p:to>
                                    </p:set>
                                    <p:anim calcmode="lin" valueType="num">
                                      <p:cBhvr additive="base">
                                        <p:cTn id="57" dur="500" fill="hold"/>
                                        <p:tgtEl>
                                          <p:spTgt spid="7">
                                            <p:txEl>
                                              <p:pRg st="9" end="9"/>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7">
                                            <p:txEl>
                                              <p:pRg st="9" end="9"/>
                                            </p:txEl>
                                          </p:spTgt>
                                        </p:tgtEl>
                                        <p:attrNameLst>
                                          <p:attrName>ppt_y</p:attrName>
                                        </p:attrNameLst>
                                      </p:cBhvr>
                                      <p:tavLst>
                                        <p:tav tm="0">
                                          <p:val>
                                            <p:strVal val="1+#ppt_h/2"/>
                                          </p:val>
                                        </p:tav>
                                        <p:tav tm="100000">
                                          <p:val>
                                            <p:strVal val="#ppt_y"/>
                                          </p:val>
                                        </p:tav>
                                      </p:tavLst>
                                    </p:anim>
                                  </p:childTnLst>
                                </p:cTn>
                              </p:par>
                            </p:childTnLst>
                          </p:cTn>
                        </p:par>
                        <p:par>
                          <p:cTn id="59" fill="hold">
                            <p:stCondLst>
                              <p:cond delay="1000"/>
                            </p:stCondLst>
                            <p:childTnLst>
                              <p:par>
                                <p:cTn id="60" presetID="2" presetClass="entr" presetSubtype="4" fill="hold" grpId="0" nodeType="afterEffect">
                                  <p:stCondLst>
                                    <p:cond delay="0"/>
                                  </p:stCondLst>
                                  <p:childTnLst>
                                    <p:set>
                                      <p:cBhvr>
                                        <p:cTn id="61" dur="1" fill="hold">
                                          <p:stCondLst>
                                            <p:cond delay="0"/>
                                          </p:stCondLst>
                                        </p:cTn>
                                        <p:tgtEl>
                                          <p:spTgt spid="7">
                                            <p:txEl>
                                              <p:pRg st="10" end="10"/>
                                            </p:txEl>
                                          </p:spTgt>
                                        </p:tgtEl>
                                        <p:attrNameLst>
                                          <p:attrName>style.visibility</p:attrName>
                                        </p:attrNameLst>
                                      </p:cBhvr>
                                      <p:to>
                                        <p:strVal val="visible"/>
                                      </p:to>
                                    </p:set>
                                    <p:anim calcmode="lin" valueType="num">
                                      <p:cBhvr additive="base">
                                        <p:cTn id="62"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sp>
        <p:nvSpPr>
          <p:cNvPr id="2" name="AutoShape 2"/>
          <p:cNvSpPr/>
          <p:nvPr/>
        </p:nvSpPr>
        <p:spPr>
          <a:xfrm>
            <a:off x="4511547" y="2859"/>
            <a:ext cx="13793440" cy="3388041"/>
          </a:xfrm>
          <a:prstGeom prst="rect">
            <a:avLst/>
          </a:prstGeom>
          <a:solidFill>
            <a:srgbClr val="404040"/>
          </a:solidFill>
        </p:spPr>
        <p:txBody>
          <a:bodyPr/>
          <a:lstStyle/>
          <a:p>
            <a:endParaRPr lang="en-GB" dirty="0"/>
          </a:p>
        </p:txBody>
      </p:sp>
      <p:sp>
        <p:nvSpPr>
          <p:cNvPr id="5" name="AutoShape 5"/>
          <p:cNvSpPr/>
          <p:nvPr/>
        </p:nvSpPr>
        <p:spPr>
          <a:xfrm>
            <a:off x="17238649" y="-303236"/>
            <a:ext cx="20651" cy="10893473"/>
          </a:xfrm>
          <a:prstGeom prst="rect">
            <a:avLst/>
          </a:prstGeom>
          <a:solidFill>
            <a:srgbClr val="F4F8F3"/>
          </a:solidFill>
        </p:spPr>
      </p:sp>
      <p:sp>
        <p:nvSpPr>
          <p:cNvPr id="6" name="TextBox 6"/>
          <p:cNvSpPr txBox="1"/>
          <p:nvPr/>
        </p:nvSpPr>
        <p:spPr>
          <a:xfrm>
            <a:off x="10058400" y="3771900"/>
            <a:ext cx="8229600" cy="5238806"/>
          </a:xfrm>
          <a:prstGeom prst="rect">
            <a:avLst/>
          </a:prstGeom>
        </p:spPr>
        <p:txBody>
          <a:bodyPr wrap="square" lIns="0" tIns="0" rIns="0" bIns="0" rtlCol="0" anchor="t">
            <a:spAutoFit/>
          </a:bodyPr>
          <a:lstStyle/>
          <a:p>
            <a:pPr marL="457200" indent="-457200">
              <a:lnSpc>
                <a:spcPct val="200000"/>
              </a:lnSpc>
              <a:buFont typeface="+mj-lt"/>
              <a:buAutoNum type="arabicPeriod"/>
            </a:pPr>
            <a:r>
              <a:rPr lang="en-GB" sz="4400" dirty="0">
                <a:solidFill>
                  <a:srgbClr val="404040"/>
                </a:solidFill>
                <a:latin typeface="Garamond" panose="02020404030301010803" pitchFamily="18" charset="0"/>
              </a:rPr>
              <a:t>Discovery &amp; establishing expertise</a:t>
            </a:r>
          </a:p>
          <a:p>
            <a:pPr marL="457200" indent="-457200">
              <a:lnSpc>
                <a:spcPct val="200000"/>
              </a:lnSpc>
              <a:buFont typeface="+mj-lt"/>
              <a:buAutoNum type="arabicPeriod"/>
            </a:pPr>
            <a:r>
              <a:rPr lang="en-GB" sz="4400" dirty="0">
                <a:solidFill>
                  <a:srgbClr val="404040"/>
                </a:solidFill>
                <a:latin typeface="Garamond" panose="02020404030301010803" pitchFamily="18" charset="0"/>
              </a:rPr>
              <a:t>Qualifying </a:t>
            </a:r>
          </a:p>
          <a:p>
            <a:pPr marL="457200" indent="-457200">
              <a:lnSpc>
                <a:spcPct val="200000"/>
              </a:lnSpc>
              <a:buFont typeface="+mj-lt"/>
              <a:buAutoNum type="arabicPeriod"/>
            </a:pPr>
            <a:r>
              <a:rPr lang="en-GB" sz="4400" dirty="0">
                <a:solidFill>
                  <a:srgbClr val="404040"/>
                </a:solidFill>
                <a:latin typeface="Garamond" panose="02020404030301010803" pitchFamily="18" charset="0"/>
              </a:rPr>
              <a:t>Value </a:t>
            </a:r>
            <a:r>
              <a:rPr lang="en-GB" sz="4400" dirty="0">
                <a:solidFill>
                  <a:srgbClr val="404040"/>
                </a:solidFill>
                <a:latin typeface="Garamond" panose="02020404030301010803" pitchFamily="18" charset="0"/>
                <a:sym typeface="Wingdings" panose="05000000000000000000" pitchFamily="2" charset="2"/>
              </a:rPr>
              <a:t> </a:t>
            </a:r>
            <a:r>
              <a:rPr lang="en-GB" sz="4400" dirty="0">
                <a:solidFill>
                  <a:srgbClr val="404040"/>
                </a:solidFill>
                <a:latin typeface="Garamond" panose="02020404030301010803" pitchFamily="18" charset="0"/>
              </a:rPr>
              <a:t>Options*</a:t>
            </a:r>
          </a:p>
          <a:p>
            <a:pPr marL="457200" indent="-457200">
              <a:lnSpc>
                <a:spcPct val="200000"/>
              </a:lnSpc>
              <a:buFont typeface="+mj-lt"/>
              <a:buAutoNum type="arabicPeriod"/>
            </a:pPr>
            <a:r>
              <a:rPr lang="en-GB" sz="4400" dirty="0">
                <a:solidFill>
                  <a:srgbClr val="404040"/>
                </a:solidFill>
                <a:latin typeface="Garamond" panose="02020404030301010803" pitchFamily="18" charset="0"/>
              </a:rPr>
              <a:t>Closing</a:t>
            </a:r>
          </a:p>
        </p:txBody>
      </p:sp>
      <p:sp>
        <p:nvSpPr>
          <p:cNvPr id="7" name="TextBox 7"/>
          <p:cNvSpPr txBox="1"/>
          <p:nvPr/>
        </p:nvSpPr>
        <p:spPr>
          <a:xfrm>
            <a:off x="6373159" y="1056666"/>
            <a:ext cx="10865490" cy="663195"/>
          </a:xfrm>
          <a:prstGeom prst="rect">
            <a:avLst/>
          </a:prstGeom>
        </p:spPr>
        <p:txBody>
          <a:bodyPr wrap="square" lIns="0" tIns="0" rIns="0" bIns="0" rtlCol="0" anchor="t">
            <a:spAutoFit/>
          </a:bodyPr>
          <a:lstStyle/>
          <a:p>
            <a:pPr marL="0" marR="0" lvl="0" indent="0" algn="l" defTabSz="914400" rtl="0" eaLnBrk="1" fontAlgn="auto" latinLnBrk="0" hangingPunct="1">
              <a:lnSpc>
                <a:spcPts val="4160"/>
              </a:lnSpc>
              <a:spcBef>
                <a:spcPts val="0"/>
              </a:spcBef>
              <a:spcAft>
                <a:spcPts val="0"/>
              </a:spcAft>
              <a:buClrTx/>
              <a:buSzTx/>
              <a:buFontTx/>
              <a:buNone/>
              <a:tabLst/>
              <a:defRPr/>
            </a:pPr>
            <a:r>
              <a:rPr kumimoji="0" lang="en-US" sz="7200" b="0" i="0" u="none" strike="noStrike" kern="1200" cap="none" spc="480" normalizeH="0" baseline="0" noProof="0" dirty="0">
                <a:ln>
                  <a:noFill/>
                </a:ln>
                <a:solidFill>
                  <a:srgbClr val="F4F8F3"/>
                </a:solidFill>
                <a:effectLst/>
                <a:uLnTx/>
                <a:uFillTx/>
                <a:latin typeface="Garamond" panose="02020404030301010803" pitchFamily="18" charset="0"/>
              </a:rPr>
              <a:t>The sales process</a:t>
            </a:r>
          </a:p>
        </p:txBody>
      </p:sp>
      <p:pic>
        <p:nvPicPr>
          <p:cNvPr id="17410" name="Picture 2" descr="Value-based selling | Welcome to TIHTC.co.uk">
            <a:extLst>
              <a:ext uri="{FF2B5EF4-FFF2-40B4-BE49-F238E27FC236}">
                <a16:creationId xmlns:a16="http://schemas.microsoft.com/office/drawing/2014/main" id="{CE69FD4A-4E66-4723-828A-B300F61B17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613" r="5670"/>
          <a:stretch/>
        </p:blipFill>
        <p:spPr bwMode="auto">
          <a:xfrm>
            <a:off x="1301" y="2933700"/>
            <a:ext cx="9325363" cy="4953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1B8F7CC-3D96-4287-BD49-BB6EE3B12D69}"/>
              </a:ext>
            </a:extLst>
          </p:cNvPr>
          <p:cNvSpPr txBox="1"/>
          <p:nvPr/>
        </p:nvSpPr>
        <p:spPr>
          <a:xfrm>
            <a:off x="186416" y="9410700"/>
            <a:ext cx="9168062" cy="761491"/>
          </a:xfrm>
          <a:prstGeom prst="rect">
            <a:avLst/>
          </a:prstGeom>
          <a:noFill/>
        </p:spPr>
        <p:txBody>
          <a:bodyPr wrap="square">
            <a:spAutoFit/>
          </a:bodyPr>
          <a:lstStyle/>
          <a:p>
            <a:pPr>
              <a:lnSpc>
                <a:spcPct val="150000"/>
              </a:lnSpc>
            </a:pPr>
            <a:r>
              <a:rPr lang="en-US" sz="3200" dirty="0">
                <a:solidFill>
                  <a:srgbClr val="404040"/>
                </a:solidFill>
                <a:latin typeface="Garamond" panose="02020404030301010803" pitchFamily="18" charset="0"/>
              </a:rPr>
              <a:t>*Price at 10-40% of value depending on project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0-#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P spid="7" grpId="0"/>
      <p:bldP spid="1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9DB7A0-15C1-45C7-BDC2-35360F5755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a:extLst>
              <a:ext uri="{FF2B5EF4-FFF2-40B4-BE49-F238E27FC236}">
                <a16:creationId xmlns:a16="http://schemas.microsoft.com/office/drawing/2014/main" id="{74326D82-D7E5-4C3D-96D1-168A2295628F}"/>
              </a:ext>
            </a:extLst>
          </p:cNvPr>
          <p:cNvSpPr>
            <a:spLocks noGrp="1"/>
          </p:cNvSpPr>
          <p:nvPr>
            <p:ph type="title"/>
          </p:nvPr>
        </p:nvSpPr>
        <p:spPr>
          <a:xfrm>
            <a:off x="1898937" y="274638"/>
            <a:ext cx="16008062" cy="1143000"/>
          </a:xfrm>
        </p:spPr>
        <p:txBody>
          <a:bodyPr>
            <a:noAutofit/>
          </a:bodyPr>
          <a:lstStyle/>
          <a:p>
            <a:pPr algn="l"/>
            <a:r>
              <a:rPr lang="en-GB" sz="7200" cap="small" dirty="0">
                <a:solidFill>
                  <a:srgbClr val="DADBDC"/>
                </a:solidFill>
                <a:latin typeface="Garamond" panose="02020404030301010803" pitchFamily="18" charset="0"/>
              </a:rPr>
              <a:t>Tactics for value &amp; project Pricing</a:t>
            </a:r>
          </a:p>
        </p:txBody>
      </p:sp>
      <p:sp>
        <p:nvSpPr>
          <p:cNvPr id="3" name="Content Placeholder 2">
            <a:extLst>
              <a:ext uri="{FF2B5EF4-FFF2-40B4-BE49-F238E27FC236}">
                <a16:creationId xmlns:a16="http://schemas.microsoft.com/office/drawing/2014/main" id="{4F608262-429A-4F26-A995-E9C62378152E}"/>
              </a:ext>
            </a:extLst>
          </p:cNvPr>
          <p:cNvSpPr>
            <a:spLocks noGrp="1"/>
          </p:cNvSpPr>
          <p:nvPr>
            <p:ph idx="1"/>
          </p:nvPr>
        </p:nvSpPr>
        <p:spPr>
          <a:xfrm>
            <a:off x="1898937" y="2019300"/>
            <a:ext cx="14484064" cy="7261737"/>
          </a:xfrm>
        </p:spPr>
        <p:txBody>
          <a:bodyPr>
            <a:noAutofit/>
          </a:bodyPr>
          <a:lstStyle/>
          <a:p>
            <a:pPr marL="514350" indent="-514350">
              <a:lnSpc>
                <a:spcPct val="150000"/>
              </a:lnSpc>
              <a:buFont typeface="+mj-lt"/>
              <a:buAutoNum type="arabicPeriod"/>
            </a:pPr>
            <a:r>
              <a:rPr lang="en-US" sz="3600" dirty="0">
                <a:solidFill>
                  <a:srgbClr val="DADBDC"/>
                </a:solidFill>
                <a:latin typeface="Garamond" panose="02020404030301010803" pitchFamily="18" charset="0"/>
              </a:rPr>
              <a:t>Price towards the top of your field</a:t>
            </a:r>
          </a:p>
          <a:p>
            <a:pPr marL="514350" indent="-514350">
              <a:lnSpc>
                <a:spcPct val="150000"/>
              </a:lnSpc>
              <a:buFont typeface="+mj-lt"/>
              <a:buAutoNum type="arabicPeriod"/>
            </a:pPr>
            <a:r>
              <a:rPr lang="en-US" sz="3600" dirty="0">
                <a:solidFill>
                  <a:srgbClr val="DADBDC"/>
                </a:solidFill>
                <a:latin typeface="Garamond" panose="02020404030301010803" pitchFamily="18" charset="0"/>
              </a:rPr>
              <a:t>Never quote a fee before project value is scoped</a:t>
            </a:r>
          </a:p>
          <a:p>
            <a:pPr marL="514350" indent="-514350">
              <a:lnSpc>
                <a:spcPct val="150000"/>
              </a:lnSpc>
              <a:buFont typeface="+mj-lt"/>
              <a:buAutoNum type="arabicPeriod"/>
            </a:pPr>
            <a:r>
              <a:rPr lang="en-US" sz="3600" dirty="0">
                <a:solidFill>
                  <a:srgbClr val="DADBDC"/>
                </a:solidFill>
                <a:latin typeface="Garamond" panose="02020404030301010803" pitchFamily="18" charset="0"/>
              </a:rPr>
              <a:t>Don’t quote any time unit basis at all</a:t>
            </a:r>
          </a:p>
          <a:p>
            <a:pPr marL="514350" indent="-514350">
              <a:lnSpc>
                <a:spcPct val="150000"/>
              </a:lnSpc>
              <a:buFont typeface="+mj-lt"/>
              <a:buAutoNum type="arabicPeriod"/>
            </a:pPr>
            <a:r>
              <a:rPr lang="en-US" sz="3600" dirty="0">
                <a:solidFill>
                  <a:srgbClr val="DADBDC"/>
                </a:solidFill>
                <a:latin typeface="Garamond" panose="02020404030301010803" pitchFamily="18" charset="0"/>
              </a:rPr>
              <a:t>Make the case against T&amp;M (it’s what your competition use)</a:t>
            </a:r>
          </a:p>
          <a:p>
            <a:pPr marL="514350" lvl="0" indent="-514350">
              <a:lnSpc>
                <a:spcPct val="150000"/>
              </a:lnSpc>
              <a:buFont typeface="+mj-lt"/>
              <a:buAutoNum type="arabicPeriod"/>
            </a:pPr>
            <a:r>
              <a:rPr lang="en-GB" sz="3600" dirty="0">
                <a:solidFill>
                  <a:srgbClr val="DADBDC"/>
                </a:solidFill>
                <a:latin typeface="Garamond" panose="02020404030301010803" pitchFamily="18" charset="0"/>
              </a:rPr>
              <a:t>Offer a T&amp;M option but make it expensive</a:t>
            </a:r>
          </a:p>
          <a:p>
            <a:pPr marL="514350" indent="-514350">
              <a:lnSpc>
                <a:spcPct val="150000"/>
              </a:lnSpc>
              <a:buFont typeface="+mj-lt"/>
              <a:buAutoNum type="arabicPeriod"/>
            </a:pPr>
            <a:r>
              <a:rPr lang="en-US" sz="3600" dirty="0">
                <a:solidFill>
                  <a:srgbClr val="DADBDC"/>
                </a:solidFill>
                <a:latin typeface="Garamond" panose="02020404030301010803" pitchFamily="18" charset="0"/>
              </a:rPr>
              <a:t>Resist decreasing fees without decreasing perceived value/deliverables</a:t>
            </a:r>
          </a:p>
          <a:p>
            <a:pPr marL="514350" indent="-514350">
              <a:lnSpc>
                <a:spcPct val="150000"/>
              </a:lnSpc>
              <a:buFont typeface="+mj-lt"/>
              <a:buAutoNum type="arabicPeriod"/>
            </a:pPr>
            <a:r>
              <a:rPr lang="en-US" sz="3600" dirty="0">
                <a:solidFill>
                  <a:srgbClr val="DADBDC"/>
                </a:solidFill>
                <a:latin typeface="Garamond" panose="02020404030301010803" pitchFamily="18" charset="0"/>
              </a:rPr>
              <a:t>Prepare swaps </a:t>
            </a:r>
          </a:p>
          <a:p>
            <a:pPr marL="0" indent="0">
              <a:lnSpc>
                <a:spcPct val="150000"/>
              </a:lnSpc>
              <a:buNone/>
            </a:pPr>
            <a:r>
              <a:rPr lang="en-GB" sz="3600" dirty="0">
                <a:solidFill>
                  <a:srgbClr val="DADBDC"/>
                </a:solidFill>
                <a:latin typeface="Garamond" panose="02020404030301010803" pitchFamily="18" charset="0"/>
              </a:rPr>
              <a:t>8. Also...ask to invoice upfront</a:t>
            </a:r>
          </a:p>
          <a:p>
            <a:pPr marL="514350" lvl="0" indent="-514350">
              <a:lnSpc>
                <a:spcPct val="150000"/>
              </a:lnSpc>
              <a:buFont typeface="+mj-lt"/>
              <a:buAutoNum type="arabicPeriod"/>
            </a:pPr>
            <a:endParaRPr lang="en-PK" sz="3600" dirty="0">
              <a:solidFill>
                <a:srgbClr val="DADBDC"/>
              </a:solidFill>
              <a:latin typeface="Garamond" panose="02020404030301010803" pitchFamily="18" charset="0"/>
            </a:endParaRPr>
          </a:p>
        </p:txBody>
      </p:sp>
      <p:pic>
        <p:nvPicPr>
          <p:cNvPr id="6" name="Picture 5" descr="Text&#10;&#10;Description automatically generated">
            <a:extLst>
              <a:ext uri="{FF2B5EF4-FFF2-40B4-BE49-F238E27FC236}">
                <a16:creationId xmlns:a16="http://schemas.microsoft.com/office/drawing/2014/main" id="{465D2B4F-4A3E-44ED-B4F1-A482371D52A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288879" y="8614982"/>
            <a:ext cx="4991100" cy="1672018"/>
          </a:xfrm>
          <a:prstGeom prst="rect">
            <a:avLst/>
          </a:prstGeom>
        </p:spPr>
      </p:pic>
    </p:spTree>
    <p:extLst>
      <p:ext uri="{BB962C8B-B14F-4D97-AF65-F5344CB8AC3E}">
        <p14:creationId xmlns:p14="http://schemas.microsoft.com/office/powerpoint/2010/main" val="806707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 name="AutoShape 3"/>
          <p:cNvSpPr/>
          <p:nvPr/>
        </p:nvSpPr>
        <p:spPr>
          <a:xfrm>
            <a:off x="685800" y="1451885"/>
            <a:ext cx="17590875" cy="20794"/>
          </a:xfrm>
          <a:prstGeom prst="rect">
            <a:avLst/>
          </a:prstGeom>
          <a:solidFill>
            <a:srgbClr val="F4F8F3"/>
          </a:solidFill>
        </p:spPr>
      </p:sp>
      <p:sp>
        <p:nvSpPr>
          <p:cNvPr id="4" name="AutoShape 4"/>
          <p:cNvSpPr/>
          <p:nvPr/>
        </p:nvSpPr>
        <p:spPr>
          <a:xfrm>
            <a:off x="685800" y="1367858"/>
            <a:ext cx="219024" cy="209643"/>
          </a:xfrm>
          <a:prstGeom prst="rect">
            <a:avLst/>
          </a:prstGeom>
          <a:solidFill>
            <a:srgbClr val="F4F8F3"/>
          </a:solidFill>
        </p:spPr>
      </p:sp>
      <p:sp>
        <p:nvSpPr>
          <p:cNvPr id="5" name="AutoShape 5"/>
          <p:cNvSpPr/>
          <p:nvPr/>
        </p:nvSpPr>
        <p:spPr>
          <a:xfrm>
            <a:off x="6513674" y="1357461"/>
            <a:ext cx="219024" cy="209643"/>
          </a:xfrm>
          <a:prstGeom prst="rect">
            <a:avLst/>
          </a:prstGeom>
          <a:solidFill>
            <a:srgbClr val="F4F8F3"/>
          </a:solidFill>
        </p:spPr>
      </p:sp>
      <p:sp>
        <p:nvSpPr>
          <p:cNvPr id="6" name="AutoShape 6"/>
          <p:cNvSpPr/>
          <p:nvPr/>
        </p:nvSpPr>
        <p:spPr>
          <a:xfrm>
            <a:off x="12341549" y="1357461"/>
            <a:ext cx="219024" cy="209643"/>
          </a:xfrm>
          <a:prstGeom prst="rect">
            <a:avLst/>
          </a:prstGeom>
          <a:solidFill>
            <a:srgbClr val="F4F8F3"/>
          </a:solidFill>
        </p:spPr>
      </p:sp>
      <p:sp>
        <p:nvSpPr>
          <p:cNvPr id="12" name="TextBox 12"/>
          <p:cNvSpPr txBox="1"/>
          <p:nvPr/>
        </p:nvSpPr>
        <p:spPr>
          <a:xfrm>
            <a:off x="2349042" y="1784669"/>
            <a:ext cx="15433435" cy="1677382"/>
          </a:xfrm>
          <a:prstGeom prst="rect">
            <a:avLst/>
          </a:prstGeom>
        </p:spPr>
        <p:txBody>
          <a:bodyPr wrap="square" lIns="0" tIns="0" rIns="0" bIns="0" rtlCol="0" anchor="t">
            <a:spAutoFit/>
          </a:bodyPr>
          <a:lstStyle/>
          <a:p>
            <a:pPr marL="742950" marR="0" lvl="0" indent="-742950" algn="l" defTabSz="914400" rtl="0" eaLnBrk="1" fontAlgn="auto" latinLnBrk="0" hangingPunct="1">
              <a:lnSpc>
                <a:spcPct val="100000"/>
              </a:lnSpc>
              <a:spcBef>
                <a:spcPts val="0"/>
              </a:spcBef>
              <a:spcAft>
                <a:spcPts val="600"/>
              </a:spcAft>
              <a:buClrTx/>
              <a:buSzTx/>
              <a:buFont typeface="+mj-lt"/>
              <a:buAutoNum type="arabicPeriod"/>
              <a:tabLst/>
              <a:defRPr/>
            </a:pPr>
            <a:r>
              <a:rPr kumimoji="0" lang="en-GB" sz="4000" b="1" i="0" u="none" strike="noStrike" kern="1200" cap="none" spc="32" normalizeH="0" baseline="0" noProof="0" dirty="0">
                <a:ln>
                  <a:noFill/>
                </a:ln>
                <a:solidFill>
                  <a:srgbClr val="F4F8F3"/>
                </a:solidFill>
                <a:effectLst/>
                <a:uLnTx/>
                <a:uFillTx/>
                <a:latin typeface="Cormorant Garamond Medium"/>
                <a:ea typeface="+mn-ea"/>
                <a:cs typeface="+mn-cs"/>
              </a:rPr>
              <a:t>Reassure: </a:t>
            </a:r>
            <a:endParaRPr kumimoji="0" lang="en-GB"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Yes. we do X all the time. We solve this every day. I’d be happy to give you a price, once I understand exactly what you want to accomplish.</a:t>
            </a:r>
          </a:p>
        </p:txBody>
      </p:sp>
      <p:sp>
        <p:nvSpPr>
          <p:cNvPr id="15" name="AutoShape 3">
            <a:extLst>
              <a:ext uri="{FF2B5EF4-FFF2-40B4-BE49-F238E27FC236}">
                <a16:creationId xmlns:a16="http://schemas.microsoft.com/office/drawing/2014/main" id="{73CC3EB8-7F38-493E-927D-845BECF8A9EF}"/>
              </a:ext>
            </a:extLst>
          </p:cNvPr>
          <p:cNvSpPr/>
          <p:nvPr/>
        </p:nvSpPr>
        <p:spPr>
          <a:xfrm>
            <a:off x="685800" y="4389490"/>
            <a:ext cx="17590875" cy="20794"/>
          </a:xfrm>
          <a:prstGeom prst="rect">
            <a:avLst/>
          </a:prstGeom>
          <a:solidFill>
            <a:srgbClr val="F4F8F3"/>
          </a:solidFill>
        </p:spPr>
      </p:sp>
      <p:sp>
        <p:nvSpPr>
          <p:cNvPr id="16" name="AutoShape 4">
            <a:extLst>
              <a:ext uri="{FF2B5EF4-FFF2-40B4-BE49-F238E27FC236}">
                <a16:creationId xmlns:a16="http://schemas.microsoft.com/office/drawing/2014/main" id="{EC499E3B-37FF-4201-83AB-33831E7D8578}"/>
              </a:ext>
            </a:extLst>
          </p:cNvPr>
          <p:cNvSpPr/>
          <p:nvPr/>
        </p:nvSpPr>
        <p:spPr>
          <a:xfrm>
            <a:off x="685800" y="4315697"/>
            <a:ext cx="219024" cy="209643"/>
          </a:xfrm>
          <a:prstGeom prst="rect">
            <a:avLst/>
          </a:prstGeom>
          <a:solidFill>
            <a:srgbClr val="F4F8F3"/>
          </a:solidFill>
        </p:spPr>
      </p:sp>
      <p:sp>
        <p:nvSpPr>
          <p:cNvPr id="17" name="AutoShape 5">
            <a:extLst>
              <a:ext uri="{FF2B5EF4-FFF2-40B4-BE49-F238E27FC236}">
                <a16:creationId xmlns:a16="http://schemas.microsoft.com/office/drawing/2014/main" id="{F3B7EE9D-7191-4F0B-9179-631A960CD23E}"/>
              </a:ext>
            </a:extLst>
          </p:cNvPr>
          <p:cNvSpPr/>
          <p:nvPr/>
        </p:nvSpPr>
        <p:spPr>
          <a:xfrm>
            <a:off x="6477000" y="4305300"/>
            <a:ext cx="219024" cy="209643"/>
          </a:xfrm>
          <a:prstGeom prst="rect">
            <a:avLst/>
          </a:prstGeom>
          <a:solidFill>
            <a:srgbClr val="F4F8F3"/>
          </a:solidFill>
        </p:spPr>
      </p:sp>
      <p:sp>
        <p:nvSpPr>
          <p:cNvPr id="26" name="AutoShape 5">
            <a:extLst>
              <a:ext uri="{FF2B5EF4-FFF2-40B4-BE49-F238E27FC236}">
                <a16:creationId xmlns:a16="http://schemas.microsoft.com/office/drawing/2014/main" id="{0B4ADD60-826F-4120-8390-D1F90B612BC0}"/>
              </a:ext>
            </a:extLst>
          </p:cNvPr>
          <p:cNvSpPr/>
          <p:nvPr/>
        </p:nvSpPr>
        <p:spPr>
          <a:xfrm>
            <a:off x="12341549" y="4305300"/>
            <a:ext cx="219024" cy="209643"/>
          </a:xfrm>
          <a:prstGeom prst="rect">
            <a:avLst/>
          </a:prstGeom>
          <a:solidFill>
            <a:srgbClr val="F4F8F3"/>
          </a:solidFill>
        </p:spPr>
      </p:sp>
      <p:sp>
        <p:nvSpPr>
          <p:cNvPr id="22" name="Title 1">
            <a:extLst>
              <a:ext uri="{FF2B5EF4-FFF2-40B4-BE49-F238E27FC236}">
                <a16:creationId xmlns:a16="http://schemas.microsoft.com/office/drawing/2014/main" id="{AC839D6E-C1BF-478B-86FE-05732FD22E75}"/>
              </a:ext>
            </a:extLst>
          </p:cNvPr>
          <p:cNvSpPr txBox="1">
            <a:spLocks/>
          </p:cNvSpPr>
          <p:nvPr/>
        </p:nvSpPr>
        <p:spPr>
          <a:xfrm>
            <a:off x="2133599" y="76509"/>
            <a:ext cx="15648877" cy="1325563"/>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7200" b="0" i="0" u="none" strike="noStrike" kern="1200" cap="small" spc="0" normalizeH="0" baseline="0" noProof="0" dirty="0">
                <a:ln>
                  <a:noFill/>
                </a:ln>
                <a:solidFill>
                  <a:srgbClr val="DADBDC"/>
                </a:solidFill>
                <a:effectLst/>
                <a:uLnTx/>
                <a:uFillTx/>
                <a:latin typeface="Garamond" panose="02020404030301010803" pitchFamily="18" charset="0"/>
                <a:ea typeface="+mj-ea"/>
                <a:cs typeface="+mj-cs"/>
              </a:rPr>
              <a:t>How much do you charge for…….?</a:t>
            </a:r>
          </a:p>
        </p:txBody>
      </p:sp>
      <p:sp>
        <p:nvSpPr>
          <p:cNvPr id="23" name="TextBox 12">
            <a:extLst>
              <a:ext uri="{FF2B5EF4-FFF2-40B4-BE49-F238E27FC236}">
                <a16:creationId xmlns:a16="http://schemas.microsoft.com/office/drawing/2014/main" id="{543BBF72-417A-4436-9672-1ECD53D7DA17}"/>
              </a:ext>
            </a:extLst>
          </p:cNvPr>
          <p:cNvSpPr txBox="1"/>
          <p:nvPr/>
        </p:nvSpPr>
        <p:spPr>
          <a:xfrm>
            <a:off x="2349042" y="4994392"/>
            <a:ext cx="15433435" cy="1677382"/>
          </a:xfrm>
          <a:prstGeom prst="rect">
            <a:avLst/>
          </a:prstGeom>
        </p:spPr>
        <p:txBody>
          <a:bodyPr wrap="square" lIns="0" tIns="0" rIns="0" bIns="0" rtlCol="0" anchor="t">
            <a:spAutoFit/>
          </a:bodyPr>
          <a:lstStyle/>
          <a:p>
            <a:pPr marL="742950" marR="0" lvl="0" indent="-742950" algn="just" defTabSz="914400" rtl="0" eaLnBrk="1" fontAlgn="auto" latinLnBrk="0" hangingPunct="1">
              <a:lnSpc>
                <a:spcPct val="100000"/>
              </a:lnSpc>
              <a:spcBef>
                <a:spcPts val="0"/>
              </a:spcBef>
              <a:spcAft>
                <a:spcPts val="600"/>
              </a:spcAft>
              <a:buClrTx/>
              <a:buSzTx/>
              <a:buFont typeface="+mj-lt"/>
              <a:buAutoNum type="arabicPeriod" startAt="2"/>
              <a:tabLst/>
              <a:defRPr/>
            </a:pPr>
            <a:r>
              <a:rPr kumimoji="0" lang="en-GB" sz="4000" b="1" i="0" u="none" strike="noStrike" kern="1200" cap="none" spc="32" normalizeH="0" baseline="0" noProof="0" dirty="0">
                <a:ln>
                  <a:noFill/>
                </a:ln>
                <a:solidFill>
                  <a:srgbClr val="F4F8F3"/>
                </a:solidFill>
                <a:effectLst/>
                <a:uLnTx/>
                <a:uFillTx/>
                <a:latin typeface="Cormorant Garamond Medium"/>
                <a:ea typeface="+mn-ea"/>
                <a:cs typeface="+mn-cs"/>
              </a:rPr>
              <a:t>Move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We often find when clients ask for this they end up with things they don’t need. I’ve found that this means different things to different people. </a:t>
            </a:r>
          </a:p>
        </p:txBody>
      </p:sp>
      <p:sp>
        <p:nvSpPr>
          <p:cNvPr id="24" name="AutoShape 3">
            <a:extLst>
              <a:ext uri="{FF2B5EF4-FFF2-40B4-BE49-F238E27FC236}">
                <a16:creationId xmlns:a16="http://schemas.microsoft.com/office/drawing/2014/main" id="{D4F4E8BC-A7B0-407F-84C6-A0C1003C647A}"/>
              </a:ext>
            </a:extLst>
          </p:cNvPr>
          <p:cNvSpPr/>
          <p:nvPr/>
        </p:nvSpPr>
        <p:spPr>
          <a:xfrm>
            <a:off x="713678" y="7807486"/>
            <a:ext cx="17590875" cy="20794"/>
          </a:xfrm>
          <a:prstGeom prst="rect">
            <a:avLst/>
          </a:prstGeom>
          <a:solidFill>
            <a:srgbClr val="F4F8F3"/>
          </a:solidFill>
        </p:spPr>
      </p:sp>
      <p:sp>
        <p:nvSpPr>
          <p:cNvPr id="29" name="TextBox 12">
            <a:extLst>
              <a:ext uri="{FF2B5EF4-FFF2-40B4-BE49-F238E27FC236}">
                <a16:creationId xmlns:a16="http://schemas.microsoft.com/office/drawing/2014/main" id="{536CD8C3-3B55-4610-AFBE-55BE8EB16E2F}"/>
              </a:ext>
            </a:extLst>
          </p:cNvPr>
          <p:cNvSpPr txBox="1"/>
          <p:nvPr/>
        </p:nvSpPr>
        <p:spPr>
          <a:xfrm>
            <a:off x="2349042" y="8365081"/>
            <a:ext cx="15433435" cy="1677382"/>
          </a:xfrm>
          <a:prstGeom prst="rect">
            <a:avLst/>
          </a:prstGeom>
        </p:spPr>
        <p:txBody>
          <a:bodyPr wrap="square" lIns="0" tIns="0" rIns="0" bIns="0" rtlCol="0" anchor="t">
            <a:spAutoFit/>
          </a:bodyPr>
          <a:lstStyle/>
          <a:p>
            <a:pPr marL="742950" marR="0" lvl="0" indent="-742950" algn="just" defTabSz="914400" rtl="0" eaLnBrk="1" fontAlgn="auto" latinLnBrk="0" hangingPunct="1">
              <a:lnSpc>
                <a:spcPct val="100000"/>
              </a:lnSpc>
              <a:spcBef>
                <a:spcPts val="0"/>
              </a:spcBef>
              <a:spcAft>
                <a:spcPts val="600"/>
              </a:spcAft>
              <a:buClrTx/>
              <a:buSzTx/>
              <a:buFont typeface="+mj-lt"/>
              <a:buAutoNum type="arabicPeriod" startAt="3"/>
              <a:tabLst/>
              <a:defRPr/>
            </a:pPr>
            <a:r>
              <a:rPr kumimoji="0" lang="en-GB" sz="4000" b="1" i="0" u="none" strike="noStrike" kern="1200" cap="none" spc="32" normalizeH="0" baseline="0" noProof="0" dirty="0">
                <a:ln>
                  <a:noFill/>
                </a:ln>
                <a:solidFill>
                  <a:srgbClr val="F4F8F3"/>
                </a:solidFill>
                <a:effectLst/>
                <a:uLnTx/>
                <a:uFillTx/>
                <a:latin typeface="Cormorant Garamond Medium"/>
                <a:ea typeface="+mn-ea"/>
                <a:cs typeface="+mn-cs"/>
              </a:rPr>
              <a:t>Close: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Garamond" panose="02020404030301010803" pitchFamily="18" charset="0"/>
                <a:ea typeface="+mn-ea"/>
                <a:cs typeface="+mn-cs"/>
              </a:rPr>
              <a:t>So would it be okay to ask you a few questions about these extra needs? Would it be okay to give me a bit more information about what you are planning on doing?</a:t>
            </a:r>
          </a:p>
        </p:txBody>
      </p:sp>
      <p:sp>
        <p:nvSpPr>
          <p:cNvPr id="30" name="AutoShape 4">
            <a:extLst>
              <a:ext uri="{FF2B5EF4-FFF2-40B4-BE49-F238E27FC236}">
                <a16:creationId xmlns:a16="http://schemas.microsoft.com/office/drawing/2014/main" id="{614F0D20-B740-46D2-9D2D-286007E13956}"/>
              </a:ext>
            </a:extLst>
          </p:cNvPr>
          <p:cNvSpPr/>
          <p:nvPr/>
        </p:nvSpPr>
        <p:spPr>
          <a:xfrm>
            <a:off x="685800" y="7733855"/>
            <a:ext cx="219024" cy="209643"/>
          </a:xfrm>
          <a:prstGeom prst="rect">
            <a:avLst/>
          </a:prstGeom>
          <a:solidFill>
            <a:srgbClr val="F4F8F3"/>
          </a:solidFill>
        </p:spPr>
      </p:sp>
      <p:sp>
        <p:nvSpPr>
          <p:cNvPr id="31" name="AutoShape 5">
            <a:extLst>
              <a:ext uri="{FF2B5EF4-FFF2-40B4-BE49-F238E27FC236}">
                <a16:creationId xmlns:a16="http://schemas.microsoft.com/office/drawing/2014/main" id="{55F1B5C3-8B23-44E2-81ED-8B875EEEDCC1}"/>
              </a:ext>
            </a:extLst>
          </p:cNvPr>
          <p:cNvSpPr/>
          <p:nvPr/>
        </p:nvSpPr>
        <p:spPr>
          <a:xfrm>
            <a:off x="6477000" y="7723458"/>
            <a:ext cx="219024" cy="209643"/>
          </a:xfrm>
          <a:prstGeom prst="rect">
            <a:avLst/>
          </a:prstGeom>
          <a:solidFill>
            <a:srgbClr val="F4F8F3"/>
          </a:solidFill>
        </p:spPr>
      </p:sp>
      <p:sp>
        <p:nvSpPr>
          <p:cNvPr id="32" name="AutoShape 5">
            <a:extLst>
              <a:ext uri="{FF2B5EF4-FFF2-40B4-BE49-F238E27FC236}">
                <a16:creationId xmlns:a16="http://schemas.microsoft.com/office/drawing/2014/main" id="{9064D594-0306-46C3-AFB8-E2E8064D0062}"/>
              </a:ext>
            </a:extLst>
          </p:cNvPr>
          <p:cNvSpPr/>
          <p:nvPr/>
        </p:nvSpPr>
        <p:spPr>
          <a:xfrm>
            <a:off x="12341549" y="7723458"/>
            <a:ext cx="219024" cy="209643"/>
          </a:xfrm>
          <a:prstGeom prst="rect">
            <a:avLst/>
          </a:prstGeom>
          <a:solidFill>
            <a:srgbClr val="F4F8F3"/>
          </a:solidFill>
        </p:spPr>
      </p:sp>
      <p:pic>
        <p:nvPicPr>
          <p:cNvPr id="7" name="Graphic 6" descr="Lightbulb and pencil">
            <a:extLst>
              <a:ext uri="{FF2B5EF4-FFF2-40B4-BE49-F238E27FC236}">
                <a16:creationId xmlns:a16="http://schemas.microsoft.com/office/drawing/2014/main" id="{07E17960-FC69-4156-965E-BE7C15095B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1106" y="1851900"/>
            <a:ext cx="1063894" cy="1063894"/>
          </a:xfrm>
          <a:prstGeom prst="rect">
            <a:avLst/>
          </a:prstGeom>
        </p:spPr>
      </p:pic>
      <p:pic>
        <p:nvPicPr>
          <p:cNvPr id="10" name="Graphic 9" descr="Run">
            <a:extLst>
              <a:ext uri="{FF2B5EF4-FFF2-40B4-BE49-F238E27FC236}">
                <a16:creationId xmlns:a16="http://schemas.microsoft.com/office/drawing/2014/main" id="{2874A9E7-9D7C-4C4F-BAEE-EA5160C0439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41106" y="4999198"/>
            <a:ext cx="1063894" cy="1063894"/>
          </a:xfrm>
          <a:prstGeom prst="rect">
            <a:avLst/>
          </a:prstGeom>
        </p:spPr>
      </p:pic>
      <p:pic>
        <p:nvPicPr>
          <p:cNvPr id="13" name="Graphic 12" descr="Power">
            <a:extLst>
              <a:ext uri="{FF2B5EF4-FFF2-40B4-BE49-F238E27FC236}">
                <a16:creationId xmlns:a16="http://schemas.microsoft.com/office/drawing/2014/main" id="{F9417128-E588-4E50-93D7-315D05BC103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1106" y="8343900"/>
            <a:ext cx="1063894" cy="1063894"/>
          </a:xfrm>
          <a:prstGeom prst="rect">
            <a:avLst/>
          </a:prstGeom>
        </p:spPr>
      </p:pic>
    </p:spTree>
    <p:extLst>
      <p:ext uri="{BB962C8B-B14F-4D97-AF65-F5344CB8AC3E}">
        <p14:creationId xmlns:p14="http://schemas.microsoft.com/office/powerpoint/2010/main" val="1802922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ppt_x"/>
                                          </p:val>
                                        </p:tav>
                                        <p:tav tm="100000">
                                          <p:val>
                                            <p:strVal val="#ppt_x"/>
                                          </p:val>
                                        </p:tav>
                                      </p:tavLst>
                                    </p:anim>
                                    <p:anim calcmode="lin" valueType="num">
                                      <p:cBhvr additive="base">
                                        <p:cTn id="13" dur="500" fill="hold"/>
                                        <p:tgtEl>
                                          <p:spTgt spid="12"/>
                                        </p:tgtEl>
                                        <p:attrNameLst>
                                          <p:attrName>ppt_y</p:attrName>
                                        </p:attrNameLst>
                                      </p:cBhvr>
                                      <p:tavLst>
                                        <p:tav tm="0">
                                          <p:val>
                                            <p:strVal val="1+#ppt_h/2"/>
                                          </p:val>
                                        </p:tav>
                                        <p:tav tm="100000">
                                          <p:val>
                                            <p:strVal val="#ppt_y"/>
                                          </p:val>
                                        </p:tav>
                                      </p:tavLst>
                                    </p:anim>
                                  </p:childTnLst>
                                </p:cTn>
                              </p:par>
                              <p:par>
                                <p:cTn id="14" presetID="2" presetClass="entr" presetSubtype="8"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0-#ppt_w/2"/>
                                          </p:val>
                                        </p:tav>
                                        <p:tav tm="100000">
                                          <p:val>
                                            <p:strVal val="#ppt_x"/>
                                          </p:val>
                                        </p:tav>
                                      </p:tavLst>
                                    </p:anim>
                                    <p:anim calcmode="lin" valueType="num">
                                      <p:cBhvr additive="base">
                                        <p:cTn id="17"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23"/>
                                        </p:tgtEl>
                                        <p:attrNameLst>
                                          <p:attrName>style.visibility</p:attrName>
                                        </p:attrNameLst>
                                      </p:cBhvr>
                                      <p:to>
                                        <p:strVal val="visible"/>
                                      </p:to>
                                    </p:set>
                                    <p:anim calcmode="lin" valueType="num">
                                      <p:cBhvr additive="base">
                                        <p:cTn id="22" dur="500" fill="hold"/>
                                        <p:tgtEl>
                                          <p:spTgt spid="23"/>
                                        </p:tgtEl>
                                        <p:attrNameLst>
                                          <p:attrName>ppt_x</p:attrName>
                                        </p:attrNameLst>
                                      </p:cBhvr>
                                      <p:tavLst>
                                        <p:tav tm="0">
                                          <p:val>
                                            <p:strVal val="#ppt_x"/>
                                          </p:val>
                                        </p:tav>
                                        <p:tav tm="100000">
                                          <p:val>
                                            <p:strVal val="#ppt_x"/>
                                          </p:val>
                                        </p:tav>
                                      </p:tavLst>
                                    </p:anim>
                                    <p:anim calcmode="lin" valueType="num">
                                      <p:cBhvr additive="base">
                                        <p:cTn id="23" dur="500" fill="hold"/>
                                        <p:tgtEl>
                                          <p:spTgt spid="23"/>
                                        </p:tgtEl>
                                        <p:attrNameLst>
                                          <p:attrName>ppt_y</p:attrName>
                                        </p:attrNameLst>
                                      </p:cBhvr>
                                      <p:tavLst>
                                        <p:tav tm="0">
                                          <p:val>
                                            <p:strVal val="1+#ppt_h/2"/>
                                          </p:val>
                                        </p:tav>
                                        <p:tav tm="100000">
                                          <p:val>
                                            <p:strVal val="#ppt_y"/>
                                          </p:val>
                                        </p:tav>
                                      </p:tavLst>
                                    </p:anim>
                                  </p:childTnLst>
                                </p:cTn>
                              </p:par>
                              <p:par>
                                <p:cTn id="24" presetID="2" presetClass="entr" presetSubtype="8" fill="hold" nodeType="withEffect">
                                  <p:stCondLst>
                                    <p:cond delay="0"/>
                                  </p:stCondLst>
                                  <p:childTnLst>
                                    <p:set>
                                      <p:cBhvr>
                                        <p:cTn id="25" dur="1" fill="hold">
                                          <p:stCondLst>
                                            <p:cond delay="0"/>
                                          </p:stCondLst>
                                        </p:cTn>
                                        <p:tgtEl>
                                          <p:spTgt spid="10"/>
                                        </p:tgtEl>
                                        <p:attrNameLst>
                                          <p:attrName>style.visibility</p:attrName>
                                        </p:attrNameLst>
                                      </p:cBhvr>
                                      <p:to>
                                        <p:strVal val="visible"/>
                                      </p:to>
                                    </p:set>
                                    <p:anim calcmode="lin" valueType="num">
                                      <p:cBhvr additive="base">
                                        <p:cTn id="26" dur="500" fill="hold"/>
                                        <p:tgtEl>
                                          <p:spTgt spid="10"/>
                                        </p:tgtEl>
                                        <p:attrNameLst>
                                          <p:attrName>ppt_x</p:attrName>
                                        </p:attrNameLst>
                                      </p:cBhvr>
                                      <p:tavLst>
                                        <p:tav tm="0">
                                          <p:val>
                                            <p:strVal val="0-#ppt_w/2"/>
                                          </p:val>
                                        </p:tav>
                                        <p:tav tm="100000">
                                          <p:val>
                                            <p:strVal val="#ppt_x"/>
                                          </p:val>
                                        </p:tav>
                                      </p:tavLst>
                                    </p:anim>
                                    <p:anim calcmode="lin" valueType="num">
                                      <p:cBhvr additive="base">
                                        <p:cTn id="27"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29"/>
                                        </p:tgtEl>
                                        <p:attrNameLst>
                                          <p:attrName>style.visibility</p:attrName>
                                        </p:attrNameLst>
                                      </p:cBhvr>
                                      <p:to>
                                        <p:strVal val="visible"/>
                                      </p:to>
                                    </p:set>
                                    <p:anim calcmode="lin" valueType="num">
                                      <p:cBhvr additive="base">
                                        <p:cTn id="32" dur="500" fill="hold"/>
                                        <p:tgtEl>
                                          <p:spTgt spid="29"/>
                                        </p:tgtEl>
                                        <p:attrNameLst>
                                          <p:attrName>ppt_x</p:attrName>
                                        </p:attrNameLst>
                                      </p:cBhvr>
                                      <p:tavLst>
                                        <p:tav tm="0">
                                          <p:val>
                                            <p:strVal val="#ppt_x"/>
                                          </p:val>
                                        </p:tav>
                                        <p:tav tm="100000">
                                          <p:val>
                                            <p:strVal val="#ppt_x"/>
                                          </p:val>
                                        </p:tav>
                                      </p:tavLst>
                                    </p:anim>
                                    <p:anim calcmode="lin" valueType="num">
                                      <p:cBhvr additive="base">
                                        <p:cTn id="33" dur="500" fill="hold"/>
                                        <p:tgtEl>
                                          <p:spTgt spid="29"/>
                                        </p:tgtEl>
                                        <p:attrNameLst>
                                          <p:attrName>ppt_y</p:attrName>
                                        </p:attrNameLst>
                                      </p:cBhvr>
                                      <p:tavLst>
                                        <p:tav tm="0">
                                          <p:val>
                                            <p:strVal val="1+#ppt_h/2"/>
                                          </p:val>
                                        </p:tav>
                                        <p:tav tm="100000">
                                          <p:val>
                                            <p:strVal val="#ppt_y"/>
                                          </p:val>
                                        </p:tav>
                                      </p:tavLst>
                                    </p:anim>
                                  </p:childTnLst>
                                </p:cTn>
                              </p:par>
                              <p:par>
                                <p:cTn id="34" presetID="2" presetClass="entr" presetSubtype="8" fill="hold" nodeType="withEffect">
                                  <p:stCondLst>
                                    <p:cond delay="0"/>
                                  </p:stCondLst>
                                  <p:childTnLst>
                                    <p:set>
                                      <p:cBhvr>
                                        <p:cTn id="35" dur="1" fill="hold">
                                          <p:stCondLst>
                                            <p:cond delay="0"/>
                                          </p:stCondLst>
                                        </p:cTn>
                                        <p:tgtEl>
                                          <p:spTgt spid="13"/>
                                        </p:tgtEl>
                                        <p:attrNameLst>
                                          <p:attrName>style.visibility</p:attrName>
                                        </p:attrNameLst>
                                      </p:cBhvr>
                                      <p:to>
                                        <p:strVal val="visible"/>
                                      </p:to>
                                    </p:set>
                                    <p:anim calcmode="lin" valueType="num">
                                      <p:cBhvr additive="base">
                                        <p:cTn id="36" dur="500" fill="hold"/>
                                        <p:tgtEl>
                                          <p:spTgt spid="13"/>
                                        </p:tgtEl>
                                        <p:attrNameLst>
                                          <p:attrName>ppt_x</p:attrName>
                                        </p:attrNameLst>
                                      </p:cBhvr>
                                      <p:tavLst>
                                        <p:tav tm="0">
                                          <p:val>
                                            <p:strVal val="0-#ppt_w/2"/>
                                          </p:val>
                                        </p:tav>
                                        <p:tav tm="100000">
                                          <p:val>
                                            <p:strVal val="#ppt_x"/>
                                          </p:val>
                                        </p:tav>
                                      </p:tavLst>
                                    </p:anim>
                                    <p:anim calcmode="lin" valueType="num">
                                      <p:cBhvr additive="base">
                                        <p:cTn id="37"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22" grpId="0"/>
      <p:bldP spid="23" grpId="0"/>
      <p:bldP spid="2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8210643" cy="10287000"/>
          </a:xfrm>
          <a:prstGeom prst="rect">
            <a:avLst/>
          </a:prstGeom>
          <a:solidFill>
            <a:srgbClr val="D9D9D9"/>
          </a:solidFill>
        </p:spPr>
      </p:sp>
      <p:sp>
        <p:nvSpPr>
          <p:cNvPr id="4" name="AutoShape 4"/>
          <p:cNvSpPr/>
          <p:nvPr/>
        </p:nvSpPr>
        <p:spPr>
          <a:xfrm rot="-5400000">
            <a:off x="13693141" y="-2984336"/>
            <a:ext cx="45719" cy="9144000"/>
          </a:xfrm>
          <a:prstGeom prst="rect">
            <a:avLst/>
          </a:prstGeom>
          <a:solidFill>
            <a:srgbClr val="404040"/>
          </a:solidFill>
        </p:spPr>
      </p:sp>
      <p:sp>
        <p:nvSpPr>
          <p:cNvPr id="5" name="TextBox 5"/>
          <p:cNvSpPr txBox="1"/>
          <p:nvPr/>
        </p:nvSpPr>
        <p:spPr>
          <a:xfrm>
            <a:off x="800920" y="1257300"/>
            <a:ext cx="7039021" cy="1477328"/>
          </a:xfrm>
          <a:prstGeom prst="rect">
            <a:avLst/>
          </a:prstGeom>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600" b="0" i="0" u="none" strike="noStrike" kern="1200" cap="small" spc="0" normalizeH="0" baseline="0" noProof="0" dirty="0">
                <a:ln>
                  <a:noFill/>
                </a:ln>
                <a:solidFill>
                  <a:prstClr val="black"/>
                </a:solidFill>
                <a:effectLst/>
                <a:uLnTx/>
                <a:uFillTx/>
                <a:latin typeface="Garamond" panose="02020404030301010803" pitchFamily="18" charset="0"/>
                <a:ea typeface="+mn-ea"/>
                <a:cs typeface="+mn-cs"/>
              </a:rPr>
              <a:t>Take-Aways</a:t>
            </a:r>
          </a:p>
        </p:txBody>
      </p:sp>
      <p:sp>
        <p:nvSpPr>
          <p:cNvPr id="8" name="TextBox 8"/>
          <p:cNvSpPr txBox="1"/>
          <p:nvPr/>
        </p:nvSpPr>
        <p:spPr>
          <a:xfrm>
            <a:off x="8210644" y="2022032"/>
            <a:ext cx="9805826" cy="7014100"/>
          </a:xfrm>
          <a:prstGeom prst="rect">
            <a:avLst/>
          </a:prstGeom>
        </p:spPr>
        <p:txBody>
          <a:bodyPr wrap="square" lIns="0" tIns="0" rIns="0" bIns="0" rtlCol="0" anchor="t">
            <a:spAutoFit/>
          </a:bodyPr>
          <a:lstStyle/>
          <a:p>
            <a:pPr algn="r" defTabSz="457200">
              <a:lnSpc>
                <a:spcPct val="150000"/>
              </a:lnSpc>
              <a:defRPr/>
            </a:pPr>
            <a:r>
              <a:rPr lang="en-US" sz="4400" spc="15" dirty="0">
                <a:solidFill>
                  <a:srgbClr val="404040"/>
                </a:solidFill>
                <a:latin typeface="Garamond" panose="02020404030301010803" pitchFamily="18" charset="0"/>
              </a:rPr>
              <a:t>Niche, brand, services &amp; clients first</a:t>
            </a:r>
          </a:p>
          <a:p>
            <a:pPr algn="r" defTabSz="457200">
              <a:lnSpc>
                <a:spcPct val="150000"/>
              </a:lnSpc>
              <a:defRPr/>
            </a:pPr>
            <a:r>
              <a:rPr lang="en-US" sz="4400" spc="15" dirty="0">
                <a:solidFill>
                  <a:srgbClr val="404040"/>
                </a:solidFill>
                <a:latin typeface="Garamond" panose="02020404030301010803" pitchFamily="18" charset="0"/>
              </a:rPr>
              <a:t>Brand as high value</a:t>
            </a:r>
          </a:p>
          <a:p>
            <a:pPr algn="r" defTabSz="457200">
              <a:lnSpc>
                <a:spcPct val="150000"/>
              </a:lnSpc>
              <a:defRPr/>
            </a:pPr>
            <a:r>
              <a:rPr lang="en-US" sz="4400" spc="15" dirty="0">
                <a:solidFill>
                  <a:srgbClr val="404040"/>
                </a:solidFill>
                <a:latin typeface="Garamond" panose="02020404030301010803" pitchFamily="18" charset="0"/>
              </a:rPr>
              <a:t>Build in continuous improvement</a:t>
            </a:r>
          </a:p>
          <a:p>
            <a:pPr algn="r" defTabSz="457200">
              <a:lnSpc>
                <a:spcPct val="150000"/>
              </a:lnSpc>
              <a:defRPr/>
            </a:pPr>
            <a:r>
              <a:rPr lang="en-US" sz="4400" spc="15" dirty="0">
                <a:solidFill>
                  <a:srgbClr val="404040"/>
                </a:solidFill>
                <a:latin typeface="Garamond" panose="02020404030301010803" pitchFamily="18" charset="0"/>
              </a:rPr>
              <a:t>Price towards top of competition</a:t>
            </a:r>
          </a:p>
          <a:p>
            <a:pPr algn="r" defTabSz="457200">
              <a:lnSpc>
                <a:spcPct val="150000"/>
              </a:lnSpc>
              <a:defRPr/>
            </a:pPr>
            <a:r>
              <a:rPr lang="en-US" sz="4400" spc="15" dirty="0">
                <a:solidFill>
                  <a:srgbClr val="404040"/>
                </a:solidFill>
                <a:latin typeface="Garamond" panose="02020404030301010803" pitchFamily="18" charset="0"/>
              </a:rPr>
              <a:t>T&amp;M is flawed</a:t>
            </a:r>
          </a:p>
          <a:p>
            <a:pPr algn="r" defTabSz="457200">
              <a:lnSpc>
                <a:spcPct val="150000"/>
              </a:lnSpc>
              <a:defRPr/>
            </a:pPr>
            <a:r>
              <a:rPr lang="en-US" sz="4400" spc="15" dirty="0">
                <a:solidFill>
                  <a:srgbClr val="404040"/>
                </a:solidFill>
                <a:latin typeface="Garamond" panose="02020404030301010803" pitchFamily="18" charset="0"/>
              </a:rPr>
              <a:t>If you are the best, use value pricing Experiment with project pricing</a:t>
            </a:r>
          </a:p>
        </p:txBody>
      </p:sp>
      <p:pic>
        <p:nvPicPr>
          <p:cNvPr id="9" name="Picture 2" descr="How we're trying to help you avoid surprise debt | Octopus Energy">
            <a:extLst>
              <a:ext uri="{FF2B5EF4-FFF2-40B4-BE49-F238E27FC236}">
                <a16:creationId xmlns:a16="http://schemas.microsoft.com/office/drawing/2014/main" id="{45383C47-BAB9-4242-81B2-D1CEFFDE87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58" t="585" r="21323" b="-585"/>
          <a:stretch/>
        </p:blipFill>
        <p:spPr bwMode="auto">
          <a:xfrm>
            <a:off x="0" y="4614305"/>
            <a:ext cx="8210643" cy="5648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04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4" name="Straight Connector 53">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8533" y="716623"/>
            <a:ext cx="0" cy="54864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56" name="Rectangle 55">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567102" y="6950319"/>
            <a:ext cx="17158189" cy="2766384"/>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1">
            <a:extLst>
              <a:ext uri="{FF2B5EF4-FFF2-40B4-BE49-F238E27FC236}">
                <a16:creationId xmlns:a16="http://schemas.microsoft.com/office/drawing/2014/main" id="{AC839D6E-C1BF-478B-86FE-05732FD22E75}"/>
              </a:ext>
            </a:extLst>
          </p:cNvPr>
          <p:cNvSpPr txBox="1">
            <a:spLocks/>
          </p:cNvSpPr>
          <p:nvPr/>
        </p:nvSpPr>
        <p:spPr>
          <a:xfrm>
            <a:off x="791307" y="7134957"/>
            <a:ext cx="16709781" cy="139567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90000"/>
              </a:lnSpc>
              <a:spcAft>
                <a:spcPts val="600"/>
              </a:spcAft>
            </a:pPr>
            <a:r>
              <a:rPr lang="en-US" sz="8100" cap="small">
                <a:solidFill>
                  <a:srgbClr val="FFFFFF"/>
                </a:solidFill>
              </a:rPr>
              <a:t>Reading</a:t>
            </a:r>
          </a:p>
        </p:txBody>
      </p:sp>
      <p:pic>
        <p:nvPicPr>
          <p:cNvPr id="47" name="Picture 2" descr="F.r.e.e D.o.w.n.l.o.a.d R.e.a.d]] Getting Naked A Business Fable About  Shedding The Three Fears That Sabotage Client Loyalty DOWNLOAD @PDF">
            <a:extLst>
              <a:ext uri="{FF2B5EF4-FFF2-40B4-BE49-F238E27FC236}">
                <a16:creationId xmlns:a16="http://schemas.microsoft.com/office/drawing/2014/main" id="{A1DCD7D4-6ADF-4BEB-AA9A-B3E98E59DE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529" t="5328" r="8511" b="7676"/>
          <a:stretch/>
        </p:blipFill>
        <p:spPr bwMode="auto">
          <a:xfrm>
            <a:off x="1033579" y="461596"/>
            <a:ext cx="4031374" cy="599645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Shape&#10;&#10;Description automatically generated with medium confidence">
            <a:extLst>
              <a:ext uri="{FF2B5EF4-FFF2-40B4-BE49-F238E27FC236}">
                <a16:creationId xmlns:a16="http://schemas.microsoft.com/office/drawing/2014/main" id="{9A1C3418-6D6E-41C2-BCD1-5A58F1AD7A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9871" y="461596"/>
            <a:ext cx="4347430" cy="5996456"/>
          </a:xfrm>
          <a:prstGeom prst="rect">
            <a:avLst/>
          </a:prstGeom>
        </p:spPr>
      </p:pic>
      <p:cxnSp>
        <p:nvCxnSpPr>
          <p:cNvPr id="58" name="Straight Connector 57">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230100" y="716623"/>
            <a:ext cx="0" cy="54864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9" name="Picture 6" descr="Mastering Services Pricing: Designing pricing that works for you and for  your clients: Amazon.co.uk: Doolan, Kevin: 9781292063362: Books">
            <a:extLst>
              <a:ext uri="{FF2B5EF4-FFF2-40B4-BE49-F238E27FC236}">
                <a16:creationId xmlns:a16="http://schemas.microsoft.com/office/drawing/2014/main" id="{760D2E37-7CC5-4890-9C95-34CF2040B1E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3256198" y="495067"/>
            <a:ext cx="3972652" cy="5996456"/>
          </a:xfrm>
          <a:prstGeom prst="rect">
            <a:avLst/>
          </a:prstGeom>
          <a:noFill/>
          <a:extLst>
            <a:ext uri="{909E8E84-426E-40DD-AFC4-6F175D3DCCD1}">
              <a14:hiddenFill xmlns:a14="http://schemas.microsoft.com/office/drawing/2010/main">
                <a:solidFill>
                  <a:srgbClr val="FFFFFF"/>
                </a:solidFill>
              </a14:hiddenFill>
            </a:ext>
          </a:extLst>
        </p:spPr>
      </p:pic>
      <p:cxnSp>
        <p:nvCxnSpPr>
          <p:cNvPr id="60" name="Straight Connector 59">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14700" y="8608036"/>
            <a:ext cx="116586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16" name="AutoShape 4">
            <a:extLst>
              <a:ext uri="{FF2B5EF4-FFF2-40B4-BE49-F238E27FC236}">
                <a16:creationId xmlns:a16="http://schemas.microsoft.com/office/drawing/2014/main" id="{EC499E3B-37FF-4201-83AB-33831E7D8578}"/>
              </a:ext>
            </a:extLst>
          </p:cNvPr>
          <p:cNvSpPr/>
          <p:nvPr/>
        </p:nvSpPr>
        <p:spPr>
          <a:xfrm rot="5400000">
            <a:off x="5892759" y="-4092525"/>
            <a:ext cx="219024" cy="63127"/>
          </a:xfrm>
          <a:prstGeom prst="rect">
            <a:avLst/>
          </a:prstGeom>
          <a:solidFill>
            <a:srgbClr val="F4F8F3"/>
          </a:solidFill>
        </p:spPr>
      </p:sp>
    </p:spTree>
    <p:extLst>
      <p:ext uri="{BB962C8B-B14F-4D97-AF65-F5344CB8AC3E}">
        <p14:creationId xmlns:p14="http://schemas.microsoft.com/office/powerpoint/2010/main" val="2522793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fade">
                                      <p:cBhvr>
                                        <p:cTn id="7" dur="500"/>
                                        <p:tgtEl>
                                          <p:spTgt spid="47"/>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49"/>
                                        </p:tgtEl>
                                        <p:attrNameLst>
                                          <p:attrName>style.visibility</p:attrName>
                                        </p:attrNameLst>
                                      </p:cBhvr>
                                      <p:to>
                                        <p:strVal val="visible"/>
                                      </p:to>
                                    </p:set>
                                    <p:animEffect transition="in" filter="fade">
                                      <p:cBhvr>
                                        <p:cTn id="15"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52C077A-149E-48F1-BD55-60ED028819CC}"/>
              </a:ext>
            </a:extLst>
          </p:cNvPr>
          <p:cNvSpPr txBox="1"/>
          <p:nvPr/>
        </p:nvSpPr>
        <p:spPr>
          <a:xfrm>
            <a:off x="4572000" y="7581900"/>
            <a:ext cx="9144000" cy="1258101"/>
          </a:xfrm>
          <a:prstGeom prst="rect">
            <a:avLst/>
          </a:prstGeom>
          <a:noFill/>
        </p:spPr>
        <p:txBody>
          <a:bodyPr wrap="square">
            <a:spAutoFit/>
          </a:bodyPr>
          <a:lstStyle/>
          <a:p>
            <a:pPr marL="0" marR="0" lvl="0" indent="0" algn="ctr" defTabSz="914400" rtl="0" eaLnBrk="1" fontAlgn="auto" latinLnBrk="0" hangingPunct="1">
              <a:lnSpc>
                <a:spcPts val="10067"/>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4F8F3"/>
                </a:solidFill>
                <a:effectLst/>
                <a:uLnTx/>
                <a:uFillTx/>
                <a:latin typeface="Garamond" panose="02020404030301010803" pitchFamily="18" charset="0"/>
                <a:ea typeface="+mn-ea"/>
                <a:cs typeface="+mn-cs"/>
              </a:rPr>
              <a:t>www.joeomahoney.com</a:t>
            </a:r>
            <a:endParaRPr kumimoji="0" lang="en-US" sz="4800" b="0" i="0" u="none" strike="noStrike" kern="1200" cap="none" spc="0" normalizeH="0" baseline="0" noProof="0" dirty="0">
              <a:ln>
                <a:noFill/>
              </a:ln>
              <a:solidFill>
                <a:srgbClr val="F4F8F3"/>
              </a:solidFill>
              <a:effectLst/>
              <a:uLnTx/>
              <a:uFillTx/>
              <a:latin typeface="Garamond" panose="02020404030301010803" pitchFamily="18" charset="0"/>
              <a:ea typeface="+mn-ea"/>
              <a:cs typeface="+mn-cs"/>
            </a:endParaRPr>
          </a:p>
        </p:txBody>
      </p:sp>
      <p:pic>
        <p:nvPicPr>
          <p:cNvPr id="4" name="Picture 3" descr="Text&#10;&#10;Description automatically generated">
            <a:extLst>
              <a:ext uri="{FF2B5EF4-FFF2-40B4-BE49-F238E27FC236}">
                <a16:creationId xmlns:a16="http://schemas.microsoft.com/office/drawing/2014/main" id="{E2FBD258-0F9A-4162-B3B0-52DC8A380D3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05515" y="3757108"/>
            <a:ext cx="8276970" cy="2772784"/>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show="0">
  <p:cSld>
    <p:bg>
      <p:bgPr>
        <a:solidFill>
          <a:srgbClr val="404040"/>
        </a:solidFill>
        <a:effectLst/>
      </p:bgPr>
    </p:bg>
    <p:spTree>
      <p:nvGrpSpPr>
        <p:cNvPr id="1" name=""/>
        <p:cNvGrpSpPr/>
        <p:nvPr/>
      </p:nvGrpSpPr>
      <p:grpSpPr>
        <a:xfrm>
          <a:off x="0" y="0"/>
          <a:ext cx="0" cy="0"/>
          <a:chOff x="0" y="0"/>
          <a:chExt cx="0" cy="0"/>
        </a:xfrm>
      </p:grpSpPr>
      <p:sp>
        <p:nvSpPr>
          <p:cNvPr id="3" name="AutoShape 3"/>
          <p:cNvSpPr/>
          <p:nvPr/>
        </p:nvSpPr>
        <p:spPr>
          <a:xfrm>
            <a:off x="685800" y="1451885"/>
            <a:ext cx="17590875" cy="20794"/>
          </a:xfrm>
          <a:prstGeom prst="rect">
            <a:avLst/>
          </a:prstGeom>
          <a:solidFill>
            <a:srgbClr val="F4F8F3"/>
          </a:solidFill>
        </p:spPr>
      </p:sp>
      <p:sp>
        <p:nvSpPr>
          <p:cNvPr id="4" name="AutoShape 4"/>
          <p:cNvSpPr/>
          <p:nvPr/>
        </p:nvSpPr>
        <p:spPr>
          <a:xfrm>
            <a:off x="685800" y="1367858"/>
            <a:ext cx="219024" cy="209643"/>
          </a:xfrm>
          <a:prstGeom prst="rect">
            <a:avLst/>
          </a:prstGeom>
          <a:solidFill>
            <a:srgbClr val="F4F8F3"/>
          </a:solidFill>
        </p:spPr>
      </p:sp>
      <p:sp>
        <p:nvSpPr>
          <p:cNvPr id="5" name="AutoShape 5"/>
          <p:cNvSpPr/>
          <p:nvPr/>
        </p:nvSpPr>
        <p:spPr>
          <a:xfrm>
            <a:off x="6513674" y="1357461"/>
            <a:ext cx="219024" cy="209643"/>
          </a:xfrm>
          <a:prstGeom prst="rect">
            <a:avLst/>
          </a:prstGeom>
          <a:solidFill>
            <a:srgbClr val="F4F8F3"/>
          </a:solidFill>
        </p:spPr>
      </p:sp>
      <p:sp>
        <p:nvSpPr>
          <p:cNvPr id="6" name="AutoShape 6"/>
          <p:cNvSpPr/>
          <p:nvPr/>
        </p:nvSpPr>
        <p:spPr>
          <a:xfrm>
            <a:off x="12341549" y="1357461"/>
            <a:ext cx="219024" cy="209643"/>
          </a:xfrm>
          <a:prstGeom prst="rect">
            <a:avLst/>
          </a:prstGeom>
          <a:solidFill>
            <a:srgbClr val="F4F8F3"/>
          </a:solidFill>
        </p:spPr>
      </p:sp>
      <p:sp>
        <p:nvSpPr>
          <p:cNvPr id="12" name="TextBox 12"/>
          <p:cNvSpPr txBox="1"/>
          <p:nvPr/>
        </p:nvSpPr>
        <p:spPr>
          <a:xfrm>
            <a:off x="2349042" y="1784669"/>
            <a:ext cx="15433435" cy="2208297"/>
          </a:xfrm>
          <a:prstGeom prst="rect">
            <a:avLst/>
          </a:prstGeom>
        </p:spPr>
        <p:txBody>
          <a:bodyPr wrap="square" lIns="0" tIns="0" rIns="0" bIns="0" rtlCol="0" anchor="t">
            <a:spAutoFit/>
          </a:bodyPr>
          <a:lstStyle/>
          <a:p>
            <a:pPr marL="742950" indent="-742950" algn="just">
              <a:spcBef>
                <a:spcPts val="75"/>
              </a:spcBef>
              <a:spcAft>
                <a:spcPts val="600"/>
              </a:spcAft>
              <a:buFont typeface="+mj-lt"/>
              <a:buAutoNum type="arabicPeriod"/>
            </a:pPr>
            <a:r>
              <a:rPr lang="en-GB" altLang="en-US" sz="4000" b="1" spc="32" dirty="0">
                <a:solidFill>
                  <a:srgbClr val="F4F8F3"/>
                </a:solidFill>
                <a:latin typeface="Cormorant Garamond Medium"/>
              </a:rPr>
              <a:t>Communicate &amp; Research</a:t>
            </a:r>
          </a:p>
          <a:p>
            <a:pPr marL="1143000" lvl="2" indent="-228600">
              <a:lnSpc>
                <a:spcPct val="90000"/>
              </a:lnSpc>
              <a:spcBef>
                <a:spcPts val="500"/>
              </a:spcBef>
              <a:buFontTx/>
              <a:buChar char="-"/>
              <a:defRPr/>
            </a:pPr>
            <a:r>
              <a:rPr lang="en-GB" altLang="en-US" sz="3200" dirty="0">
                <a:solidFill>
                  <a:schemeClr val="bg1"/>
                </a:solidFill>
                <a:latin typeface="Garamond" panose="02020404030301010803" pitchFamily="18" charset="0"/>
              </a:rPr>
              <a:t>Talk to procurement</a:t>
            </a:r>
          </a:p>
          <a:p>
            <a:pPr marL="1143000" lvl="2" indent="-228600">
              <a:lnSpc>
                <a:spcPct val="90000"/>
              </a:lnSpc>
              <a:spcBef>
                <a:spcPts val="500"/>
              </a:spcBef>
              <a:buFontTx/>
              <a:buChar char="-"/>
              <a:defRPr/>
            </a:pPr>
            <a:r>
              <a:rPr lang="en-GB" altLang="en-US" sz="3200" dirty="0">
                <a:solidFill>
                  <a:schemeClr val="bg1"/>
                </a:solidFill>
                <a:latin typeface="Garamond" panose="02020404030301010803" pitchFamily="18" charset="0"/>
              </a:rPr>
              <a:t>Research the company / division</a:t>
            </a:r>
          </a:p>
          <a:p>
            <a:pPr marL="1143000" lvl="2" indent="-228600">
              <a:lnSpc>
                <a:spcPct val="90000"/>
              </a:lnSpc>
              <a:spcBef>
                <a:spcPts val="500"/>
              </a:spcBef>
              <a:buFontTx/>
              <a:buChar char="-"/>
              <a:defRPr/>
            </a:pPr>
            <a:r>
              <a:rPr lang="en-GB" altLang="en-US" sz="3200" dirty="0">
                <a:solidFill>
                  <a:schemeClr val="bg1"/>
                </a:solidFill>
                <a:latin typeface="Garamond" panose="02020404030301010803" pitchFamily="18" charset="0"/>
              </a:rPr>
              <a:t>Suit to the client: over/under-kill</a:t>
            </a:r>
          </a:p>
        </p:txBody>
      </p:sp>
      <p:sp>
        <p:nvSpPr>
          <p:cNvPr id="15" name="AutoShape 3">
            <a:extLst>
              <a:ext uri="{FF2B5EF4-FFF2-40B4-BE49-F238E27FC236}">
                <a16:creationId xmlns:a16="http://schemas.microsoft.com/office/drawing/2014/main" id="{73CC3EB8-7F38-493E-927D-845BECF8A9EF}"/>
              </a:ext>
            </a:extLst>
          </p:cNvPr>
          <p:cNvSpPr/>
          <p:nvPr/>
        </p:nvSpPr>
        <p:spPr>
          <a:xfrm>
            <a:off x="685800" y="4389490"/>
            <a:ext cx="17590875" cy="20794"/>
          </a:xfrm>
          <a:prstGeom prst="rect">
            <a:avLst/>
          </a:prstGeom>
          <a:solidFill>
            <a:srgbClr val="F4F8F3"/>
          </a:solidFill>
        </p:spPr>
      </p:sp>
      <p:sp>
        <p:nvSpPr>
          <p:cNvPr id="16" name="AutoShape 4">
            <a:extLst>
              <a:ext uri="{FF2B5EF4-FFF2-40B4-BE49-F238E27FC236}">
                <a16:creationId xmlns:a16="http://schemas.microsoft.com/office/drawing/2014/main" id="{EC499E3B-37FF-4201-83AB-33831E7D8578}"/>
              </a:ext>
            </a:extLst>
          </p:cNvPr>
          <p:cNvSpPr/>
          <p:nvPr/>
        </p:nvSpPr>
        <p:spPr>
          <a:xfrm>
            <a:off x="685800" y="4315697"/>
            <a:ext cx="219024" cy="209643"/>
          </a:xfrm>
          <a:prstGeom prst="rect">
            <a:avLst/>
          </a:prstGeom>
          <a:solidFill>
            <a:srgbClr val="F4F8F3"/>
          </a:solidFill>
        </p:spPr>
      </p:sp>
      <p:sp>
        <p:nvSpPr>
          <p:cNvPr id="17" name="AutoShape 5">
            <a:extLst>
              <a:ext uri="{FF2B5EF4-FFF2-40B4-BE49-F238E27FC236}">
                <a16:creationId xmlns:a16="http://schemas.microsoft.com/office/drawing/2014/main" id="{F3B7EE9D-7191-4F0B-9179-631A960CD23E}"/>
              </a:ext>
            </a:extLst>
          </p:cNvPr>
          <p:cNvSpPr/>
          <p:nvPr/>
        </p:nvSpPr>
        <p:spPr>
          <a:xfrm>
            <a:off x="6477000" y="4305300"/>
            <a:ext cx="219024" cy="209643"/>
          </a:xfrm>
          <a:prstGeom prst="rect">
            <a:avLst/>
          </a:prstGeom>
          <a:solidFill>
            <a:srgbClr val="F4F8F3"/>
          </a:solidFill>
        </p:spPr>
      </p:sp>
      <p:sp>
        <p:nvSpPr>
          <p:cNvPr id="26" name="AutoShape 5">
            <a:extLst>
              <a:ext uri="{FF2B5EF4-FFF2-40B4-BE49-F238E27FC236}">
                <a16:creationId xmlns:a16="http://schemas.microsoft.com/office/drawing/2014/main" id="{0B4ADD60-826F-4120-8390-D1F90B612BC0}"/>
              </a:ext>
            </a:extLst>
          </p:cNvPr>
          <p:cNvSpPr/>
          <p:nvPr/>
        </p:nvSpPr>
        <p:spPr>
          <a:xfrm>
            <a:off x="12341549" y="4305300"/>
            <a:ext cx="219024" cy="209643"/>
          </a:xfrm>
          <a:prstGeom prst="rect">
            <a:avLst/>
          </a:prstGeom>
          <a:solidFill>
            <a:srgbClr val="F4F8F3"/>
          </a:solidFill>
        </p:spPr>
      </p:sp>
      <p:sp>
        <p:nvSpPr>
          <p:cNvPr id="22" name="Title 1">
            <a:extLst>
              <a:ext uri="{FF2B5EF4-FFF2-40B4-BE49-F238E27FC236}">
                <a16:creationId xmlns:a16="http://schemas.microsoft.com/office/drawing/2014/main" id="{AC839D6E-C1BF-478B-86FE-05732FD22E75}"/>
              </a:ext>
            </a:extLst>
          </p:cNvPr>
          <p:cNvSpPr txBox="1">
            <a:spLocks/>
          </p:cNvSpPr>
          <p:nvPr/>
        </p:nvSpPr>
        <p:spPr>
          <a:xfrm>
            <a:off x="2133600" y="79110"/>
            <a:ext cx="14020800" cy="1325563"/>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600" cap="small" dirty="0">
                <a:solidFill>
                  <a:srgbClr val="DADBDC"/>
                </a:solidFill>
                <a:latin typeface="Garamond" panose="02020404030301010803" pitchFamily="18" charset="0"/>
              </a:rPr>
              <a:t>Dealing With Procurement</a:t>
            </a:r>
          </a:p>
        </p:txBody>
      </p:sp>
      <p:sp>
        <p:nvSpPr>
          <p:cNvPr id="23" name="TextBox 12">
            <a:extLst>
              <a:ext uri="{FF2B5EF4-FFF2-40B4-BE49-F238E27FC236}">
                <a16:creationId xmlns:a16="http://schemas.microsoft.com/office/drawing/2014/main" id="{543BBF72-417A-4436-9672-1ECD53D7DA17}"/>
              </a:ext>
            </a:extLst>
          </p:cNvPr>
          <p:cNvSpPr txBox="1"/>
          <p:nvPr/>
        </p:nvSpPr>
        <p:spPr>
          <a:xfrm>
            <a:off x="2349042" y="4994392"/>
            <a:ext cx="15433435" cy="2726131"/>
          </a:xfrm>
          <a:prstGeom prst="rect">
            <a:avLst/>
          </a:prstGeom>
        </p:spPr>
        <p:txBody>
          <a:bodyPr wrap="square" lIns="0" tIns="0" rIns="0" bIns="0" rtlCol="0" anchor="t">
            <a:spAutoFit/>
          </a:bodyPr>
          <a:lstStyle/>
          <a:p>
            <a:pPr marL="742950" indent="-742950" algn="just">
              <a:spcBef>
                <a:spcPts val="75"/>
              </a:spcBef>
              <a:spcAft>
                <a:spcPts val="600"/>
              </a:spcAft>
              <a:buFont typeface="+mj-lt"/>
              <a:buAutoNum type="arabicPeriod" startAt="2"/>
            </a:pPr>
            <a:r>
              <a:rPr lang="en-GB" altLang="en-US" sz="4000" b="1" spc="32" dirty="0">
                <a:solidFill>
                  <a:srgbClr val="F4F8F3"/>
                </a:solidFill>
                <a:latin typeface="Cormorant Garamond Medium"/>
              </a:rPr>
              <a:t>Getting Around Procurement</a:t>
            </a:r>
          </a:p>
          <a:p>
            <a:pPr marL="1143000" lvl="2" indent="-228600">
              <a:lnSpc>
                <a:spcPct val="90000"/>
              </a:lnSpc>
              <a:spcBef>
                <a:spcPts val="500"/>
              </a:spcBef>
              <a:buFontTx/>
              <a:buChar char="-"/>
              <a:defRPr/>
            </a:pPr>
            <a:r>
              <a:rPr lang="en-GB" altLang="en-US" sz="3200" dirty="0">
                <a:solidFill>
                  <a:schemeClr val="bg1"/>
                </a:solidFill>
                <a:latin typeface="Garamond" panose="02020404030301010803" pitchFamily="18" charset="0"/>
              </a:rPr>
              <a:t>Meet the client</a:t>
            </a:r>
          </a:p>
          <a:p>
            <a:pPr marL="1143000" lvl="2" indent="-228600">
              <a:lnSpc>
                <a:spcPct val="90000"/>
              </a:lnSpc>
              <a:spcBef>
                <a:spcPts val="500"/>
              </a:spcBef>
              <a:buFontTx/>
              <a:buChar char="-"/>
              <a:defRPr/>
            </a:pPr>
            <a:r>
              <a:rPr lang="en-GB" altLang="en-US" sz="3200" dirty="0">
                <a:solidFill>
                  <a:schemeClr val="bg1"/>
                </a:solidFill>
                <a:latin typeface="Garamond" panose="02020404030301010803" pitchFamily="18" charset="0"/>
              </a:rPr>
              <a:t>Breaking the project up</a:t>
            </a:r>
          </a:p>
          <a:p>
            <a:pPr marL="1143000" lvl="2" indent="-228600">
              <a:lnSpc>
                <a:spcPct val="90000"/>
              </a:lnSpc>
              <a:spcBef>
                <a:spcPts val="500"/>
              </a:spcBef>
              <a:buFontTx/>
              <a:buChar char="-"/>
              <a:defRPr/>
            </a:pPr>
            <a:r>
              <a:rPr lang="en-GB" altLang="en-US" sz="3200" dirty="0">
                <a:solidFill>
                  <a:schemeClr val="bg1"/>
                </a:solidFill>
                <a:latin typeface="Garamond" panose="02020404030301010803" pitchFamily="18" charset="0"/>
              </a:rPr>
              <a:t>Work from the inside (e.g. extensions)</a:t>
            </a:r>
          </a:p>
          <a:p>
            <a:pPr marL="1143000" lvl="2" indent="-228600">
              <a:lnSpc>
                <a:spcPct val="90000"/>
              </a:lnSpc>
              <a:spcBef>
                <a:spcPts val="500"/>
              </a:spcBef>
              <a:buFontTx/>
              <a:buChar char="-"/>
              <a:defRPr/>
            </a:pPr>
            <a:r>
              <a:rPr lang="en-GB" altLang="en-US" sz="3200" dirty="0">
                <a:solidFill>
                  <a:schemeClr val="bg1"/>
                </a:solidFill>
                <a:latin typeface="Garamond" panose="02020404030301010803" pitchFamily="18" charset="0"/>
              </a:rPr>
              <a:t>Having a powerful client director</a:t>
            </a:r>
          </a:p>
        </p:txBody>
      </p:sp>
      <p:sp>
        <p:nvSpPr>
          <p:cNvPr id="24" name="AutoShape 3">
            <a:extLst>
              <a:ext uri="{FF2B5EF4-FFF2-40B4-BE49-F238E27FC236}">
                <a16:creationId xmlns:a16="http://schemas.microsoft.com/office/drawing/2014/main" id="{D4F4E8BC-A7B0-407F-84C6-A0C1003C647A}"/>
              </a:ext>
            </a:extLst>
          </p:cNvPr>
          <p:cNvSpPr/>
          <p:nvPr/>
        </p:nvSpPr>
        <p:spPr>
          <a:xfrm>
            <a:off x="713678" y="7807486"/>
            <a:ext cx="17590875" cy="20794"/>
          </a:xfrm>
          <a:prstGeom prst="rect">
            <a:avLst/>
          </a:prstGeom>
          <a:solidFill>
            <a:srgbClr val="F4F8F3"/>
          </a:solidFill>
        </p:spPr>
      </p:sp>
      <p:sp>
        <p:nvSpPr>
          <p:cNvPr id="29" name="TextBox 12">
            <a:extLst>
              <a:ext uri="{FF2B5EF4-FFF2-40B4-BE49-F238E27FC236}">
                <a16:creationId xmlns:a16="http://schemas.microsoft.com/office/drawing/2014/main" id="{536CD8C3-3B55-4610-AFBE-55BE8EB16E2F}"/>
              </a:ext>
            </a:extLst>
          </p:cNvPr>
          <p:cNvSpPr txBox="1"/>
          <p:nvPr/>
        </p:nvSpPr>
        <p:spPr>
          <a:xfrm>
            <a:off x="2349042" y="8365081"/>
            <a:ext cx="15433435" cy="1711494"/>
          </a:xfrm>
          <a:prstGeom prst="rect">
            <a:avLst/>
          </a:prstGeom>
        </p:spPr>
        <p:txBody>
          <a:bodyPr wrap="square" lIns="0" tIns="0" rIns="0" bIns="0" rtlCol="0" anchor="t">
            <a:spAutoFit/>
          </a:bodyPr>
          <a:lstStyle/>
          <a:p>
            <a:pPr marL="742950" indent="-742950" algn="just">
              <a:spcBef>
                <a:spcPts val="75"/>
              </a:spcBef>
              <a:spcAft>
                <a:spcPts val="600"/>
              </a:spcAft>
              <a:buFont typeface="+mj-lt"/>
              <a:buAutoNum type="arabicPeriod" startAt="3"/>
            </a:pPr>
            <a:r>
              <a:rPr lang="en-GB" altLang="en-US" sz="4000" b="1" spc="32" dirty="0">
                <a:solidFill>
                  <a:srgbClr val="F4F8F3"/>
                </a:solidFill>
                <a:latin typeface="Cormorant Garamond Medium"/>
              </a:rPr>
              <a:t>On Failure or Success</a:t>
            </a:r>
          </a:p>
          <a:p>
            <a:pPr marL="1143000" lvl="2" indent="-228600">
              <a:lnSpc>
                <a:spcPct val="90000"/>
              </a:lnSpc>
              <a:spcBef>
                <a:spcPts val="500"/>
              </a:spcBef>
              <a:buFontTx/>
              <a:buChar char="-"/>
              <a:defRPr/>
            </a:pPr>
            <a:r>
              <a:rPr lang="en-GB" altLang="en-US" sz="3200" dirty="0">
                <a:solidFill>
                  <a:schemeClr val="bg1"/>
                </a:solidFill>
                <a:latin typeface="Garamond" panose="02020404030301010803" pitchFamily="18" charset="0"/>
              </a:rPr>
              <a:t>Seek De-brief</a:t>
            </a:r>
          </a:p>
          <a:p>
            <a:pPr marL="1143000" lvl="2" indent="-228600">
              <a:lnSpc>
                <a:spcPct val="90000"/>
              </a:lnSpc>
              <a:spcBef>
                <a:spcPts val="500"/>
              </a:spcBef>
              <a:buFontTx/>
              <a:buChar char="-"/>
              <a:defRPr/>
            </a:pPr>
            <a:r>
              <a:rPr lang="en-GB" altLang="en-US" sz="3200" dirty="0">
                <a:solidFill>
                  <a:schemeClr val="bg1"/>
                </a:solidFill>
                <a:latin typeface="Garamond" panose="02020404030301010803" pitchFamily="18" charset="0"/>
              </a:rPr>
              <a:t>Record</a:t>
            </a:r>
          </a:p>
        </p:txBody>
      </p:sp>
      <p:sp>
        <p:nvSpPr>
          <p:cNvPr id="30" name="AutoShape 4">
            <a:extLst>
              <a:ext uri="{FF2B5EF4-FFF2-40B4-BE49-F238E27FC236}">
                <a16:creationId xmlns:a16="http://schemas.microsoft.com/office/drawing/2014/main" id="{614F0D20-B740-46D2-9D2D-286007E13956}"/>
              </a:ext>
            </a:extLst>
          </p:cNvPr>
          <p:cNvSpPr/>
          <p:nvPr/>
        </p:nvSpPr>
        <p:spPr>
          <a:xfrm>
            <a:off x="685800" y="7733855"/>
            <a:ext cx="219024" cy="209643"/>
          </a:xfrm>
          <a:prstGeom prst="rect">
            <a:avLst/>
          </a:prstGeom>
          <a:solidFill>
            <a:srgbClr val="F4F8F3"/>
          </a:solidFill>
        </p:spPr>
      </p:sp>
      <p:sp>
        <p:nvSpPr>
          <p:cNvPr id="31" name="AutoShape 5">
            <a:extLst>
              <a:ext uri="{FF2B5EF4-FFF2-40B4-BE49-F238E27FC236}">
                <a16:creationId xmlns:a16="http://schemas.microsoft.com/office/drawing/2014/main" id="{55F1B5C3-8B23-44E2-81ED-8B875EEEDCC1}"/>
              </a:ext>
            </a:extLst>
          </p:cNvPr>
          <p:cNvSpPr/>
          <p:nvPr/>
        </p:nvSpPr>
        <p:spPr>
          <a:xfrm>
            <a:off x="6477000" y="7723458"/>
            <a:ext cx="219024" cy="209643"/>
          </a:xfrm>
          <a:prstGeom prst="rect">
            <a:avLst/>
          </a:prstGeom>
          <a:solidFill>
            <a:srgbClr val="F4F8F3"/>
          </a:solidFill>
        </p:spPr>
      </p:sp>
      <p:sp>
        <p:nvSpPr>
          <p:cNvPr id="32" name="AutoShape 5">
            <a:extLst>
              <a:ext uri="{FF2B5EF4-FFF2-40B4-BE49-F238E27FC236}">
                <a16:creationId xmlns:a16="http://schemas.microsoft.com/office/drawing/2014/main" id="{9064D594-0306-46C3-AFB8-E2E8064D0062}"/>
              </a:ext>
            </a:extLst>
          </p:cNvPr>
          <p:cNvSpPr/>
          <p:nvPr/>
        </p:nvSpPr>
        <p:spPr>
          <a:xfrm>
            <a:off x="12341549" y="7723458"/>
            <a:ext cx="219024" cy="209643"/>
          </a:xfrm>
          <a:prstGeom prst="rect">
            <a:avLst/>
          </a:prstGeom>
          <a:solidFill>
            <a:srgbClr val="F4F8F3"/>
          </a:solidFill>
        </p:spPr>
      </p:sp>
      <p:pic>
        <p:nvPicPr>
          <p:cNvPr id="8" name="Graphic 7" descr="Boardroom">
            <a:extLst>
              <a:ext uri="{FF2B5EF4-FFF2-40B4-BE49-F238E27FC236}">
                <a16:creationId xmlns:a16="http://schemas.microsoft.com/office/drawing/2014/main" id="{E0135911-7099-4E40-A82E-F0A2DCB5BBF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5312" y="1760163"/>
            <a:ext cx="1060428" cy="1060428"/>
          </a:xfrm>
          <a:prstGeom prst="rect">
            <a:avLst/>
          </a:prstGeom>
        </p:spPr>
      </p:pic>
      <p:pic>
        <p:nvPicPr>
          <p:cNvPr id="11" name="Graphic 10" descr="Chat">
            <a:extLst>
              <a:ext uri="{FF2B5EF4-FFF2-40B4-BE49-F238E27FC236}">
                <a16:creationId xmlns:a16="http://schemas.microsoft.com/office/drawing/2014/main" id="{8370A1C8-FD09-4F42-A002-A98C2CE9E77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41107" y="4812824"/>
            <a:ext cx="1063893" cy="1063893"/>
          </a:xfrm>
          <a:prstGeom prst="rect">
            <a:avLst/>
          </a:prstGeom>
        </p:spPr>
      </p:pic>
      <p:pic>
        <p:nvPicPr>
          <p:cNvPr id="18" name="Graphic 17" descr="Bar graph with upward trend">
            <a:extLst>
              <a:ext uri="{FF2B5EF4-FFF2-40B4-BE49-F238E27FC236}">
                <a16:creationId xmlns:a16="http://schemas.microsoft.com/office/drawing/2014/main" id="{47AAF449-6218-4024-AC7A-64636976905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09333" y="8303168"/>
            <a:ext cx="1063894" cy="1063894"/>
          </a:xfrm>
          <a:prstGeom prst="rect">
            <a:avLst/>
          </a:prstGeom>
        </p:spPr>
      </p:pic>
    </p:spTree>
    <p:extLst>
      <p:ext uri="{BB962C8B-B14F-4D97-AF65-F5344CB8AC3E}">
        <p14:creationId xmlns:p14="http://schemas.microsoft.com/office/powerpoint/2010/main" val="3587567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0-#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anim calcmode="lin" valueType="num">
                                      <p:cBhvr additive="base">
                                        <p:cTn id="13"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par>
                          <p:cTn id="15" fill="hold">
                            <p:stCondLst>
                              <p:cond delay="500"/>
                            </p:stCondLst>
                            <p:childTnLst>
                              <p:par>
                                <p:cTn id="16" presetID="2" presetClass="entr" presetSubtype="8" fill="hold" nodeType="after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0-#ppt_w/2"/>
                                          </p:val>
                                        </p:tav>
                                        <p:tav tm="100000">
                                          <p:val>
                                            <p:strVal val="#ppt_x"/>
                                          </p:val>
                                        </p:tav>
                                      </p:tavLst>
                                    </p:anim>
                                    <p:anim calcmode="lin" valueType="num">
                                      <p:cBhvr additive="base">
                                        <p:cTn id="19"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
                                            <p:txEl>
                                              <p:pRg st="1" end="1"/>
                                            </p:txEl>
                                          </p:spTgt>
                                        </p:tgtEl>
                                        <p:attrNameLst>
                                          <p:attrName>style.visibility</p:attrName>
                                        </p:attrNameLst>
                                      </p:cBhvr>
                                      <p:to>
                                        <p:strVal val="visible"/>
                                      </p:to>
                                    </p:set>
                                    <p:anim calcmode="lin" valueType="num">
                                      <p:cBhvr additive="base">
                                        <p:cTn id="24"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
                                            <p:txEl>
                                              <p:pRg st="2" end="2"/>
                                            </p:txEl>
                                          </p:spTgt>
                                        </p:tgtEl>
                                        <p:attrNameLst>
                                          <p:attrName>style.visibility</p:attrName>
                                        </p:attrNameLst>
                                      </p:cBhvr>
                                      <p:to>
                                        <p:strVal val="visible"/>
                                      </p:to>
                                    </p:set>
                                    <p:anim calcmode="lin" valueType="num">
                                      <p:cBhvr additive="base">
                                        <p:cTn id="30"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2">
                                            <p:txEl>
                                              <p:pRg st="3" end="3"/>
                                            </p:txEl>
                                          </p:spTgt>
                                        </p:tgtEl>
                                        <p:attrNameLst>
                                          <p:attrName>style.visibility</p:attrName>
                                        </p:attrNameLst>
                                      </p:cBhvr>
                                      <p:to>
                                        <p:strVal val="visible"/>
                                      </p:to>
                                    </p:set>
                                    <p:anim calcmode="lin" valueType="num">
                                      <p:cBhvr additive="base">
                                        <p:cTn id="36"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23">
                                            <p:txEl>
                                              <p:pRg st="0" end="0"/>
                                            </p:txEl>
                                          </p:spTgt>
                                        </p:tgtEl>
                                        <p:attrNameLst>
                                          <p:attrName>style.visibility</p:attrName>
                                        </p:attrNameLst>
                                      </p:cBhvr>
                                      <p:to>
                                        <p:strVal val="visible"/>
                                      </p:to>
                                    </p:set>
                                    <p:anim calcmode="lin" valueType="num">
                                      <p:cBhvr additive="base">
                                        <p:cTn id="42"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23">
                                            <p:txEl>
                                              <p:pRg st="0" end="0"/>
                                            </p:txEl>
                                          </p:spTgt>
                                        </p:tgtEl>
                                        <p:attrNameLst>
                                          <p:attrName>ppt_y</p:attrName>
                                        </p:attrNameLst>
                                      </p:cBhvr>
                                      <p:tavLst>
                                        <p:tav tm="0">
                                          <p:val>
                                            <p:strVal val="1+#ppt_h/2"/>
                                          </p:val>
                                        </p:tav>
                                        <p:tav tm="100000">
                                          <p:val>
                                            <p:strVal val="#ppt_y"/>
                                          </p:val>
                                        </p:tav>
                                      </p:tavLst>
                                    </p:anim>
                                  </p:childTnLst>
                                </p:cTn>
                              </p:par>
                            </p:childTnLst>
                          </p:cTn>
                        </p:par>
                        <p:par>
                          <p:cTn id="44" fill="hold">
                            <p:stCondLst>
                              <p:cond delay="500"/>
                            </p:stCondLst>
                            <p:childTnLst>
                              <p:par>
                                <p:cTn id="45" presetID="2" presetClass="entr" presetSubtype="8" fill="hold" nodeType="afterEffect">
                                  <p:stCondLst>
                                    <p:cond delay="0"/>
                                  </p:stCondLst>
                                  <p:childTnLst>
                                    <p:set>
                                      <p:cBhvr>
                                        <p:cTn id="46" dur="1" fill="hold">
                                          <p:stCondLst>
                                            <p:cond delay="0"/>
                                          </p:stCondLst>
                                        </p:cTn>
                                        <p:tgtEl>
                                          <p:spTgt spid="11"/>
                                        </p:tgtEl>
                                        <p:attrNameLst>
                                          <p:attrName>style.visibility</p:attrName>
                                        </p:attrNameLst>
                                      </p:cBhvr>
                                      <p:to>
                                        <p:strVal val="visible"/>
                                      </p:to>
                                    </p:set>
                                    <p:anim calcmode="lin" valueType="num">
                                      <p:cBhvr additive="base">
                                        <p:cTn id="47" dur="500" fill="hold"/>
                                        <p:tgtEl>
                                          <p:spTgt spid="11"/>
                                        </p:tgtEl>
                                        <p:attrNameLst>
                                          <p:attrName>ppt_x</p:attrName>
                                        </p:attrNameLst>
                                      </p:cBhvr>
                                      <p:tavLst>
                                        <p:tav tm="0">
                                          <p:val>
                                            <p:strVal val="0-#ppt_w/2"/>
                                          </p:val>
                                        </p:tav>
                                        <p:tav tm="100000">
                                          <p:val>
                                            <p:strVal val="#ppt_x"/>
                                          </p:val>
                                        </p:tav>
                                      </p:tavLst>
                                    </p:anim>
                                    <p:anim calcmode="lin" valueType="num">
                                      <p:cBhvr additive="base">
                                        <p:cTn id="48"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23">
                                            <p:txEl>
                                              <p:pRg st="1" end="1"/>
                                            </p:txEl>
                                          </p:spTgt>
                                        </p:tgtEl>
                                        <p:attrNameLst>
                                          <p:attrName>style.visibility</p:attrName>
                                        </p:attrNameLst>
                                      </p:cBhvr>
                                      <p:to>
                                        <p:strVal val="visible"/>
                                      </p:to>
                                    </p:set>
                                    <p:anim calcmode="lin" valueType="num">
                                      <p:cBhvr additive="base">
                                        <p:cTn id="53" dur="500" fill="hold"/>
                                        <p:tgtEl>
                                          <p:spTgt spid="23">
                                            <p:txEl>
                                              <p:pRg st="1" end="1"/>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23">
                                            <p:txEl>
                                              <p:pRg st="2" end="2"/>
                                            </p:txEl>
                                          </p:spTgt>
                                        </p:tgtEl>
                                        <p:attrNameLst>
                                          <p:attrName>style.visibility</p:attrName>
                                        </p:attrNameLst>
                                      </p:cBhvr>
                                      <p:to>
                                        <p:strVal val="visible"/>
                                      </p:to>
                                    </p:set>
                                    <p:anim calcmode="lin" valueType="num">
                                      <p:cBhvr additive="base">
                                        <p:cTn id="59" dur="500" fill="hold"/>
                                        <p:tgtEl>
                                          <p:spTgt spid="23">
                                            <p:txEl>
                                              <p:pRg st="2" end="2"/>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23">
                                            <p:txEl>
                                              <p:pRg st="3" end="3"/>
                                            </p:txEl>
                                          </p:spTgt>
                                        </p:tgtEl>
                                        <p:attrNameLst>
                                          <p:attrName>style.visibility</p:attrName>
                                        </p:attrNameLst>
                                      </p:cBhvr>
                                      <p:to>
                                        <p:strVal val="visible"/>
                                      </p:to>
                                    </p:set>
                                    <p:anim calcmode="lin" valueType="num">
                                      <p:cBhvr additive="base">
                                        <p:cTn id="65" dur="500" fill="hold"/>
                                        <p:tgtEl>
                                          <p:spTgt spid="23">
                                            <p:txEl>
                                              <p:pRg st="3" end="3"/>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2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23">
                                            <p:txEl>
                                              <p:pRg st="4" end="4"/>
                                            </p:txEl>
                                          </p:spTgt>
                                        </p:tgtEl>
                                        <p:attrNameLst>
                                          <p:attrName>style.visibility</p:attrName>
                                        </p:attrNameLst>
                                      </p:cBhvr>
                                      <p:to>
                                        <p:strVal val="visible"/>
                                      </p:to>
                                    </p:set>
                                    <p:anim calcmode="lin" valueType="num">
                                      <p:cBhvr additive="base">
                                        <p:cTn id="71" dur="500" fill="hold"/>
                                        <p:tgtEl>
                                          <p:spTgt spid="23">
                                            <p:txEl>
                                              <p:pRg st="4" end="4"/>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29">
                                            <p:txEl>
                                              <p:pRg st="0" end="0"/>
                                            </p:txEl>
                                          </p:spTgt>
                                        </p:tgtEl>
                                        <p:attrNameLst>
                                          <p:attrName>style.visibility</p:attrName>
                                        </p:attrNameLst>
                                      </p:cBhvr>
                                      <p:to>
                                        <p:strVal val="visible"/>
                                      </p:to>
                                    </p:set>
                                    <p:anim calcmode="lin" valueType="num">
                                      <p:cBhvr additive="base">
                                        <p:cTn id="77" dur="500" fill="hold"/>
                                        <p:tgtEl>
                                          <p:spTgt spid="29">
                                            <p:txEl>
                                              <p:pRg st="0" end="0"/>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29">
                                            <p:txEl>
                                              <p:pRg st="0" end="0"/>
                                            </p:txEl>
                                          </p:spTgt>
                                        </p:tgtEl>
                                        <p:attrNameLst>
                                          <p:attrName>ppt_y</p:attrName>
                                        </p:attrNameLst>
                                      </p:cBhvr>
                                      <p:tavLst>
                                        <p:tav tm="0">
                                          <p:val>
                                            <p:strVal val="1+#ppt_h/2"/>
                                          </p:val>
                                        </p:tav>
                                        <p:tav tm="100000">
                                          <p:val>
                                            <p:strVal val="#ppt_y"/>
                                          </p:val>
                                        </p:tav>
                                      </p:tavLst>
                                    </p:anim>
                                  </p:childTnLst>
                                </p:cTn>
                              </p:par>
                            </p:childTnLst>
                          </p:cTn>
                        </p:par>
                        <p:par>
                          <p:cTn id="79" fill="hold">
                            <p:stCondLst>
                              <p:cond delay="500"/>
                            </p:stCondLst>
                            <p:childTnLst>
                              <p:par>
                                <p:cTn id="80" presetID="2" presetClass="entr" presetSubtype="8" fill="hold" nodeType="afterEffect">
                                  <p:stCondLst>
                                    <p:cond delay="0"/>
                                  </p:stCondLst>
                                  <p:childTnLst>
                                    <p:set>
                                      <p:cBhvr>
                                        <p:cTn id="81" dur="1" fill="hold">
                                          <p:stCondLst>
                                            <p:cond delay="0"/>
                                          </p:stCondLst>
                                        </p:cTn>
                                        <p:tgtEl>
                                          <p:spTgt spid="18"/>
                                        </p:tgtEl>
                                        <p:attrNameLst>
                                          <p:attrName>style.visibility</p:attrName>
                                        </p:attrNameLst>
                                      </p:cBhvr>
                                      <p:to>
                                        <p:strVal val="visible"/>
                                      </p:to>
                                    </p:set>
                                    <p:anim calcmode="lin" valueType="num">
                                      <p:cBhvr additive="base">
                                        <p:cTn id="82" dur="500" fill="hold"/>
                                        <p:tgtEl>
                                          <p:spTgt spid="18"/>
                                        </p:tgtEl>
                                        <p:attrNameLst>
                                          <p:attrName>ppt_x</p:attrName>
                                        </p:attrNameLst>
                                      </p:cBhvr>
                                      <p:tavLst>
                                        <p:tav tm="0">
                                          <p:val>
                                            <p:strVal val="0-#ppt_w/2"/>
                                          </p:val>
                                        </p:tav>
                                        <p:tav tm="100000">
                                          <p:val>
                                            <p:strVal val="#ppt_x"/>
                                          </p:val>
                                        </p:tav>
                                      </p:tavLst>
                                    </p:anim>
                                    <p:anim calcmode="lin" valueType="num">
                                      <p:cBhvr additive="base">
                                        <p:cTn id="83"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2" presetClass="entr" presetSubtype="4" fill="hold" grpId="0" nodeType="clickEffect">
                                  <p:stCondLst>
                                    <p:cond delay="0"/>
                                  </p:stCondLst>
                                  <p:childTnLst>
                                    <p:set>
                                      <p:cBhvr>
                                        <p:cTn id="87" dur="1" fill="hold">
                                          <p:stCondLst>
                                            <p:cond delay="0"/>
                                          </p:stCondLst>
                                        </p:cTn>
                                        <p:tgtEl>
                                          <p:spTgt spid="29">
                                            <p:txEl>
                                              <p:pRg st="1" end="1"/>
                                            </p:txEl>
                                          </p:spTgt>
                                        </p:tgtEl>
                                        <p:attrNameLst>
                                          <p:attrName>style.visibility</p:attrName>
                                        </p:attrNameLst>
                                      </p:cBhvr>
                                      <p:to>
                                        <p:strVal val="visible"/>
                                      </p:to>
                                    </p:set>
                                    <p:anim calcmode="lin" valueType="num">
                                      <p:cBhvr additive="base">
                                        <p:cTn id="88" dur="500" fill="hold"/>
                                        <p:tgtEl>
                                          <p:spTgt spid="29">
                                            <p:txEl>
                                              <p:pRg st="1" end="1"/>
                                            </p:txEl>
                                          </p:spTgt>
                                        </p:tgtEl>
                                        <p:attrNameLst>
                                          <p:attrName>ppt_x</p:attrName>
                                        </p:attrNameLst>
                                      </p:cBhvr>
                                      <p:tavLst>
                                        <p:tav tm="0">
                                          <p:val>
                                            <p:strVal val="#ppt_x"/>
                                          </p:val>
                                        </p:tav>
                                        <p:tav tm="100000">
                                          <p:val>
                                            <p:strVal val="#ppt_x"/>
                                          </p:val>
                                        </p:tav>
                                      </p:tavLst>
                                    </p:anim>
                                    <p:anim calcmode="lin" valueType="num">
                                      <p:cBhvr additive="base">
                                        <p:cTn id="89" dur="500" fill="hold"/>
                                        <p:tgtEl>
                                          <p:spTgt spid="2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0" fill="hold">
                      <p:stCondLst>
                        <p:cond delay="indefinite"/>
                      </p:stCondLst>
                      <p:childTnLst>
                        <p:par>
                          <p:cTn id="91" fill="hold">
                            <p:stCondLst>
                              <p:cond delay="0"/>
                            </p:stCondLst>
                            <p:childTnLst>
                              <p:par>
                                <p:cTn id="92" presetID="2" presetClass="entr" presetSubtype="4" fill="hold" grpId="0" nodeType="clickEffect">
                                  <p:stCondLst>
                                    <p:cond delay="0"/>
                                  </p:stCondLst>
                                  <p:childTnLst>
                                    <p:set>
                                      <p:cBhvr>
                                        <p:cTn id="93" dur="1" fill="hold">
                                          <p:stCondLst>
                                            <p:cond delay="0"/>
                                          </p:stCondLst>
                                        </p:cTn>
                                        <p:tgtEl>
                                          <p:spTgt spid="29">
                                            <p:txEl>
                                              <p:pRg st="2" end="2"/>
                                            </p:txEl>
                                          </p:spTgt>
                                        </p:tgtEl>
                                        <p:attrNameLst>
                                          <p:attrName>style.visibility</p:attrName>
                                        </p:attrNameLst>
                                      </p:cBhvr>
                                      <p:to>
                                        <p:strVal val="visible"/>
                                      </p:to>
                                    </p:set>
                                    <p:anim calcmode="lin" valueType="num">
                                      <p:cBhvr additive="base">
                                        <p:cTn id="94" dur="500" fill="hold"/>
                                        <p:tgtEl>
                                          <p:spTgt spid="29">
                                            <p:txEl>
                                              <p:pRg st="2" end="2"/>
                                            </p:txEl>
                                          </p:spTgt>
                                        </p:tgtEl>
                                        <p:attrNameLst>
                                          <p:attrName>ppt_x</p:attrName>
                                        </p:attrNameLst>
                                      </p:cBhvr>
                                      <p:tavLst>
                                        <p:tav tm="0">
                                          <p:val>
                                            <p:strVal val="#ppt_x"/>
                                          </p:val>
                                        </p:tav>
                                        <p:tav tm="100000">
                                          <p:val>
                                            <p:strVal val="#ppt_x"/>
                                          </p:val>
                                        </p:tav>
                                      </p:tavLst>
                                    </p:anim>
                                    <p:anim calcmode="lin" valueType="num">
                                      <p:cBhvr additive="base">
                                        <p:cTn id="95" dur="500" fill="hold"/>
                                        <p:tgtEl>
                                          <p:spTgt spid="2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uiExpand="1" build="p"/>
      <p:bldP spid="22" grpId="0"/>
      <p:bldP spid="23" grpId="0" uiExpand="1" build="p"/>
      <p:bldP spid="29"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AutoShape 3"/>
          <p:cNvSpPr/>
          <p:nvPr/>
        </p:nvSpPr>
        <p:spPr>
          <a:xfrm>
            <a:off x="17238649" y="-303236"/>
            <a:ext cx="20651" cy="10893473"/>
          </a:xfrm>
          <a:prstGeom prst="rect">
            <a:avLst/>
          </a:prstGeom>
          <a:solidFill>
            <a:srgbClr val="F4F8F3"/>
          </a:solidFill>
        </p:spPr>
      </p:sp>
      <p:grpSp>
        <p:nvGrpSpPr>
          <p:cNvPr id="8" name="Group 7">
            <a:extLst>
              <a:ext uri="{FF2B5EF4-FFF2-40B4-BE49-F238E27FC236}">
                <a16:creationId xmlns:a16="http://schemas.microsoft.com/office/drawing/2014/main" id="{07C3AA97-3AAC-4A71-A62E-2318A2CB8EF1}"/>
              </a:ext>
            </a:extLst>
          </p:cNvPr>
          <p:cNvGrpSpPr/>
          <p:nvPr/>
        </p:nvGrpSpPr>
        <p:grpSpPr>
          <a:xfrm>
            <a:off x="-12291" y="-37047"/>
            <a:ext cx="18300291" cy="10324047"/>
            <a:chOff x="490997" y="-189484"/>
            <a:chExt cx="18300291" cy="10790168"/>
          </a:xfrm>
        </p:grpSpPr>
        <p:pic>
          <p:nvPicPr>
            <p:cNvPr id="6" name="Picture 5" descr="A picture containing indoor&#10;&#10;Description automatically generated">
              <a:extLst>
                <a:ext uri="{FF2B5EF4-FFF2-40B4-BE49-F238E27FC236}">
                  <a16:creationId xmlns:a16="http://schemas.microsoft.com/office/drawing/2014/main" id="{2887CE84-6593-4031-B23E-44EB45241FBD}"/>
                </a:ext>
              </a:extLst>
            </p:cNvPr>
            <p:cNvPicPr>
              <a:picLocks noChangeAspect="1"/>
            </p:cNvPicPr>
            <p:nvPr/>
          </p:nvPicPr>
          <p:blipFill rotWithShape="1">
            <a:blip r:embed="rId2">
              <a:extLst>
                <a:ext uri="{28A0092B-C50C-407E-A947-70E740481C1C}">
                  <a14:useLocalDpi xmlns:a14="http://schemas.microsoft.com/office/drawing/2010/main" val="0"/>
                </a:ext>
              </a:extLst>
            </a:blip>
            <a:srcRect t="6569" b="6569"/>
            <a:stretch/>
          </p:blipFill>
          <p:spPr>
            <a:xfrm>
              <a:off x="503289" y="-151618"/>
              <a:ext cx="18287999" cy="10752302"/>
            </a:xfrm>
            <a:prstGeom prst="rect">
              <a:avLst/>
            </a:prstGeom>
          </p:spPr>
        </p:pic>
        <p:sp>
          <p:nvSpPr>
            <p:cNvPr id="5" name="Rectangle 4">
              <a:extLst>
                <a:ext uri="{FF2B5EF4-FFF2-40B4-BE49-F238E27FC236}">
                  <a16:creationId xmlns:a16="http://schemas.microsoft.com/office/drawing/2014/main" id="{72478B42-73C5-4507-B008-B0A28AA339B9}"/>
                </a:ext>
              </a:extLst>
            </p:cNvPr>
            <p:cNvSpPr/>
            <p:nvPr/>
          </p:nvSpPr>
          <p:spPr>
            <a:xfrm>
              <a:off x="490997" y="-189484"/>
              <a:ext cx="18288000" cy="10790168"/>
            </a:xfrm>
            <a:prstGeom prst="rect">
              <a:avLst/>
            </a:prstGeom>
            <a:solidFill>
              <a:schemeClr val="dk1">
                <a:alpha val="3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PK" dirty="0"/>
            </a:p>
          </p:txBody>
        </p:sp>
      </p:grpSp>
      <p:sp>
        <p:nvSpPr>
          <p:cNvPr id="13" name="Rectangle 12">
            <a:extLst>
              <a:ext uri="{FF2B5EF4-FFF2-40B4-BE49-F238E27FC236}">
                <a16:creationId xmlns:a16="http://schemas.microsoft.com/office/drawing/2014/main" id="{43617A7D-94A1-483D-9AE8-2CDE4371BF1A}"/>
              </a:ext>
            </a:extLst>
          </p:cNvPr>
          <p:cNvSpPr/>
          <p:nvPr/>
        </p:nvSpPr>
        <p:spPr>
          <a:xfrm>
            <a:off x="8001000" y="4152900"/>
            <a:ext cx="8686476" cy="2819401"/>
          </a:xfrm>
          <a:prstGeom prst="rect">
            <a:avLst/>
          </a:prstGeom>
          <a:gradFill>
            <a:gsLst>
              <a:gs pos="0">
                <a:schemeClr val="tx1">
                  <a:lumMod val="50000"/>
                  <a:lumOff val="50000"/>
                  <a:alpha val="17000"/>
                </a:schemeClr>
              </a:gs>
              <a:gs pos="28000">
                <a:schemeClr val="tx1">
                  <a:alpha val="78000"/>
                </a:schemeClr>
              </a:gs>
            </a:gsLst>
            <a:lin ang="21594000" scaled="0"/>
          </a:gradFill>
          <a:ln>
            <a:noFill/>
          </a:ln>
          <a:effectLst>
            <a:softEdge rad="1143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PK"/>
          </a:p>
        </p:txBody>
      </p:sp>
      <p:sp>
        <p:nvSpPr>
          <p:cNvPr id="7" name="TextBox 6">
            <a:extLst>
              <a:ext uri="{FF2B5EF4-FFF2-40B4-BE49-F238E27FC236}">
                <a16:creationId xmlns:a16="http://schemas.microsoft.com/office/drawing/2014/main" id="{95C6A38E-94CF-4EFD-9B41-69B399B20CEC}"/>
              </a:ext>
            </a:extLst>
          </p:cNvPr>
          <p:cNvSpPr txBox="1"/>
          <p:nvPr/>
        </p:nvSpPr>
        <p:spPr>
          <a:xfrm>
            <a:off x="8019021" y="4152900"/>
            <a:ext cx="8214105" cy="2462213"/>
          </a:xfrm>
          <a:prstGeom prst="rect">
            <a:avLst/>
          </a:prstGeom>
        </p:spPr>
        <p:txBody>
          <a:bodyPr wrap="square" lIns="0" tIns="0" rIns="0" bIns="0" rtlCol="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8000" cap="small" dirty="0">
                <a:solidFill>
                  <a:srgbClr val="DADBDC"/>
                </a:solidFill>
                <a:latin typeface="Garamond" panose="02020404030301010803" pitchFamily="18" charset="0"/>
                <a:ea typeface="+mj-ea"/>
                <a:cs typeface="+mj-cs"/>
              </a:rPr>
              <a:t>Price at the top of your field</a:t>
            </a:r>
            <a:endParaRPr lang="en-US" sz="6000" cap="small" dirty="0">
              <a:solidFill>
                <a:srgbClr val="DADBDC"/>
              </a:solidFill>
              <a:latin typeface="Garamond" panose="02020404030301010803" pitchFamily="18" charset="0"/>
              <a:ea typeface="+mj-ea"/>
              <a:cs typeface="+mj-cs"/>
            </a:endParaRPr>
          </a:p>
        </p:txBody>
      </p:sp>
    </p:spTree>
    <p:extLst>
      <p:ext uri="{BB962C8B-B14F-4D97-AF65-F5344CB8AC3E}">
        <p14:creationId xmlns:p14="http://schemas.microsoft.com/office/powerpoint/2010/main" val="2395390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0-#ppt_w/2"/>
                                          </p:val>
                                        </p:tav>
                                        <p:tav tm="100000">
                                          <p:val>
                                            <p:strVal val="#ppt_x"/>
                                          </p:val>
                                        </p:tav>
                                      </p:tavLst>
                                    </p:anim>
                                    <p:anim calcmode="lin" valueType="num">
                                      <p:cBhvr additive="base">
                                        <p:cTn id="12"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7"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5270</TotalTime>
  <Words>1318</Words>
  <Application>Microsoft Office PowerPoint</Application>
  <PresentationFormat>Custom</PresentationFormat>
  <Paragraphs>377</Paragraphs>
  <Slides>35</Slides>
  <Notes>17</Notes>
  <HiddenSlides>2</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Calibri</vt:lpstr>
      <vt:lpstr>Cormorant Garamond Bold</vt:lpstr>
      <vt:lpstr>Cormorant Garamond Medium</vt:lpstr>
      <vt:lpstr>Arial</vt:lpstr>
      <vt:lpstr>AngsanaUPC</vt:lpstr>
      <vt:lpstr>Garamond</vt:lpstr>
      <vt:lpstr>Office Theme</vt:lpstr>
      <vt:lpstr>PowerPoint Presentation</vt:lpstr>
      <vt:lpstr>PowerPoint Presentation</vt:lpstr>
      <vt:lpstr>PowerPoint Presentation</vt:lpstr>
      <vt:lpstr>PowerPoint Presentation</vt:lpstr>
      <vt:lpstr>Before re-pricing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Tactics for value &amp; project Pricing</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UVP for Consultancies</dc:title>
  <dc:creator>ECEDC</dc:creator>
  <cp:lastModifiedBy>Joseph O'Mahoney</cp:lastModifiedBy>
  <cp:revision>99</cp:revision>
  <dcterms:created xsi:type="dcterms:W3CDTF">2006-08-16T00:00:00Z</dcterms:created>
  <dcterms:modified xsi:type="dcterms:W3CDTF">2021-10-16T12:34:34Z</dcterms:modified>
  <dc:identifier>DAETKNlbhkM</dc:identifier>
</cp:coreProperties>
</file>