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4151" r:id="rId2"/>
    <p:sldId id="4152" r:id="rId3"/>
    <p:sldId id="4150" r:id="rId4"/>
    <p:sldId id="1609" r:id="rId5"/>
    <p:sldId id="1647" r:id="rId6"/>
    <p:sldId id="4098" r:id="rId7"/>
    <p:sldId id="4099" r:id="rId8"/>
    <p:sldId id="4143" r:id="rId9"/>
    <p:sldId id="4144" r:id="rId10"/>
    <p:sldId id="4081" r:id="rId11"/>
    <p:sldId id="4145" r:id="rId12"/>
    <p:sldId id="4146" r:id="rId13"/>
    <p:sldId id="378" r:id="rId14"/>
    <p:sldId id="1606" r:id="rId15"/>
    <p:sldId id="1604" r:id="rId16"/>
    <p:sldId id="1638" r:id="rId17"/>
    <p:sldId id="4067" r:id="rId18"/>
    <p:sldId id="1627" r:id="rId19"/>
    <p:sldId id="1554" r:id="rId20"/>
    <p:sldId id="370" r:id="rId21"/>
    <p:sldId id="1652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oject Approach" id="{73F5629C-7C35-4A2A-9869-DA9CDBEE156A}">
          <p14:sldIdLst>
            <p14:sldId id="4151"/>
            <p14:sldId id="4152"/>
            <p14:sldId id="4150"/>
            <p14:sldId id="1609"/>
            <p14:sldId id="1647"/>
          </p14:sldIdLst>
        </p14:section>
        <p14:section name="Appendix: Consulting Skill Accelerator" id="{6D759279-0475-470C-9E45-34EE72B1D389}">
          <p14:sldIdLst>
            <p14:sldId id="4098"/>
            <p14:sldId id="4099"/>
            <p14:sldId id="4143"/>
            <p14:sldId id="4144"/>
            <p14:sldId id="4081"/>
            <p14:sldId id="4145"/>
            <p14:sldId id="4146"/>
            <p14:sldId id="378"/>
            <p14:sldId id="1606"/>
            <p14:sldId id="1604"/>
            <p14:sldId id="1638"/>
            <p14:sldId id="4067"/>
            <p14:sldId id="1627"/>
            <p14:sldId id="1554"/>
            <p14:sldId id="370"/>
            <p14:sldId id="165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57ABFA-E385-4B1D-8B2A-49B600BFC1E1}" v="15" dt="2023-10-23T14:42:53.4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D3F216-7FE2-497A-AB74-2BFC15866133}" type="datetimeFigureOut">
              <a:rPr lang="en-GB" smtClean="0"/>
              <a:t>01/12/2024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7BE20E-F3DD-4BA4-9F40-B73CC281030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4933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A5DCCA-A9C3-4E71-BB7C-14E5E021B8D5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7663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A5DCCA-A9C3-4E71-BB7C-14E5E021B8D5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7707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708467E-6137-4979-8B99-BB4B6C9FDDE7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Verdana" panose="020B0604030504040204" pitchFamily="34" charset="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Verdana" panose="020B0604030504040204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73706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920568-7B89-4656-8145-F87E619B7B8B}" type="slidenum">
              <a:rPr lang="en-GB" smtClean="0">
                <a:latin typeface="Verdana" panose="020B0604030504040204" pitchFamily="34" charset="0"/>
              </a:rPr>
              <a:pPr/>
              <a:t>7</a:t>
            </a:fld>
            <a:endParaRPr lang="en-GB"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61175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:notes"/>
          <p:cNvSpPr txBox="1">
            <a:spLocks noGrp="1"/>
          </p:cNvSpPr>
          <p:nvPr>
            <p:ph type="body" idx="1"/>
          </p:nvPr>
        </p:nvSpPr>
        <p:spPr>
          <a:xfrm>
            <a:off x="685800" y="4724203"/>
            <a:ext cx="5486400" cy="447556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" y="744538"/>
            <a:ext cx="6629400" cy="3730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561293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708467E-6137-4979-8B99-BB4B6C9FDDE7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Verdana" panose="020B0604030504040204" pitchFamily="34" charset="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Verdana" panose="020B0604030504040204" pitchFamily="34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474562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:notes"/>
          <p:cNvSpPr txBox="1">
            <a:spLocks noGrp="1"/>
          </p:cNvSpPr>
          <p:nvPr>
            <p:ph type="body" idx="1"/>
          </p:nvPr>
        </p:nvSpPr>
        <p:spPr>
          <a:xfrm>
            <a:off x="685800" y="4724203"/>
            <a:ext cx="5486400" cy="447556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The first step is to identify the capabilities that matter most to achieving your ambition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GB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Typically, you will have defined the ambition you have for your firm. Your commercial strategy – which clients you’ll focus on, and what services you’ll offer them – will be designed to achieve that ambition. In order to successfully deliver your commercial strategy there will be a set of things your firm needs to be great at. These are typically the things that either underpin your differentiation in the eyes of your clients (giving them a reason to engage you), or the things that underpin your value delivery (ensuring you can keep your promises, and build track record, reputation, and repeat business)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GB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These are often grouped into four areas, although this exercise is by definition bespoke to your firm.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GB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In each of these areas, you can then define skill progressions, from the Base level that is the minimum expected of everyone, through to ‘Master’ – the most advanced skills in each area, where someone is exceptional in the eyes of your clients.</a:t>
            </a:r>
            <a:endParaRPr/>
          </a:p>
        </p:txBody>
      </p:sp>
      <p:sp>
        <p:nvSpPr>
          <p:cNvPr id="87" name="Google Shape;8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" y="744538"/>
            <a:ext cx="6629400" cy="3730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681169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 eaLnBrk="0" hangingPunct="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400" kern="0">
                <a:solidFill>
                  <a:srgbClr val="002060"/>
                </a:solidFill>
                <a:latin typeface="+mj-lt"/>
                <a:cs typeface="Calibri" pitchFamily="34" charset="0"/>
              </a:rPr>
              <a:t>Very rapid development of individuals with the ‘right’ skills &amp; attitude to excel</a:t>
            </a:r>
          </a:p>
          <a:p>
            <a:pPr marL="285750" indent="-285750" eaLnBrk="0" hangingPunct="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1400" kern="0">
                <a:solidFill>
                  <a:srgbClr val="002060"/>
                </a:solidFill>
                <a:latin typeface="+mj-lt"/>
                <a:cs typeface="Calibri" pitchFamily="34" charset="0"/>
              </a:rPr>
              <a:t>Others can get ‘stuck’ at several points:</a:t>
            </a:r>
          </a:p>
          <a:p>
            <a:pPr marL="622300" lvl="1" indent="-165100" eaLnBrk="0" hangingPunct="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1200" kern="0">
                <a:solidFill>
                  <a:srgbClr val="002060"/>
                </a:solidFill>
                <a:latin typeface="+mj-lt"/>
                <a:cs typeface="Calibri" pitchFamily="34" charset="0"/>
              </a:rPr>
              <a:t>The capable future Consultant that clients love but struggles with elements of Analysis</a:t>
            </a:r>
          </a:p>
          <a:p>
            <a:pPr marL="622300" lvl="1" indent="-165100" eaLnBrk="0" hangingPunct="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1200" kern="0">
                <a:solidFill>
                  <a:srgbClr val="002060"/>
                </a:solidFill>
                <a:latin typeface="+mj-lt"/>
                <a:cs typeface="Calibri" pitchFamily="34" charset="0"/>
              </a:rPr>
              <a:t>The Technical guru who doesn’t have great client or leadership skills</a:t>
            </a:r>
          </a:p>
          <a:p>
            <a:pPr marL="622300" lvl="1" indent="-165100" eaLnBrk="0" hangingPunct="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1200" kern="0">
                <a:solidFill>
                  <a:srgbClr val="002060"/>
                </a:solidFill>
                <a:latin typeface="+mj-lt"/>
                <a:cs typeface="Calibri" pitchFamily="34" charset="0"/>
              </a:rPr>
              <a:t>Excellent internal leaders who aren’t natural fee-earners</a:t>
            </a:r>
          </a:p>
          <a:p>
            <a:pPr marL="285750" indent="-285750" eaLnBrk="0" hangingPunct="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1400" kern="0">
                <a:solidFill>
                  <a:srgbClr val="002060"/>
                </a:solidFill>
                <a:latin typeface="+mj-lt"/>
                <a:cs typeface="Calibri" pitchFamily="34" charset="0"/>
              </a:rPr>
              <a:t>Sales “hunters”, bringing in new clients, valued most highly</a:t>
            </a:r>
          </a:p>
          <a:p>
            <a:pPr marL="285750" indent="-285750" eaLnBrk="0" hangingPunct="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US" sz="1400" kern="0">
                <a:solidFill>
                  <a:srgbClr val="002060"/>
                </a:solidFill>
                <a:latin typeface="+mj-lt"/>
                <a:cs typeface="Calibri" pitchFamily="34" charset="0"/>
              </a:rPr>
              <a:t>Technical excellence or operational excellence without Sales skills can lead to a ‘ceiling’ in the firm</a:t>
            </a:r>
          </a:p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E4F28FC-790A-4051-AE5E-C264CFBF761E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27852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FA5DCCA-A9C3-4E71-BB7C-14E5E021B8D5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6222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Relationship Id="rId4" Type="http://schemas.openxmlformats.org/officeDocument/2006/relationships/image" Target="../media/image1.emf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8"/>
          <p:cNvSpPr txBox="1">
            <a:spLocks noGrp="1"/>
          </p:cNvSpPr>
          <p:nvPr>
            <p:ph type="title"/>
          </p:nvPr>
        </p:nvSpPr>
        <p:spPr>
          <a:xfrm>
            <a:off x="480060" y="396102"/>
            <a:ext cx="9702190" cy="332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400" b="1">
                <a:solidFill>
                  <a:srgbClr val="293460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25" name="Google Shape;25;p18"/>
          <p:cNvSpPr txBox="1">
            <a:spLocks noGrp="1"/>
          </p:cNvSpPr>
          <p:nvPr>
            <p:ph type="sldNum" idx="12"/>
          </p:nvPr>
        </p:nvSpPr>
        <p:spPr>
          <a:xfrm>
            <a:off x="11255202" y="6613514"/>
            <a:ext cx="427489" cy="1846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25397" lvl="0" indent="0" algn="r">
              <a:lnSpc>
                <a:spcPct val="100000"/>
              </a:lnSpc>
              <a:spcBef>
                <a:spcPts val="0"/>
              </a:spcBef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397" lvl="1" indent="0" algn="l">
              <a:lnSpc>
                <a:spcPct val="100000"/>
              </a:lnSpc>
              <a:spcBef>
                <a:spcPts val="0"/>
              </a:spcBef>
              <a:buNone/>
              <a:defRPr/>
            </a:lvl2pPr>
            <a:lvl3pPr marL="25397" lvl="2" indent="0" algn="l">
              <a:lnSpc>
                <a:spcPct val="100000"/>
              </a:lnSpc>
              <a:spcBef>
                <a:spcPts val="0"/>
              </a:spcBef>
              <a:buNone/>
              <a:defRPr/>
            </a:lvl3pPr>
            <a:lvl4pPr marL="25397" lvl="3" indent="0" algn="l">
              <a:lnSpc>
                <a:spcPct val="100000"/>
              </a:lnSpc>
              <a:spcBef>
                <a:spcPts val="0"/>
              </a:spcBef>
              <a:buNone/>
              <a:defRPr/>
            </a:lvl4pPr>
            <a:lvl5pPr marL="25397" lvl="4" indent="0" algn="l">
              <a:lnSpc>
                <a:spcPct val="100000"/>
              </a:lnSpc>
              <a:spcBef>
                <a:spcPts val="0"/>
              </a:spcBef>
              <a:buNone/>
              <a:defRPr/>
            </a:lvl5pPr>
            <a:lvl6pPr marL="25397" lvl="5" indent="0" algn="l">
              <a:lnSpc>
                <a:spcPct val="100000"/>
              </a:lnSpc>
              <a:spcBef>
                <a:spcPts val="0"/>
              </a:spcBef>
              <a:buNone/>
              <a:defRPr/>
            </a:lvl6pPr>
            <a:lvl7pPr marL="25397" lvl="6" indent="0" algn="l">
              <a:lnSpc>
                <a:spcPct val="100000"/>
              </a:lnSpc>
              <a:spcBef>
                <a:spcPts val="0"/>
              </a:spcBef>
              <a:buNone/>
              <a:defRPr/>
            </a:lvl7pPr>
            <a:lvl8pPr marL="25397" lvl="7" indent="0" algn="l">
              <a:lnSpc>
                <a:spcPct val="100000"/>
              </a:lnSpc>
              <a:spcBef>
                <a:spcPts val="0"/>
              </a:spcBef>
              <a:buNone/>
              <a:defRPr/>
            </a:lvl8pPr>
            <a:lvl9pPr marL="25397" lvl="8" indent="0" algn="l">
              <a:lnSpc>
                <a:spcPct val="100000"/>
              </a:lnSpc>
              <a:spcBef>
                <a:spcPts val="0"/>
              </a:spcBef>
              <a:buNone/>
              <a:defRPr/>
            </a:lvl9pPr>
          </a:lstStyle>
          <a:p>
            <a:fld id="{0B2BFA70-38B2-4E20-955B-ED32B1EFE2BD}" type="slidenum">
              <a:rPr lang="en-GB" smtClean="0"/>
              <a:t>‹#›</a:t>
            </a:fld>
            <a:endParaRPr lang="en-GB"/>
          </a:p>
        </p:txBody>
      </p:sp>
      <p:sp>
        <p:nvSpPr>
          <p:cNvPr id="26" name="Google Shape;26;p18"/>
          <p:cNvSpPr txBox="1">
            <a:spLocks noGrp="1"/>
          </p:cNvSpPr>
          <p:nvPr>
            <p:ph type="body" idx="1"/>
          </p:nvPr>
        </p:nvSpPr>
        <p:spPr>
          <a:xfrm>
            <a:off x="480059" y="1332001"/>
            <a:ext cx="5400000" cy="48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154" lvl="0" indent="-380962" algn="l">
              <a:spcBef>
                <a:spcPts val="0"/>
              </a:spcBef>
              <a:spcAft>
                <a:spcPts val="0"/>
              </a:spcAft>
              <a:buClr>
                <a:srgbClr val="293460"/>
              </a:buClr>
              <a:buSzPts val="2400"/>
              <a:buFont typeface="Noto Sans Symbols"/>
              <a:buChar char="▪"/>
              <a:defRPr sz="2133">
                <a:solidFill>
                  <a:srgbClr val="595959"/>
                </a:solidFill>
              </a:defRPr>
            </a:lvl1pPr>
            <a:lvl2pPr marL="914309" lvl="1" indent="-380962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▪"/>
              <a:defRPr sz="2400">
                <a:solidFill>
                  <a:schemeClr val="accent1"/>
                </a:solidFill>
              </a:defRPr>
            </a:lvl2pPr>
            <a:lvl3pPr marL="1371463" lvl="2" indent="-355564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ourier New"/>
              <a:buChar char="o"/>
              <a:defRPr sz="2000">
                <a:solidFill>
                  <a:schemeClr val="accent1"/>
                </a:solidFill>
              </a:defRPr>
            </a:lvl3pPr>
            <a:lvl4pPr marL="1828617" lvl="3" indent="-342866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alibri"/>
              <a:buChar char="-"/>
              <a:defRPr>
                <a:solidFill>
                  <a:schemeClr val="accent1"/>
                </a:solidFill>
              </a:defRPr>
            </a:lvl4pPr>
            <a:lvl5pPr marL="2285771" lvl="4" indent="-342866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alibri"/>
              <a:buChar char="-"/>
              <a:defRPr>
                <a:solidFill>
                  <a:schemeClr val="accent1"/>
                </a:solidFill>
              </a:defRPr>
            </a:lvl5pPr>
            <a:lvl6pPr marL="2742926" lvl="5" indent="-22857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080" lvl="6" indent="-22857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234" lvl="7" indent="-22857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389" lvl="8" indent="-22857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7" name="Google Shape;27;p18"/>
          <p:cNvSpPr txBox="1">
            <a:spLocks noGrp="1"/>
          </p:cNvSpPr>
          <p:nvPr>
            <p:ph type="body" idx="2"/>
          </p:nvPr>
        </p:nvSpPr>
        <p:spPr>
          <a:xfrm>
            <a:off x="6282690" y="1332001"/>
            <a:ext cx="5400000" cy="486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154" lvl="0" indent="-380962" algn="l">
              <a:spcBef>
                <a:spcPts val="0"/>
              </a:spcBef>
              <a:spcAft>
                <a:spcPts val="0"/>
              </a:spcAft>
              <a:buClr>
                <a:srgbClr val="293460"/>
              </a:buClr>
              <a:buSzPts val="2400"/>
              <a:buFont typeface="Noto Sans Symbols"/>
              <a:buChar char="▪"/>
              <a:defRPr sz="2133">
                <a:solidFill>
                  <a:srgbClr val="595959"/>
                </a:solidFill>
              </a:defRPr>
            </a:lvl1pPr>
            <a:lvl2pPr marL="914309" lvl="1" indent="-380962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Noto Sans Symbols"/>
              <a:buChar char="▪"/>
              <a:defRPr sz="2400">
                <a:solidFill>
                  <a:schemeClr val="accent1"/>
                </a:solidFill>
              </a:defRPr>
            </a:lvl2pPr>
            <a:lvl3pPr marL="1371463" lvl="2" indent="-355564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Courier New"/>
              <a:buChar char="o"/>
              <a:defRPr sz="2000">
                <a:solidFill>
                  <a:schemeClr val="accent1"/>
                </a:solidFill>
              </a:defRPr>
            </a:lvl3pPr>
            <a:lvl4pPr marL="1828617" lvl="3" indent="-342866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alibri"/>
              <a:buChar char="-"/>
              <a:defRPr>
                <a:solidFill>
                  <a:schemeClr val="accent1"/>
                </a:solidFill>
              </a:defRPr>
            </a:lvl4pPr>
            <a:lvl5pPr marL="2285771" lvl="4" indent="-342866" algn="l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Calibri"/>
              <a:buChar char="-"/>
              <a:defRPr>
                <a:solidFill>
                  <a:schemeClr val="accent1"/>
                </a:solidFill>
              </a:defRPr>
            </a:lvl5pPr>
            <a:lvl6pPr marL="2742926" lvl="5" indent="-22857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080" lvl="6" indent="-22857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234" lvl="7" indent="-22857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389" lvl="8" indent="-22857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37826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/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312538902"/>
              </p:ext>
            </p:extLst>
          </p:nvPr>
        </p:nvGraphicFramePr>
        <p:xfrm>
          <a:off x="1955" y="1589"/>
          <a:ext cx="1953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270" imgH="270" progId="TCLayout.ActiveDocument.1">
                  <p:embed/>
                </p:oleObj>
              </mc:Choice>
              <mc:Fallback>
                <p:oleObj name="think-cell Slide" r:id="rId3" imgW="270" imgH="270" progId="TCLayout.ActiveDocument.1">
                  <p:embed/>
                  <p:pic>
                    <p:nvPicPr>
                      <p:cNvPr id="3" name="Object 2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55" y="1589"/>
                        <a:ext cx="1953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olo 1"/>
          <p:cNvSpPr>
            <a:spLocks noGrp="1"/>
          </p:cNvSpPr>
          <p:nvPr>
            <p:ph type="title" hasCustomPrompt="1"/>
          </p:nvPr>
        </p:nvSpPr>
        <p:spPr>
          <a:xfrm>
            <a:off x="327878" y="182898"/>
            <a:ext cx="9577761" cy="542925"/>
          </a:xfrm>
          <a:prstGeom prst="rect">
            <a:avLst/>
          </a:prstGeom>
        </p:spPr>
        <p:txBody>
          <a:bodyPr lIns="0" tIns="0" rIns="0" bIns="0" anchor="ctr" anchorCtr="0"/>
          <a:lstStyle>
            <a:lvl1pPr algn="l">
              <a:defRPr sz="2400" b="1" baseline="0">
                <a:effectLst/>
                <a:latin typeface="Helvetica" charset="0"/>
                <a:ea typeface="Helvetica" charset="0"/>
                <a:cs typeface="Helvetica" charset="0"/>
              </a:defRPr>
            </a:lvl1pPr>
          </a:lstStyle>
          <a:p>
            <a:r>
              <a:rPr lang="it-IT"/>
              <a:t>Title </a:t>
            </a:r>
            <a:r>
              <a:rPr lang="it-IT" err="1"/>
              <a:t>here</a:t>
            </a:r>
            <a:endParaRPr lang="it-IT"/>
          </a:p>
        </p:txBody>
      </p:sp>
      <p:sp>
        <p:nvSpPr>
          <p:cNvPr id="7" name="Segnaposto testo 6"/>
          <p:cNvSpPr>
            <a:spLocks noGrp="1"/>
          </p:cNvSpPr>
          <p:nvPr>
            <p:ph type="body" sz="quarter" idx="11" hasCustomPrompt="1"/>
          </p:nvPr>
        </p:nvSpPr>
        <p:spPr>
          <a:xfrm>
            <a:off x="335360" y="1252761"/>
            <a:ext cx="11432655" cy="4892040"/>
          </a:xfrm>
          <a:prstGeom prst="rect">
            <a:avLst/>
          </a:prstGeom>
        </p:spPr>
        <p:txBody>
          <a:bodyPr lIns="36000" tIns="36000" rIns="36000" bIns="36000">
            <a:noAutofit/>
          </a:bodyPr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it-IT" err="1"/>
              <a:t>Heading</a:t>
            </a:r>
            <a:endParaRPr lang="it-IT"/>
          </a:p>
          <a:p>
            <a:pPr lvl="1"/>
            <a:r>
              <a:rPr lang="it-IT"/>
              <a:t>Second </a:t>
            </a:r>
            <a:r>
              <a:rPr lang="it-IT" err="1"/>
              <a:t>level</a:t>
            </a:r>
            <a:endParaRPr lang="it-IT"/>
          </a:p>
          <a:p>
            <a:pPr lvl="2"/>
            <a:r>
              <a:rPr lang="it-IT"/>
              <a:t>Third </a:t>
            </a:r>
            <a:r>
              <a:rPr lang="it-IT" err="1"/>
              <a:t>level</a:t>
            </a:r>
            <a:endParaRPr lang="it-IT"/>
          </a:p>
          <a:p>
            <a:pPr lvl="3"/>
            <a:r>
              <a:rPr lang="it-IT" err="1"/>
              <a:t>Fourth</a:t>
            </a:r>
            <a:r>
              <a:rPr lang="it-IT"/>
              <a:t> </a:t>
            </a:r>
            <a:r>
              <a:rPr lang="it-IT" err="1"/>
              <a:t>level</a:t>
            </a:r>
            <a:endParaRPr lang="it-IT"/>
          </a:p>
          <a:p>
            <a:pPr lvl="4"/>
            <a:r>
              <a:rPr lang="it-IT" err="1"/>
              <a:t>Fifth</a:t>
            </a:r>
            <a:r>
              <a:rPr lang="it-IT"/>
              <a:t> </a:t>
            </a:r>
            <a:r>
              <a:rPr lang="it-IT" err="1"/>
              <a:t>level</a:t>
            </a:r>
            <a:endParaRPr lang="it-IT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DC6189A-E044-4741-9422-8365F1D8BC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71612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BFA70-38B2-4E20-955B-ED32B1EFE2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8037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mmon page_3_row_title_no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48CF744C-B14F-4555-92C0-9A193AEDCE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71612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BFA70-38B2-4E20-955B-ED32B1EFE2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723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 userDrawn="1">
  <p:cSld name="1_Custom Layou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E219AF89-DC74-44EA-B223-A189C7E35C7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6895" y="131605"/>
            <a:ext cx="11099793" cy="70629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Add title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4461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38DC212-0AE6-F948-8CF9-6B641EC4B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856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widt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1802" y="224645"/>
            <a:ext cx="11328400" cy="526070"/>
          </a:xfrm>
        </p:spPr>
        <p:txBody>
          <a:bodyPr/>
          <a:lstStyle/>
          <a:p>
            <a:r>
              <a:rPr lang="en-US"/>
              <a:t>Click to edit title</a:t>
            </a:r>
            <a:endParaRPr lang="en-GB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31802" y="889818"/>
            <a:ext cx="11329477" cy="265216"/>
          </a:xfrm>
        </p:spPr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pPr lvl="0"/>
            <a:r>
              <a:rPr lang="en-US"/>
              <a:t>Click to edit sub-title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E57D24-8FBD-4A20-8753-46521BCF147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1802" y="1271836"/>
            <a:ext cx="11329477" cy="50400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33057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 userDrawn="1">
  <p:cSld name="1_Custom Layou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62922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6AA6E4-D02C-4646-BD48-96881161C5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660" y="365126"/>
            <a:ext cx="10515600" cy="3159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7A622D-7017-4C2A-AD30-19D8A5C1BB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5660" y="113963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7A5352-B805-4D0C-AE42-CC66FA63E5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38562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0B2BFA70-38B2-4E20-955B-ED32B1EFE2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9560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5" r:id="rId2"/>
    <p:sldLayoutId id="2147483666" r:id="rId3"/>
    <p:sldLayoutId id="2147483669" r:id="rId4"/>
    <p:sldLayoutId id="2147483670" r:id="rId5"/>
    <p:sldLayoutId id="2147483671" r:id="rId6"/>
    <p:sldLayoutId id="2147483673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Segoe UI" panose="020B0502040204020203" pitchFamily="34" charset="0"/>
          <a:ea typeface="+mj-ea"/>
          <a:cs typeface="Segoe UI" panose="020B0502040204020203" pitchFamily="34" charset="0"/>
        </a:defRPr>
      </a:lvl1pPr>
    </p:titleStyle>
    <p:bodyStyle>
      <a:lvl1pPr marL="363538" indent="-363538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1pPr>
      <a:lvl2pPr marL="981075" indent="-347663" algn="l" defTabSz="914400" rtl="0" eaLnBrk="1" latinLnBrk="0" hangingPunct="1">
        <a:lnSpc>
          <a:spcPct val="100000"/>
        </a:lnSpc>
        <a:spcBef>
          <a:spcPts val="600"/>
        </a:spcBef>
        <a:buFont typeface="Wingdings" panose="05000000000000000000" pitchFamily="2" charset="2"/>
        <a:buChar char="Ø"/>
        <a:defRPr sz="24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2pPr>
      <a:lvl3pPr marL="1344613" indent="-228600" algn="l" defTabSz="914400" rtl="0" eaLnBrk="1" latinLnBrk="0" hangingPunct="1">
        <a:lnSpc>
          <a:spcPct val="100000"/>
        </a:lnSpc>
        <a:spcBef>
          <a:spcPts val="600"/>
        </a:spcBef>
        <a:buFont typeface="Courier New" panose="02070309020205020404" pitchFamily="49" charset="0"/>
        <a:buChar char="o"/>
        <a:defRPr sz="20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3pPr>
      <a:lvl4pPr marL="1795463" indent="-228600" algn="l" defTabSz="914400" rtl="0" eaLnBrk="1" latinLnBrk="0" hangingPunct="1">
        <a:lnSpc>
          <a:spcPct val="100000"/>
        </a:lnSpc>
        <a:spcBef>
          <a:spcPts val="600"/>
        </a:spcBef>
        <a:buFont typeface="Tahoma" panose="020B0604030504040204" pitchFamily="34" charset="0"/>
        <a:buChar char="–"/>
        <a:defRPr sz="18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4pPr>
      <a:lvl5pPr marL="2236788" indent="-228600" algn="l" defTabSz="914400" rtl="0" eaLnBrk="1" latinLnBrk="0" hangingPunct="1">
        <a:lnSpc>
          <a:spcPct val="100000"/>
        </a:lnSpc>
        <a:spcBef>
          <a:spcPts val="600"/>
        </a:spcBef>
        <a:buFont typeface="Tahoma" panose="020B0604030504040204" pitchFamily="34" charset="0"/>
        <a:buChar char="–"/>
        <a:defRPr sz="1800" kern="1200">
          <a:solidFill>
            <a:schemeClr val="tx1"/>
          </a:solidFill>
          <a:latin typeface="Tahoma" panose="020B0604030504040204" pitchFamily="34" charset="0"/>
          <a:ea typeface="Tahoma" panose="020B0604030504040204" pitchFamily="34" charset="0"/>
          <a:cs typeface="Tahom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app.klaxoon.com/join/YPGNWYT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hyperlink" Target="https://fouracorns.sharepoint.com/:x:/s/InternalProjects/EfZjUVLS7MJHlQdl46GtiHABs9m9zK8DgN7jKH1CW2uLyw?e=Qb2NlO" TargetMode="External"/><Relationship Id="rId13" Type="http://schemas.openxmlformats.org/officeDocument/2006/relationships/hyperlink" Target="https://fouracorns.sharepoint.com/:x:/s/InternalProjects/EccNRj8Q1OVBlRDGCLkA-FcByqqp5HAImvn6m1X35f7N-w?e=See1Fg" TargetMode="External"/><Relationship Id="rId3" Type="http://schemas.openxmlformats.org/officeDocument/2006/relationships/hyperlink" Target="https://fouracorns.sharepoint.com/:b:/s/InternalProjects/EY_phs5L0X9DjBwYqRprNhgBtDK3TdPD-N1IdSmX9jExJg?e=Lnirz7" TargetMode="External"/><Relationship Id="rId7" Type="http://schemas.openxmlformats.org/officeDocument/2006/relationships/hyperlink" Target="https://fouracorns.sharepoint.com/:x:/s/InternalProjects/EQG5LKntRmlFvc4Yd6mjwh8BsdGO67FaMF1zoWlVNb8XVQ?e=ZkQ10o" TargetMode="External"/><Relationship Id="rId12" Type="http://schemas.openxmlformats.org/officeDocument/2006/relationships/hyperlink" Target="https://fouracorns.sharepoint.com/:x:/s/InternalProjects/EUwbEs0czXZFqCP21ldn100BM_6-Ff9JbfYANfHhPE7uEg?e=jSOpsr" TargetMode="External"/><Relationship Id="rId2" Type="http://schemas.openxmlformats.org/officeDocument/2006/relationships/hyperlink" Target="https://fouracorns.sharepoint.com/:b:/s/InternalProjects/EXZHb-5rzU1KmZ-LvR-q5XUBD1HlDnQsRf-8GrH_d-g4vw?e=1jBOE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fouracorns.sharepoint.com/:x:/s/InternalProjects/ER9v3741odJOi6WsNYUiJTUB1DZ4VOKDCrK2Jwv-sLth9Q?e=Nne383" TargetMode="External"/><Relationship Id="rId11" Type="http://schemas.openxmlformats.org/officeDocument/2006/relationships/hyperlink" Target="https://fouracorns.sharepoint.com/:x:/s/InternalProjects/ERGCfOdzAIdCs4lYOemzkPgBAQTrbSeFLvT0O1sKG6-9dA?e=SaXqO6" TargetMode="External"/><Relationship Id="rId5" Type="http://schemas.openxmlformats.org/officeDocument/2006/relationships/hyperlink" Target="https://fouracorns.sharepoint.com/:b:/s/InternalProjects/ESRB44NwWqpFq4krNJ94W7IBEHFXPsqdg3R8eHMY52d2bA?e=cUeduv" TargetMode="External"/><Relationship Id="rId15" Type="http://schemas.openxmlformats.org/officeDocument/2006/relationships/hyperlink" Target="https://fouracorns.sharepoint.com/:b:/s/InternalProjects/EWYNTQ0RTPtGkgTlFvp2oUEBkF64KSV51PvyCD2C_UYiZQ?e=cMFW4l" TargetMode="External"/><Relationship Id="rId10" Type="http://schemas.openxmlformats.org/officeDocument/2006/relationships/hyperlink" Target="https://fouracorns.sharepoint.com/:x:/s/InternalProjects/EbJL6Q1L1DtLvcvDttQDVkYBKtXhXXK1CddByd1Tiap_cg?e=MbhYzx" TargetMode="External"/><Relationship Id="rId4" Type="http://schemas.openxmlformats.org/officeDocument/2006/relationships/hyperlink" Target="https://fouracorns.sharepoint.com/:b:/s/InternalProjects/EVjmPKW_YnZPkQ10IiLwku0B5bErkKsSoRJe_GUR8XEvTQ?e=5QQFee" TargetMode="External"/><Relationship Id="rId9" Type="http://schemas.openxmlformats.org/officeDocument/2006/relationships/hyperlink" Target="https://fouracorns.sharepoint.com/:x:/s/InternalProjects/EcmaZOEMxnpDkbKBeqoGJDcB3_ePfsmapzxovuOBrdHkgg?e=yWLvyb" TargetMode="External"/><Relationship Id="rId14" Type="http://schemas.openxmlformats.org/officeDocument/2006/relationships/hyperlink" Target="https://fouracorns.sharepoint.com/:b:/s/InternalProjects/EfdC8QUO9b1Ek5lLkUnoXQQBkAHSSaXlIJkFBxtuvHf3ZQ?e=0MqAsn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Rectangle 56">
            <a:extLst>
              <a:ext uri="{FF2B5EF4-FFF2-40B4-BE49-F238E27FC236}">
                <a16:creationId xmlns:a16="http://schemas.microsoft.com/office/drawing/2014/main" id="{3E4FAAAF-BAE0-4B3C-85A7-1A2331703E05}"/>
              </a:ext>
            </a:extLst>
          </p:cNvPr>
          <p:cNvSpPr/>
          <p:nvPr/>
        </p:nvSpPr>
        <p:spPr>
          <a:xfrm>
            <a:off x="6034937" y="4318945"/>
            <a:ext cx="506412" cy="360000"/>
          </a:xfrm>
          <a:prstGeom prst="rect">
            <a:avLst/>
          </a:prstGeom>
          <a:noFill/>
          <a:ln w="63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 anchorCtr="1"/>
          <a:lstStyle/>
          <a:p>
            <a:pPr algn="ctr"/>
            <a:endParaRPr lang="en-GB" sz="1400" dirty="0" err="1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55" name="Straight Arrow Connector 39">
            <a:extLst>
              <a:ext uri="{FF2B5EF4-FFF2-40B4-BE49-F238E27FC236}">
                <a16:creationId xmlns:a16="http://schemas.microsoft.com/office/drawing/2014/main" id="{3CBD2945-F0DA-4BFE-B99B-32CC0CC64FDF}"/>
              </a:ext>
            </a:extLst>
          </p:cNvPr>
          <p:cNvCxnSpPr>
            <a:cxnSpLocks/>
            <a:stCxn id="53" idx="2"/>
            <a:endCxn id="11" idx="1"/>
          </p:cNvCxnSpPr>
          <p:nvPr/>
        </p:nvCxnSpPr>
        <p:spPr>
          <a:xfrm rot="16200000" flipH="1">
            <a:off x="4258426" y="3124839"/>
            <a:ext cx="799355" cy="1383228"/>
          </a:xfrm>
          <a:prstGeom prst="bentConnector2">
            <a:avLst/>
          </a:prstGeom>
          <a:ln w="76200">
            <a:solidFill>
              <a:srgbClr val="EBB95F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>
            <a:extLst>
              <a:ext uri="{FF2B5EF4-FFF2-40B4-BE49-F238E27FC236}">
                <a16:creationId xmlns:a16="http://schemas.microsoft.com/office/drawing/2014/main" id="{C3DCF335-DF47-4FA9-A250-D259C4C59813}"/>
              </a:ext>
            </a:extLst>
          </p:cNvPr>
          <p:cNvSpPr/>
          <p:nvPr/>
        </p:nvSpPr>
        <p:spPr>
          <a:xfrm>
            <a:off x="3713283" y="3056776"/>
            <a:ext cx="506412" cy="360000"/>
          </a:xfrm>
          <a:prstGeom prst="rect">
            <a:avLst/>
          </a:prstGeom>
          <a:noFill/>
          <a:ln w="63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 anchorCtr="1"/>
          <a:lstStyle/>
          <a:p>
            <a:pPr algn="ctr"/>
            <a:endParaRPr lang="en-GB" sz="1400" dirty="0" err="1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9B80EC36-4174-41F4-A4DA-D8662FAE5239}"/>
              </a:ext>
            </a:extLst>
          </p:cNvPr>
          <p:cNvSpPr/>
          <p:nvPr/>
        </p:nvSpPr>
        <p:spPr>
          <a:xfrm>
            <a:off x="1391628" y="1893585"/>
            <a:ext cx="506412" cy="360000"/>
          </a:xfrm>
          <a:prstGeom prst="rect">
            <a:avLst/>
          </a:prstGeom>
          <a:noFill/>
          <a:ln w="63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 anchorCtr="1"/>
          <a:lstStyle/>
          <a:p>
            <a:pPr algn="ctr"/>
            <a:endParaRPr lang="en-GB" sz="1400" dirty="0" err="1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AEE85ED-A32D-4B0D-B8FA-5350855D0C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 Steps to build a bullet-proof skill development engine</a:t>
            </a:r>
            <a:endParaRPr lang="en-GB" dirty="0"/>
          </a:p>
        </p:txBody>
      </p:sp>
      <p:cxnSp>
        <p:nvCxnSpPr>
          <p:cNvPr id="8" name="Straight Arrow Connector 39">
            <a:extLst>
              <a:ext uri="{FF2B5EF4-FFF2-40B4-BE49-F238E27FC236}">
                <a16:creationId xmlns:a16="http://schemas.microsoft.com/office/drawing/2014/main" id="{4CCB1E52-29D6-4687-9D72-442634816968}"/>
              </a:ext>
            </a:extLst>
          </p:cNvPr>
          <p:cNvCxnSpPr>
            <a:cxnSpLocks/>
            <a:stCxn id="43" idx="2"/>
            <a:endCxn id="10" idx="1"/>
          </p:cNvCxnSpPr>
          <p:nvPr/>
        </p:nvCxnSpPr>
        <p:spPr>
          <a:xfrm rot="16200000" flipH="1">
            <a:off x="1977922" y="1920496"/>
            <a:ext cx="764909" cy="1431085"/>
          </a:xfrm>
          <a:prstGeom prst="bentConnector2">
            <a:avLst/>
          </a:prstGeom>
          <a:ln w="76200">
            <a:solidFill>
              <a:srgbClr val="EBB95F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9" name="Group 48">
            <a:extLst>
              <a:ext uri="{FF2B5EF4-FFF2-40B4-BE49-F238E27FC236}">
                <a16:creationId xmlns:a16="http://schemas.microsoft.com/office/drawing/2014/main" id="{B83B4D9D-993F-4469-B294-BE5CCE469233}"/>
              </a:ext>
            </a:extLst>
          </p:cNvPr>
          <p:cNvGrpSpPr/>
          <p:nvPr/>
        </p:nvGrpSpPr>
        <p:grpSpPr>
          <a:xfrm>
            <a:off x="666525" y="1206258"/>
            <a:ext cx="3904891" cy="1056037"/>
            <a:chOff x="226182" y="929926"/>
            <a:chExt cx="3760031" cy="1056037"/>
          </a:xfrm>
        </p:grpSpPr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DF32ACF6-752A-4D8B-9B2F-E55D70477B67}"/>
                </a:ext>
              </a:extLst>
            </p:cNvPr>
            <p:cNvSpPr/>
            <p:nvPr/>
          </p:nvSpPr>
          <p:spPr>
            <a:xfrm>
              <a:off x="350838" y="1073953"/>
              <a:ext cx="3635375" cy="912010"/>
            </a:xfrm>
            <a:prstGeom prst="roundRect">
              <a:avLst/>
            </a:prstGeom>
            <a:solidFill>
              <a:srgbClr val="002060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72000" rIns="72000" bIns="72000" rtlCol="0" anchor="ctr" anchorCtr="1"/>
            <a:lstStyle/>
            <a:p>
              <a:pPr algn="ctr"/>
              <a:r>
                <a:rPr lang="en-US" sz="16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Define, in detail, the capabilities you need to deliver your strategy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AC0BE04E-2DC6-4271-BF0F-7BD4335AC60A}"/>
                </a:ext>
              </a:extLst>
            </p:cNvPr>
            <p:cNvSpPr/>
            <p:nvPr/>
          </p:nvSpPr>
          <p:spPr>
            <a:xfrm>
              <a:off x="226182" y="929926"/>
              <a:ext cx="360000" cy="360000"/>
            </a:xfrm>
            <a:prstGeom prst="ellipse">
              <a:avLst/>
            </a:prstGeom>
            <a:solidFill>
              <a:srgbClr val="EBB95F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72000" rIns="72000" bIns="72000" rtlCol="0" anchor="ctr" anchorCtr="1"/>
            <a:lstStyle/>
            <a:p>
              <a:pPr algn="ctr"/>
              <a:r>
                <a:rPr lang="en-GB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</a:t>
              </a:r>
              <a:endParaRPr lang="en-GB" sz="1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5B43BBFB-1426-4B4B-8500-91850276BA66}"/>
              </a:ext>
            </a:extLst>
          </p:cNvPr>
          <p:cNvGrpSpPr/>
          <p:nvPr/>
        </p:nvGrpSpPr>
        <p:grpSpPr>
          <a:xfrm>
            <a:off x="5232535" y="3645239"/>
            <a:ext cx="3892615" cy="1026897"/>
            <a:chOff x="4424362" y="3266258"/>
            <a:chExt cx="3748210" cy="1026897"/>
          </a:xfrm>
        </p:grpSpPr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130ECDBC-7357-4B39-8CC1-C2D8ED0D47FE}"/>
                </a:ext>
              </a:extLst>
            </p:cNvPr>
            <p:cNvSpPr/>
            <p:nvPr/>
          </p:nvSpPr>
          <p:spPr>
            <a:xfrm>
              <a:off x="4537197" y="3381145"/>
              <a:ext cx="3635375" cy="912010"/>
            </a:xfrm>
            <a:prstGeom prst="roundRect">
              <a:avLst/>
            </a:prstGeom>
            <a:solidFill>
              <a:srgbClr val="002060"/>
            </a:solidFill>
            <a:ln w="635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7200" bIns="36000" rtlCol="0" anchor="ctr" anchorCtr="1"/>
            <a:lstStyle/>
            <a:p>
              <a:pPr algn="ctr"/>
              <a:r>
                <a:rPr lang="en-US" sz="16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Measure your current skill gaps and identify priorities</a:t>
              </a:r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5FE98802-D50B-4494-BEB7-56848C90DF88}"/>
                </a:ext>
              </a:extLst>
            </p:cNvPr>
            <p:cNvSpPr/>
            <p:nvPr/>
          </p:nvSpPr>
          <p:spPr>
            <a:xfrm>
              <a:off x="4424362" y="3266258"/>
              <a:ext cx="360000" cy="360000"/>
            </a:xfrm>
            <a:prstGeom prst="ellipse">
              <a:avLst/>
            </a:prstGeom>
            <a:solidFill>
              <a:srgbClr val="EBB95F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72000" rIns="72000" bIns="72000" rtlCol="0" anchor="ctr" anchorCtr="1"/>
            <a:lstStyle/>
            <a:p>
              <a:pPr algn="ctr"/>
              <a:r>
                <a:rPr lang="en-GB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3</a:t>
              </a:r>
              <a:endParaRPr lang="en-GB" sz="1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2E7CF921-E48D-4773-9F9D-1C88BD8F0F41}"/>
              </a:ext>
            </a:extLst>
          </p:cNvPr>
          <p:cNvGrpSpPr/>
          <p:nvPr/>
        </p:nvGrpSpPr>
        <p:grpSpPr>
          <a:xfrm>
            <a:off x="2952599" y="2433033"/>
            <a:ext cx="3898753" cy="1041466"/>
            <a:chOff x="2321693" y="2084690"/>
            <a:chExt cx="3754120" cy="1041466"/>
          </a:xfrm>
        </p:grpSpPr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2D28E216-AEA4-4962-93EB-034A29A646EC}"/>
                </a:ext>
              </a:extLst>
            </p:cNvPr>
            <p:cNvSpPr/>
            <p:nvPr/>
          </p:nvSpPr>
          <p:spPr>
            <a:xfrm>
              <a:off x="2440438" y="2214146"/>
              <a:ext cx="3635375" cy="912010"/>
            </a:xfrm>
            <a:prstGeom prst="roundRect">
              <a:avLst/>
            </a:prstGeom>
            <a:solidFill>
              <a:srgbClr val="002060"/>
            </a:solidFill>
            <a:ln w="635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72000" rIns="72000" bIns="72000" rtlCol="0" anchor="ctr" anchorCtr="1"/>
            <a:lstStyle/>
            <a:p>
              <a:pPr algn="ctr"/>
              <a:r>
                <a:rPr lang="en-US" sz="16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Define expectations for each role and create flexible career paths</a:t>
              </a:r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2D998205-B11F-4593-A2E3-453DDC181351}"/>
                </a:ext>
              </a:extLst>
            </p:cNvPr>
            <p:cNvSpPr/>
            <p:nvPr/>
          </p:nvSpPr>
          <p:spPr>
            <a:xfrm>
              <a:off x="2321693" y="2084690"/>
              <a:ext cx="360000" cy="360000"/>
            </a:xfrm>
            <a:prstGeom prst="ellipse">
              <a:avLst/>
            </a:prstGeom>
            <a:solidFill>
              <a:srgbClr val="EBB95F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72000" rIns="72000" bIns="72000" rtlCol="0" anchor="ctr" anchorCtr="1"/>
            <a:lstStyle/>
            <a:p>
              <a:pPr algn="ctr"/>
              <a:r>
                <a:rPr lang="en-GB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2</a:t>
              </a:r>
              <a:endParaRPr lang="en-GB" sz="1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0793988C-5122-408F-8589-FEC8F6387BDF}"/>
              </a:ext>
            </a:extLst>
          </p:cNvPr>
          <p:cNvGrpSpPr/>
          <p:nvPr/>
        </p:nvGrpSpPr>
        <p:grpSpPr>
          <a:xfrm>
            <a:off x="7506332" y="4857163"/>
            <a:ext cx="3892615" cy="1026897"/>
            <a:chOff x="5806953" y="4566543"/>
            <a:chExt cx="3748210" cy="1026897"/>
          </a:xfrm>
        </p:grpSpPr>
        <p:sp>
          <p:nvSpPr>
            <p:cNvPr id="28" name="Rectangle: Rounded Corners 27">
              <a:extLst>
                <a:ext uri="{FF2B5EF4-FFF2-40B4-BE49-F238E27FC236}">
                  <a16:creationId xmlns:a16="http://schemas.microsoft.com/office/drawing/2014/main" id="{1E2BB4D6-FC8E-48FE-8407-0E57ECE8EDD4}"/>
                </a:ext>
              </a:extLst>
            </p:cNvPr>
            <p:cNvSpPr/>
            <p:nvPr/>
          </p:nvSpPr>
          <p:spPr>
            <a:xfrm>
              <a:off x="5919788" y="4681430"/>
              <a:ext cx="3635375" cy="912010"/>
            </a:xfrm>
            <a:prstGeom prst="roundRect">
              <a:avLst/>
            </a:prstGeom>
            <a:solidFill>
              <a:srgbClr val="002060"/>
            </a:solidFill>
            <a:ln w="635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7200" bIns="36000" rtlCol="0" anchor="ctr" anchorCtr="1"/>
            <a:lstStyle/>
            <a:p>
              <a:pPr algn="ctr"/>
              <a:r>
                <a:rPr lang="en-US" sz="16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Make a plan - training, coaching, experience, processes etc.</a:t>
              </a:r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10E11672-6504-4B16-A8EB-E0904DDB4729}"/>
                </a:ext>
              </a:extLst>
            </p:cNvPr>
            <p:cNvSpPr/>
            <p:nvPr/>
          </p:nvSpPr>
          <p:spPr>
            <a:xfrm>
              <a:off x="5806953" y="4566543"/>
              <a:ext cx="360000" cy="360000"/>
            </a:xfrm>
            <a:prstGeom prst="ellipse">
              <a:avLst/>
            </a:prstGeom>
            <a:solidFill>
              <a:srgbClr val="EBB95F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72000" rIns="72000" bIns="72000" rtlCol="0" anchor="ctr" anchorCtr="1"/>
            <a:lstStyle/>
            <a:p>
              <a:pPr algn="ctr"/>
              <a:r>
                <a:rPr lang="en-GB" sz="16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4</a:t>
              </a:r>
              <a:endParaRPr lang="en-GB" sz="1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cxnSp>
        <p:nvCxnSpPr>
          <p:cNvPr id="58" name="Straight Arrow Connector 39">
            <a:extLst>
              <a:ext uri="{FF2B5EF4-FFF2-40B4-BE49-F238E27FC236}">
                <a16:creationId xmlns:a16="http://schemas.microsoft.com/office/drawing/2014/main" id="{5D6984DA-0A4D-4232-99A8-9207CD22049B}"/>
              </a:ext>
            </a:extLst>
          </p:cNvPr>
          <p:cNvCxnSpPr>
            <a:cxnSpLocks/>
            <a:stCxn id="57" idx="2"/>
            <a:endCxn id="28" idx="1"/>
          </p:cNvCxnSpPr>
          <p:nvPr/>
        </p:nvCxnSpPr>
        <p:spPr>
          <a:xfrm rot="16200000" flipH="1">
            <a:off x="6581273" y="4385814"/>
            <a:ext cx="749110" cy="1335371"/>
          </a:xfrm>
          <a:prstGeom prst="bentConnector2">
            <a:avLst/>
          </a:prstGeom>
          <a:ln w="76200">
            <a:solidFill>
              <a:srgbClr val="EBB95F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3F7FCD-4255-49C3-B675-7A10B079AE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741532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75" kern="120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8887534-9256-4D4A-AB4E-4EBB84A560FF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6" name="Speech Bubble: Rectangle 5">
            <a:extLst>
              <a:ext uri="{FF2B5EF4-FFF2-40B4-BE49-F238E27FC236}">
                <a16:creationId xmlns:a16="http://schemas.microsoft.com/office/drawing/2014/main" id="{8477267D-9286-98E4-2682-5CFFFDC0CE29}"/>
              </a:ext>
            </a:extLst>
          </p:cNvPr>
          <p:cNvSpPr/>
          <p:nvPr/>
        </p:nvSpPr>
        <p:spPr>
          <a:xfrm>
            <a:off x="5091813" y="1237876"/>
            <a:ext cx="4291240" cy="805922"/>
          </a:xfrm>
          <a:prstGeom prst="wedgeRectCallout">
            <a:avLst>
              <a:gd name="adj1" fmla="val -60058"/>
              <a:gd name="adj2" fmla="val 16811"/>
            </a:avLst>
          </a:prstGeom>
          <a:solidFill>
            <a:schemeClr val="accent3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Focus on what differentiates you + what you need to deliver for clients. Also consider core consulting skills and operational needs.</a:t>
            </a:r>
          </a:p>
        </p:txBody>
      </p:sp>
      <p:sp>
        <p:nvSpPr>
          <p:cNvPr id="12" name="Speech Bubble: Rectangle 11">
            <a:extLst>
              <a:ext uri="{FF2B5EF4-FFF2-40B4-BE49-F238E27FC236}">
                <a16:creationId xmlns:a16="http://schemas.microsoft.com/office/drawing/2014/main" id="{F7675373-711E-679C-73C6-FCA3D2B88514}"/>
              </a:ext>
            </a:extLst>
          </p:cNvPr>
          <p:cNvSpPr/>
          <p:nvPr/>
        </p:nvSpPr>
        <p:spPr>
          <a:xfrm>
            <a:off x="7468962" y="2428868"/>
            <a:ext cx="4291240" cy="805922"/>
          </a:xfrm>
          <a:prstGeom prst="wedgeRectCallout">
            <a:avLst>
              <a:gd name="adj1" fmla="val -60058"/>
              <a:gd name="adj2" fmla="val 16811"/>
            </a:avLst>
          </a:prstGeom>
          <a:solidFill>
            <a:schemeClr val="accent3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Create a competency matrix that is flexible, with career paths that allow people to choose what works for the firm + works for them</a:t>
            </a:r>
          </a:p>
        </p:txBody>
      </p:sp>
      <p:sp>
        <p:nvSpPr>
          <p:cNvPr id="13" name="Speech Bubble: Rectangle 12">
            <a:extLst>
              <a:ext uri="{FF2B5EF4-FFF2-40B4-BE49-F238E27FC236}">
                <a16:creationId xmlns:a16="http://schemas.microsoft.com/office/drawing/2014/main" id="{BCB04393-DB25-30C5-DF84-55AF043DC443}"/>
              </a:ext>
            </a:extLst>
          </p:cNvPr>
          <p:cNvSpPr/>
          <p:nvPr/>
        </p:nvSpPr>
        <p:spPr>
          <a:xfrm>
            <a:off x="683048" y="4569089"/>
            <a:ext cx="4291240" cy="805922"/>
          </a:xfrm>
          <a:prstGeom prst="wedgeRectCallout">
            <a:avLst>
              <a:gd name="adj1" fmla="val 56212"/>
              <a:gd name="adj2" fmla="val -41152"/>
            </a:avLst>
          </a:prstGeom>
          <a:solidFill>
            <a:schemeClr val="accent3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Define performance review tools &amp; processes and gather baseline data. Identify gaps – firm-wide, peer groups, individuals.</a:t>
            </a:r>
          </a:p>
        </p:txBody>
      </p:sp>
      <p:sp>
        <p:nvSpPr>
          <p:cNvPr id="14" name="Speech Bubble: Rectangle 13">
            <a:extLst>
              <a:ext uri="{FF2B5EF4-FFF2-40B4-BE49-F238E27FC236}">
                <a16:creationId xmlns:a16="http://schemas.microsoft.com/office/drawing/2014/main" id="{05E3286D-D739-317C-2D03-A05FFD1AAFD6}"/>
              </a:ext>
            </a:extLst>
          </p:cNvPr>
          <p:cNvSpPr/>
          <p:nvPr/>
        </p:nvSpPr>
        <p:spPr>
          <a:xfrm>
            <a:off x="2952599" y="5732332"/>
            <a:ext cx="4291240" cy="805922"/>
          </a:xfrm>
          <a:prstGeom prst="wedgeRectCallout">
            <a:avLst>
              <a:gd name="adj1" fmla="val 56212"/>
              <a:gd name="adj2" fmla="val -41152"/>
            </a:avLst>
          </a:prstGeom>
          <a:solidFill>
            <a:schemeClr val="accent3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Decide how best to close gaps and create a training curriculum for each role. </a:t>
            </a:r>
            <a:br>
              <a:rPr lang="en-GB" sz="16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sz="16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Upgrade processes where needed.</a:t>
            </a:r>
          </a:p>
        </p:txBody>
      </p:sp>
    </p:spTree>
    <p:extLst>
      <p:ext uri="{BB962C8B-B14F-4D97-AF65-F5344CB8AC3E}">
        <p14:creationId xmlns:p14="http://schemas.microsoft.com/office/powerpoint/2010/main" val="117399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12" grpId="0" animBg="1"/>
      <p:bldP spid="12" grpId="1" animBg="1"/>
      <p:bldP spid="13" grpId="0" animBg="1"/>
      <p:bldP spid="13" grpId="1" animBg="1"/>
      <p:bldP spid="1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EC125C7B-F983-4AE8-9B5B-3681576FD8A5}"/>
              </a:ext>
            </a:extLst>
          </p:cNvPr>
          <p:cNvGrpSpPr/>
          <p:nvPr/>
        </p:nvGrpSpPr>
        <p:grpSpPr>
          <a:xfrm>
            <a:off x="3932528" y="1305778"/>
            <a:ext cx="3743581" cy="2473183"/>
            <a:chOff x="3932528" y="1305778"/>
            <a:chExt cx="3743581" cy="2473183"/>
          </a:xfrm>
        </p:grpSpPr>
        <p:sp>
          <p:nvSpPr>
            <p:cNvPr id="19" name="Rectangle 18"/>
            <p:cNvSpPr/>
            <p:nvPr/>
          </p:nvSpPr>
          <p:spPr>
            <a:xfrm>
              <a:off x="3932528" y="1305778"/>
              <a:ext cx="3743581" cy="2473183"/>
            </a:xfrm>
            <a:prstGeom prst="rect">
              <a:avLst/>
            </a:prstGeom>
            <a:noFill/>
            <a:ln>
              <a:solidFill>
                <a:srgbClr val="002060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33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Google Shape;197;p27">
              <a:extLst>
                <a:ext uri="{FF2B5EF4-FFF2-40B4-BE49-F238E27FC236}">
                  <a16:creationId xmlns:a16="http://schemas.microsoft.com/office/drawing/2014/main" id="{17004973-D945-4439-81D1-E7B6E791A460}"/>
                </a:ext>
              </a:extLst>
            </p:cNvPr>
            <p:cNvSpPr/>
            <p:nvPr/>
          </p:nvSpPr>
          <p:spPr>
            <a:xfrm>
              <a:off x="4180701" y="1449589"/>
              <a:ext cx="1072409" cy="41024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none" lIns="0" tIns="0" rIns="0" bIns="0" anchor="ctr" anchorCtr="0">
              <a:spAutoFit/>
            </a:bodyPr>
            <a:lstStyle/>
            <a:p>
              <a:r>
                <a:rPr lang="en-US" sz="1333" b="1">
                  <a:solidFill>
                    <a:srgbClr val="002060"/>
                  </a:solidFill>
                  <a:latin typeface="Arial" panose="020B06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Business</a:t>
              </a:r>
              <a:br>
                <a:rPr lang="en-US" sz="1333" b="1">
                  <a:solidFill>
                    <a:srgbClr val="002060"/>
                  </a:solidFill>
                  <a:latin typeface="Arial" panose="020B0604020202020204" pitchFamily="34" charset="0"/>
                  <a:ea typeface="Arial"/>
                  <a:cs typeface="Arial" panose="020B0604020202020204" pitchFamily="34" charset="0"/>
                  <a:sym typeface="Arial"/>
                </a:rPr>
              </a:br>
              <a:r>
                <a:rPr lang="en-US" sz="1333" b="1">
                  <a:solidFill>
                    <a:srgbClr val="002060"/>
                  </a:solidFill>
                  <a:latin typeface="Arial" panose="020B06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Development</a:t>
              </a:r>
            </a:p>
          </p:txBody>
        </p:sp>
        <p:sp>
          <p:nvSpPr>
            <p:cNvPr id="65" name="Google Shape;197;p27">
              <a:extLst>
                <a:ext uri="{FF2B5EF4-FFF2-40B4-BE49-F238E27FC236}">
                  <a16:creationId xmlns:a16="http://schemas.microsoft.com/office/drawing/2014/main" id="{17004973-D945-4439-81D1-E7B6E791A460}"/>
                </a:ext>
              </a:extLst>
            </p:cNvPr>
            <p:cNvSpPr/>
            <p:nvPr/>
          </p:nvSpPr>
          <p:spPr>
            <a:xfrm>
              <a:off x="6221879" y="1408166"/>
              <a:ext cx="923185" cy="3708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none" lIns="0" tIns="0" rIns="0" bIns="0" anchor="ctr" anchorCtr="0">
              <a:spAutoFit/>
            </a:bodyPr>
            <a:lstStyle/>
            <a:p>
              <a:pPr algn="r"/>
              <a:r>
                <a:rPr lang="en-US" sz="1333">
                  <a:solidFill>
                    <a:srgbClr val="002060"/>
                  </a:solidFill>
                  <a:latin typeface="Arial" panose="020B06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Building Firm</a:t>
              </a:r>
              <a:br>
                <a:rPr lang="en-US" sz="1333">
                  <a:solidFill>
                    <a:srgbClr val="002060"/>
                  </a:solidFill>
                  <a:latin typeface="Arial" panose="020B0604020202020204" pitchFamily="34" charset="0"/>
                  <a:ea typeface="Arial"/>
                  <a:cs typeface="Arial" panose="020B0604020202020204" pitchFamily="34" charset="0"/>
                  <a:sym typeface="Arial"/>
                </a:rPr>
              </a:br>
              <a:r>
                <a:rPr lang="en-US" sz="1333">
                  <a:solidFill>
                    <a:srgbClr val="002060"/>
                  </a:solidFill>
                  <a:latin typeface="Arial" panose="020B06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Advocacy</a:t>
              </a:r>
            </a:p>
          </p:txBody>
        </p:sp>
        <p:sp>
          <p:nvSpPr>
            <p:cNvPr id="66" name="Google Shape;197;p27">
              <a:extLst>
                <a:ext uri="{FF2B5EF4-FFF2-40B4-BE49-F238E27FC236}">
                  <a16:creationId xmlns:a16="http://schemas.microsoft.com/office/drawing/2014/main" id="{17004973-D945-4439-81D1-E7B6E791A460}"/>
                </a:ext>
              </a:extLst>
            </p:cNvPr>
            <p:cNvSpPr/>
            <p:nvPr/>
          </p:nvSpPr>
          <p:spPr>
            <a:xfrm>
              <a:off x="5256342" y="1986472"/>
              <a:ext cx="946895" cy="3708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none" lIns="0" tIns="0" rIns="0" bIns="0" anchor="ctr" anchorCtr="0">
              <a:spAutoFit/>
            </a:bodyPr>
            <a:lstStyle/>
            <a:p>
              <a:pPr algn="ctr"/>
              <a:r>
                <a:rPr lang="en-US" sz="1333">
                  <a:solidFill>
                    <a:srgbClr val="002060"/>
                  </a:solidFill>
                  <a:latin typeface="Arial" panose="020B06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Long-term</a:t>
              </a:r>
              <a:br>
                <a:rPr lang="en-US" sz="1333">
                  <a:solidFill>
                    <a:srgbClr val="002060"/>
                  </a:solidFill>
                  <a:latin typeface="Arial" panose="020B0604020202020204" pitchFamily="34" charset="0"/>
                  <a:ea typeface="Arial"/>
                  <a:cs typeface="Arial" panose="020B0604020202020204" pitchFamily="34" charset="0"/>
                  <a:sym typeface="Arial"/>
                </a:rPr>
              </a:br>
              <a:r>
                <a:rPr lang="en-US" sz="1333">
                  <a:solidFill>
                    <a:srgbClr val="002060"/>
                  </a:solidFill>
                  <a:latin typeface="Arial" panose="020B06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Relationships</a:t>
              </a:r>
            </a:p>
          </p:txBody>
        </p:sp>
        <p:sp>
          <p:nvSpPr>
            <p:cNvPr id="67" name="Google Shape;197;p27">
              <a:extLst>
                <a:ext uri="{FF2B5EF4-FFF2-40B4-BE49-F238E27FC236}">
                  <a16:creationId xmlns:a16="http://schemas.microsoft.com/office/drawing/2014/main" id="{17004973-D945-4439-81D1-E7B6E791A460}"/>
                </a:ext>
              </a:extLst>
            </p:cNvPr>
            <p:cNvSpPr/>
            <p:nvPr/>
          </p:nvSpPr>
          <p:spPr>
            <a:xfrm>
              <a:off x="4773466" y="3018838"/>
              <a:ext cx="809085" cy="3708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none" lIns="0" tIns="0" rIns="0" bIns="0" anchor="ctr" anchorCtr="0">
              <a:spAutoFit/>
            </a:bodyPr>
            <a:lstStyle/>
            <a:p>
              <a:pPr algn="ctr"/>
              <a:r>
                <a:rPr lang="en-US" sz="1333">
                  <a:solidFill>
                    <a:srgbClr val="002060"/>
                  </a:solidFill>
                  <a:latin typeface="Arial" panose="020B06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New Client </a:t>
              </a:r>
              <a:br>
                <a:rPr lang="en-US" sz="1333">
                  <a:solidFill>
                    <a:srgbClr val="002060"/>
                  </a:solidFill>
                  <a:latin typeface="Arial" panose="020B0604020202020204" pitchFamily="34" charset="0"/>
                  <a:ea typeface="Arial"/>
                  <a:cs typeface="Arial" panose="020B0604020202020204" pitchFamily="34" charset="0"/>
                  <a:sym typeface="Arial"/>
                </a:rPr>
              </a:br>
              <a:r>
                <a:rPr lang="en-US" sz="1333">
                  <a:solidFill>
                    <a:srgbClr val="002060"/>
                  </a:solidFill>
                  <a:latin typeface="Arial" panose="020B06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Conversion</a:t>
              </a:r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8743B9F5-FB5A-4AE8-AE75-4AF3DE1114D2}"/>
              </a:ext>
            </a:extLst>
          </p:cNvPr>
          <p:cNvGrpSpPr/>
          <p:nvPr/>
        </p:nvGrpSpPr>
        <p:grpSpPr>
          <a:xfrm>
            <a:off x="3932528" y="3813929"/>
            <a:ext cx="3743581" cy="2481443"/>
            <a:chOff x="3932528" y="3813929"/>
            <a:chExt cx="3743581" cy="2481443"/>
          </a:xfrm>
        </p:grpSpPr>
        <p:sp>
          <p:nvSpPr>
            <p:cNvPr id="58" name="Rectangle 57"/>
            <p:cNvSpPr/>
            <p:nvPr/>
          </p:nvSpPr>
          <p:spPr>
            <a:xfrm>
              <a:off x="3932528" y="3813929"/>
              <a:ext cx="3743581" cy="2481443"/>
            </a:xfrm>
            <a:prstGeom prst="rect">
              <a:avLst/>
            </a:prstGeom>
            <a:noFill/>
            <a:ln>
              <a:solidFill>
                <a:srgbClr val="647192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33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" name="Google Shape;197;p27">
              <a:extLst>
                <a:ext uri="{FF2B5EF4-FFF2-40B4-BE49-F238E27FC236}">
                  <a16:creationId xmlns:a16="http://schemas.microsoft.com/office/drawing/2014/main" id="{17004973-D945-4439-81D1-E7B6E791A460}"/>
                </a:ext>
              </a:extLst>
            </p:cNvPr>
            <p:cNvSpPr/>
            <p:nvPr/>
          </p:nvSpPr>
          <p:spPr>
            <a:xfrm>
              <a:off x="4180701" y="5846288"/>
              <a:ext cx="1043332" cy="3708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none" lIns="0" tIns="0" rIns="0" bIns="0" anchor="ctr" anchorCtr="0">
              <a:spAutoFit/>
            </a:bodyPr>
            <a:lstStyle/>
            <a:p>
              <a:r>
                <a:rPr lang="en-US" sz="1333" b="1">
                  <a:solidFill>
                    <a:srgbClr val="647192"/>
                  </a:solidFill>
                  <a:latin typeface="Arial" panose="020B06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Client &amp; Team</a:t>
              </a:r>
              <a:br>
                <a:rPr lang="en-US" sz="1333" b="1">
                  <a:solidFill>
                    <a:srgbClr val="647192"/>
                  </a:solidFill>
                  <a:latin typeface="Arial" panose="020B0604020202020204" pitchFamily="34" charset="0"/>
                  <a:ea typeface="Arial"/>
                  <a:cs typeface="Arial" panose="020B0604020202020204" pitchFamily="34" charset="0"/>
                  <a:sym typeface="Arial"/>
                </a:rPr>
              </a:br>
              <a:r>
                <a:rPr lang="en-US" sz="1333" b="1">
                  <a:solidFill>
                    <a:srgbClr val="647192"/>
                  </a:solidFill>
                  <a:latin typeface="Arial" panose="020B06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Interactions</a:t>
              </a:r>
            </a:p>
          </p:txBody>
        </p:sp>
        <p:sp>
          <p:nvSpPr>
            <p:cNvPr id="68" name="Google Shape;197;p27">
              <a:extLst>
                <a:ext uri="{FF2B5EF4-FFF2-40B4-BE49-F238E27FC236}">
                  <a16:creationId xmlns:a16="http://schemas.microsoft.com/office/drawing/2014/main" id="{17004973-D945-4439-81D1-E7B6E791A460}"/>
                </a:ext>
              </a:extLst>
            </p:cNvPr>
            <p:cNvSpPr/>
            <p:nvPr/>
          </p:nvSpPr>
          <p:spPr>
            <a:xfrm>
              <a:off x="4836940" y="4161018"/>
              <a:ext cx="779447" cy="18543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none" lIns="0" tIns="0" rIns="0" bIns="0" anchor="ctr" anchorCtr="0">
              <a:spAutoFit/>
            </a:bodyPr>
            <a:lstStyle/>
            <a:p>
              <a:pPr algn="ctr"/>
              <a:r>
                <a:rPr lang="en-US" sz="1333">
                  <a:solidFill>
                    <a:srgbClr val="647192"/>
                  </a:solidFill>
                  <a:latin typeface="Arial" panose="020B06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Leadership</a:t>
              </a:r>
            </a:p>
          </p:txBody>
        </p:sp>
        <p:sp>
          <p:nvSpPr>
            <p:cNvPr id="69" name="Google Shape;197;p27">
              <a:extLst>
                <a:ext uri="{FF2B5EF4-FFF2-40B4-BE49-F238E27FC236}">
                  <a16:creationId xmlns:a16="http://schemas.microsoft.com/office/drawing/2014/main" id="{17004973-D945-4439-81D1-E7B6E791A460}"/>
                </a:ext>
              </a:extLst>
            </p:cNvPr>
            <p:cNvSpPr/>
            <p:nvPr/>
          </p:nvSpPr>
          <p:spPr>
            <a:xfrm>
              <a:off x="5494127" y="5142344"/>
              <a:ext cx="622372" cy="3708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none" lIns="0" tIns="0" rIns="0" bIns="0" anchor="ctr" anchorCtr="0">
              <a:spAutoFit/>
            </a:bodyPr>
            <a:lstStyle/>
            <a:p>
              <a:pPr algn="r"/>
              <a:r>
                <a:rPr lang="en-US" sz="1333">
                  <a:solidFill>
                    <a:srgbClr val="647192"/>
                  </a:solidFill>
                  <a:latin typeface="Arial" panose="020B06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Personal</a:t>
              </a:r>
              <a:br>
                <a:rPr lang="en-US" sz="1333">
                  <a:solidFill>
                    <a:srgbClr val="647192"/>
                  </a:solidFill>
                  <a:latin typeface="Arial" panose="020B0604020202020204" pitchFamily="34" charset="0"/>
                  <a:ea typeface="Arial"/>
                  <a:cs typeface="Arial" panose="020B0604020202020204" pitchFamily="34" charset="0"/>
                  <a:sym typeface="Arial"/>
                </a:rPr>
              </a:br>
              <a:r>
                <a:rPr lang="en-US" sz="1333">
                  <a:solidFill>
                    <a:srgbClr val="647192"/>
                  </a:solidFill>
                  <a:latin typeface="Arial" panose="020B06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Attitude</a:t>
              </a:r>
            </a:p>
          </p:txBody>
        </p:sp>
        <p:sp>
          <p:nvSpPr>
            <p:cNvPr id="70" name="Google Shape;197;p27">
              <a:extLst>
                <a:ext uri="{FF2B5EF4-FFF2-40B4-BE49-F238E27FC236}">
                  <a16:creationId xmlns:a16="http://schemas.microsoft.com/office/drawing/2014/main" id="{17004973-D945-4439-81D1-E7B6E791A460}"/>
                </a:ext>
              </a:extLst>
            </p:cNvPr>
            <p:cNvSpPr/>
            <p:nvPr/>
          </p:nvSpPr>
          <p:spPr>
            <a:xfrm>
              <a:off x="6521645" y="5823938"/>
              <a:ext cx="946895" cy="3708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none" lIns="0" tIns="0" rIns="0" bIns="0" anchor="ctr" anchorCtr="0">
              <a:spAutoFit/>
            </a:bodyPr>
            <a:lstStyle/>
            <a:p>
              <a:pPr algn="ctr"/>
              <a:r>
                <a:rPr lang="en-US" sz="1333">
                  <a:solidFill>
                    <a:srgbClr val="647192"/>
                  </a:solidFill>
                  <a:latin typeface="Arial" panose="020B06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Client</a:t>
              </a:r>
              <a:br>
                <a:rPr lang="en-US" sz="1333">
                  <a:solidFill>
                    <a:srgbClr val="647192"/>
                  </a:solidFill>
                  <a:latin typeface="Arial" panose="020B0604020202020204" pitchFamily="34" charset="0"/>
                  <a:ea typeface="Arial"/>
                  <a:cs typeface="Arial" panose="020B0604020202020204" pitchFamily="34" charset="0"/>
                  <a:sym typeface="Arial"/>
                </a:rPr>
              </a:br>
              <a:r>
                <a:rPr lang="en-US" sz="1333">
                  <a:solidFill>
                    <a:srgbClr val="647192"/>
                  </a:solidFill>
                  <a:latin typeface="Arial" panose="020B06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Relationships</a:t>
              </a: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0B23F5F-8B6F-4302-BC55-B61241C3B2E7}"/>
              </a:ext>
            </a:extLst>
          </p:cNvPr>
          <p:cNvGrpSpPr/>
          <p:nvPr/>
        </p:nvGrpSpPr>
        <p:grpSpPr>
          <a:xfrm>
            <a:off x="7700852" y="3813929"/>
            <a:ext cx="3932686" cy="2481443"/>
            <a:chOff x="7700852" y="3813929"/>
            <a:chExt cx="3932686" cy="2481443"/>
          </a:xfrm>
        </p:grpSpPr>
        <p:sp>
          <p:nvSpPr>
            <p:cNvPr id="60" name="Rectangle 59"/>
            <p:cNvSpPr/>
            <p:nvPr/>
          </p:nvSpPr>
          <p:spPr>
            <a:xfrm>
              <a:off x="7700852" y="3813929"/>
              <a:ext cx="3932686" cy="2481443"/>
            </a:xfrm>
            <a:prstGeom prst="rect">
              <a:avLst/>
            </a:prstGeom>
            <a:noFill/>
            <a:ln>
              <a:solidFill>
                <a:srgbClr val="20B2DC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33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4" name="Google Shape;197;p27">
              <a:extLst>
                <a:ext uri="{FF2B5EF4-FFF2-40B4-BE49-F238E27FC236}">
                  <a16:creationId xmlns:a16="http://schemas.microsoft.com/office/drawing/2014/main" id="{17004973-D945-4439-81D1-E7B6E791A460}"/>
                </a:ext>
              </a:extLst>
            </p:cNvPr>
            <p:cNvSpPr/>
            <p:nvPr/>
          </p:nvSpPr>
          <p:spPr>
            <a:xfrm>
              <a:off x="10508169" y="5846288"/>
              <a:ext cx="834275" cy="3708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none" lIns="0" tIns="0" rIns="0" bIns="0" anchor="ctr" anchorCtr="0">
              <a:spAutoFit/>
            </a:bodyPr>
            <a:lstStyle/>
            <a:p>
              <a:pPr algn="r"/>
              <a:r>
                <a:rPr lang="en-US" sz="1333" b="1">
                  <a:solidFill>
                    <a:srgbClr val="20B2DC"/>
                  </a:solidFill>
                  <a:latin typeface="Arial" panose="020B06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Business</a:t>
              </a:r>
              <a:br>
                <a:rPr lang="en-US" sz="1333" b="1">
                  <a:solidFill>
                    <a:srgbClr val="20B2DC"/>
                  </a:solidFill>
                  <a:latin typeface="Arial" panose="020B0604020202020204" pitchFamily="34" charset="0"/>
                  <a:ea typeface="Arial"/>
                  <a:cs typeface="Arial" panose="020B0604020202020204" pitchFamily="34" charset="0"/>
                  <a:sym typeface="Arial"/>
                </a:rPr>
              </a:br>
              <a:r>
                <a:rPr lang="en-US" sz="1333" b="1">
                  <a:solidFill>
                    <a:srgbClr val="20B2DC"/>
                  </a:solidFill>
                  <a:latin typeface="Arial" panose="020B06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Operations</a:t>
              </a:r>
            </a:p>
          </p:txBody>
        </p:sp>
        <p:sp>
          <p:nvSpPr>
            <p:cNvPr id="71" name="Google Shape;197;p27">
              <a:extLst>
                <a:ext uri="{FF2B5EF4-FFF2-40B4-BE49-F238E27FC236}">
                  <a16:creationId xmlns:a16="http://schemas.microsoft.com/office/drawing/2014/main" id="{17004973-D945-4439-81D1-E7B6E791A460}"/>
                </a:ext>
              </a:extLst>
            </p:cNvPr>
            <p:cNvSpPr/>
            <p:nvPr/>
          </p:nvSpPr>
          <p:spPr>
            <a:xfrm>
              <a:off x="8244608" y="5833196"/>
              <a:ext cx="684609" cy="18543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none" lIns="0" tIns="0" rIns="0" bIns="0" anchor="ctr" anchorCtr="0">
              <a:spAutoFit/>
            </a:bodyPr>
            <a:lstStyle/>
            <a:p>
              <a:r>
                <a:rPr lang="en-US" sz="1333">
                  <a:solidFill>
                    <a:srgbClr val="20B2DC"/>
                  </a:solidFill>
                  <a:latin typeface="Arial" panose="020B06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Reporting</a:t>
              </a:r>
            </a:p>
          </p:txBody>
        </p:sp>
        <p:sp>
          <p:nvSpPr>
            <p:cNvPr id="72" name="Google Shape;197;p27">
              <a:extLst>
                <a:ext uri="{FF2B5EF4-FFF2-40B4-BE49-F238E27FC236}">
                  <a16:creationId xmlns:a16="http://schemas.microsoft.com/office/drawing/2014/main" id="{17004973-D945-4439-81D1-E7B6E791A460}"/>
                </a:ext>
              </a:extLst>
            </p:cNvPr>
            <p:cNvSpPr/>
            <p:nvPr/>
          </p:nvSpPr>
          <p:spPr>
            <a:xfrm>
              <a:off x="9280734" y="5210765"/>
              <a:ext cx="852057" cy="18543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none" lIns="0" tIns="0" rIns="0" bIns="0" anchor="ctr" anchorCtr="0">
              <a:spAutoFit/>
            </a:bodyPr>
            <a:lstStyle/>
            <a:p>
              <a:r>
                <a:rPr lang="en-US" sz="1333">
                  <a:solidFill>
                    <a:srgbClr val="20B2DC"/>
                  </a:solidFill>
                  <a:latin typeface="Arial" panose="020B06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Recruitment</a:t>
              </a:r>
            </a:p>
          </p:txBody>
        </p:sp>
        <p:sp>
          <p:nvSpPr>
            <p:cNvPr id="73" name="Google Shape;197;p27">
              <a:extLst>
                <a:ext uri="{FF2B5EF4-FFF2-40B4-BE49-F238E27FC236}">
                  <a16:creationId xmlns:a16="http://schemas.microsoft.com/office/drawing/2014/main" id="{17004973-D945-4439-81D1-E7B6E791A460}"/>
                </a:ext>
              </a:extLst>
            </p:cNvPr>
            <p:cNvSpPr/>
            <p:nvPr/>
          </p:nvSpPr>
          <p:spPr>
            <a:xfrm>
              <a:off x="9847321" y="4161018"/>
              <a:ext cx="797229" cy="18543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none" lIns="0" tIns="0" rIns="0" bIns="0" anchor="ctr" anchorCtr="0">
              <a:spAutoFit/>
            </a:bodyPr>
            <a:lstStyle/>
            <a:p>
              <a:r>
                <a:rPr lang="en-US" sz="1333">
                  <a:solidFill>
                    <a:srgbClr val="20B2DC"/>
                  </a:solidFill>
                  <a:latin typeface="Arial" panose="020B06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Resourcing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59839D9C-6721-4AC1-880C-9DB9C6AC8A5D}"/>
              </a:ext>
            </a:extLst>
          </p:cNvPr>
          <p:cNvGrpSpPr/>
          <p:nvPr/>
        </p:nvGrpSpPr>
        <p:grpSpPr>
          <a:xfrm>
            <a:off x="7700852" y="1305778"/>
            <a:ext cx="3932686" cy="2473183"/>
            <a:chOff x="7700852" y="1305778"/>
            <a:chExt cx="3932686" cy="2473183"/>
          </a:xfrm>
        </p:grpSpPr>
        <p:sp>
          <p:nvSpPr>
            <p:cNvPr id="59" name="Rectangle 58"/>
            <p:cNvSpPr/>
            <p:nvPr/>
          </p:nvSpPr>
          <p:spPr>
            <a:xfrm>
              <a:off x="7700852" y="1305778"/>
              <a:ext cx="3932686" cy="2473183"/>
            </a:xfrm>
            <a:prstGeom prst="rect">
              <a:avLst/>
            </a:prstGeom>
            <a:noFill/>
            <a:ln>
              <a:solidFill>
                <a:srgbClr val="414A6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333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Google Shape;197;p27">
              <a:extLst>
                <a:ext uri="{FF2B5EF4-FFF2-40B4-BE49-F238E27FC236}">
                  <a16:creationId xmlns:a16="http://schemas.microsoft.com/office/drawing/2014/main" id="{17004973-D945-4439-81D1-E7B6E791A460}"/>
                </a:ext>
              </a:extLst>
            </p:cNvPr>
            <p:cNvSpPr/>
            <p:nvPr/>
          </p:nvSpPr>
          <p:spPr>
            <a:xfrm>
              <a:off x="10473431" y="1469275"/>
              <a:ext cx="896691" cy="3708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none" lIns="0" tIns="0" rIns="0" bIns="0" anchor="ctr" anchorCtr="0">
              <a:spAutoFit/>
            </a:bodyPr>
            <a:lstStyle/>
            <a:p>
              <a:pPr algn="r"/>
              <a:r>
                <a:rPr lang="en-US" sz="1333" b="1">
                  <a:solidFill>
                    <a:srgbClr val="414A61"/>
                  </a:solidFill>
                  <a:latin typeface="Arial" panose="020B06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Delivering</a:t>
              </a:r>
              <a:br>
                <a:rPr lang="en-US" sz="1333" b="1">
                  <a:solidFill>
                    <a:srgbClr val="414A61"/>
                  </a:solidFill>
                  <a:latin typeface="Arial" panose="020B0604020202020204" pitchFamily="34" charset="0"/>
                  <a:ea typeface="Arial"/>
                  <a:cs typeface="Arial" panose="020B0604020202020204" pitchFamily="34" charset="0"/>
                  <a:sym typeface="Arial"/>
                </a:rPr>
              </a:br>
              <a:r>
                <a:rPr lang="en-US" sz="1333" b="1">
                  <a:solidFill>
                    <a:srgbClr val="414A61"/>
                  </a:solidFill>
                  <a:latin typeface="Arial" panose="020B06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Client Value</a:t>
              </a:r>
            </a:p>
          </p:txBody>
        </p:sp>
        <p:sp>
          <p:nvSpPr>
            <p:cNvPr id="74" name="Google Shape;197;p27">
              <a:extLst>
                <a:ext uri="{FF2B5EF4-FFF2-40B4-BE49-F238E27FC236}">
                  <a16:creationId xmlns:a16="http://schemas.microsoft.com/office/drawing/2014/main" id="{17004973-D945-4439-81D1-E7B6E791A460}"/>
                </a:ext>
              </a:extLst>
            </p:cNvPr>
            <p:cNvSpPr/>
            <p:nvPr/>
          </p:nvSpPr>
          <p:spPr>
            <a:xfrm>
              <a:off x="9814460" y="3077467"/>
              <a:ext cx="1175098" cy="3708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none" lIns="0" tIns="0" rIns="0" bIns="0" anchor="ctr" anchorCtr="0">
              <a:spAutoFit/>
            </a:bodyPr>
            <a:lstStyle/>
            <a:p>
              <a:r>
                <a:rPr lang="en-US" sz="1333">
                  <a:solidFill>
                    <a:srgbClr val="414A61"/>
                  </a:solidFill>
                  <a:latin typeface="Arial" panose="020B06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Writing &amp;</a:t>
              </a:r>
              <a:br>
                <a:rPr lang="en-US" sz="1333">
                  <a:solidFill>
                    <a:srgbClr val="414A61"/>
                  </a:solidFill>
                  <a:latin typeface="Arial" panose="020B0604020202020204" pitchFamily="34" charset="0"/>
                  <a:ea typeface="Arial"/>
                  <a:cs typeface="Arial" panose="020B0604020202020204" pitchFamily="34" charset="0"/>
                  <a:sym typeface="Arial"/>
                </a:rPr>
              </a:br>
              <a:r>
                <a:rPr lang="en-US" sz="1333">
                  <a:solidFill>
                    <a:srgbClr val="414A61"/>
                  </a:solidFill>
                  <a:latin typeface="Arial" panose="020B06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Communications</a:t>
              </a:r>
            </a:p>
          </p:txBody>
        </p:sp>
        <p:sp>
          <p:nvSpPr>
            <p:cNvPr id="75" name="Google Shape;197;p27">
              <a:extLst>
                <a:ext uri="{FF2B5EF4-FFF2-40B4-BE49-F238E27FC236}">
                  <a16:creationId xmlns:a16="http://schemas.microsoft.com/office/drawing/2014/main" id="{17004973-D945-4439-81D1-E7B6E791A460}"/>
                </a:ext>
              </a:extLst>
            </p:cNvPr>
            <p:cNvSpPr/>
            <p:nvPr/>
          </p:nvSpPr>
          <p:spPr>
            <a:xfrm>
              <a:off x="9280661" y="2062883"/>
              <a:ext cx="656751" cy="3708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none" lIns="0" tIns="0" rIns="0" bIns="0" anchor="ctr" anchorCtr="0">
              <a:spAutoFit/>
            </a:bodyPr>
            <a:lstStyle/>
            <a:p>
              <a:r>
                <a:rPr lang="en-US" sz="1333">
                  <a:solidFill>
                    <a:srgbClr val="414A61"/>
                  </a:solidFill>
                  <a:latin typeface="Arial" panose="020B06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Technical</a:t>
              </a:r>
              <a:br>
                <a:rPr lang="en-US" sz="1333">
                  <a:solidFill>
                    <a:srgbClr val="414A61"/>
                  </a:solidFill>
                  <a:latin typeface="Arial" panose="020B0604020202020204" pitchFamily="34" charset="0"/>
                  <a:ea typeface="Arial"/>
                  <a:cs typeface="Arial" panose="020B0604020202020204" pitchFamily="34" charset="0"/>
                  <a:sym typeface="Arial"/>
                </a:rPr>
              </a:br>
              <a:r>
                <a:rPr lang="en-US" sz="1333">
                  <a:solidFill>
                    <a:srgbClr val="414A61"/>
                  </a:solidFill>
                  <a:latin typeface="Arial" panose="020B06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Analysis</a:t>
              </a:r>
            </a:p>
          </p:txBody>
        </p:sp>
        <p:sp>
          <p:nvSpPr>
            <p:cNvPr id="76" name="Google Shape;197;p27">
              <a:extLst>
                <a:ext uri="{FF2B5EF4-FFF2-40B4-BE49-F238E27FC236}">
                  <a16:creationId xmlns:a16="http://schemas.microsoft.com/office/drawing/2014/main" id="{17004973-D945-4439-81D1-E7B6E791A460}"/>
                </a:ext>
              </a:extLst>
            </p:cNvPr>
            <p:cNvSpPr/>
            <p:nvPr/>
          </p:nvSpPr>
          <p:spPr>
            <a:xfrm>
              <a:off x="8244607" y="1401816"/>
              <a:ext cx="920222" cy="370869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none" lIns="0" tIns="0" rIns="0" bIns="0" anchor="ctr" anchorCtr="0">
              <a:spAutoFit/>
            </a:bodyPr>
            <a:lstStyle/>
            <a:p>
              <a:r>
                <a:rPr lang="en-US" sz="1333">
                  <a:solidFill>
                    <a:srgbClr val="414A61"/>
                  </a:solidFill>
                  <a:latin typeface="Arial" panose="020B06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Project</a:t>
              </a:r>
              <a:br>
                <a:rPr lang="en-US" sz="1333">
                  <a:solidFill>
                    <a:srgbClr val="414A61"/>
                  </a:solidFill>
                  <a:latin typeface="Arial" panose="020B0604020202020204" pitchFamily="34" charset="0"/>
                  <a:ea typeface="Arial"/>
                  <a:cs typeface="Arial" panose="020B0604020202020204" pitchFamily="34" charset="0"/>
                  <a:sym typeface="Arial"/>
                </a:rPr>
              </a:br>
              <a:r>
                <a:rPr lang="en-US" sz="1333">
                  <a:solidFill>
                    <a:srgbClr val="414A61"/>
                  </a:solidFill>
                  <a:latin typeface="Arial" panose="020B06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Management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950791B4-2EEC-4953-BD24-9017E18792F9}"/>
              </a:ext>
            </a:extLst>
          </p:cNvPr>
          <p:cNvGrpSpPr/>
          <p:nvPr/>
        </p:nvGrpSpPr>
        <p:grpSpPr>
          <a:xfrm>
            <a:off x="5586206" y="1738166"/>
            <a:ext cx="4205419" cy="4126638"/>
            <a:chOff x="5586206" y="1738166"/>
            <a:chExt cx="4205419" cy="4126638"/>
          </a:xfrm>
        </p:grpSpPr>
        <p:grpSp>
          <p:nvGrpSpPr>
            <p:cNvPr id="10" name="Group 9"/>
            <p:cNvGrpSpPr/>
            <p:nvPr/>
          </p:nvGrpSpPr>
          <p:grpSpPr>
            <a:xfrm>
              <a:off x="5586206" y="1738166"/>
              <a:ext cx="4205419" cy="4126638"/>
              <a:chOff x="4584244" y="1720215"/>
              <a:chExt cx="6824974" cy="6848158"/>
            </a:xfrm>
          </p:grpSpPr>
          <p:grpSp>
            <p:nvGrpSpPr>
              <p:cNvPr id="29" name="Group 28"/>
              <p:cNvGrpSpPr/>
              <p:nvPr/>
            </p:nvGrpSpPr>
            <p:grpSpPr>
              <a:xfrm>
                <a:off x="4584244" y="1720215"/>
                <a:ext cx="6824974" cy="6848158"/>
                <a:chOff x="-600075" y="1123950"/>
                <a:chExt cx="7477126" cy="7502526"/>
              </a:xfrm>
              <a:solidFill>
                <a:srgbClr val="EBB95F"/>
              </a:solidFill>
            </p:grpSpPr>
            <p:sp>
              <p:nvSpPr>
                <p:cNvPr id="31" name="Freeform 6"/>
                <p:cNvSpPr>
                  <a:spLocks/>
                </p:cNvSpPr>
                <p:nvPr/>
              </p:nvSpPr>
              <p:spPr bwMode="auto">
                <a:xfrm>
                  <a:off x="3138488" y="1123950"/>
                  <a:ext cx="1868488" cy="3751263"/>
                </a:xfrm>
                <a:custGeom>
                  <a:avLst/>
                  <a:gdLst>
                    <a:gd name="T0" fmla="*/ 0 w 3296"/>
                    <a:gd name="T1" fmla="*/ 0 h 6592"/>
                    <a:gd name="T2" fmla="*/ 3296 w 3296"/>
                    <a:gd name="T3" fmla="*/ 883 h 6592"/>
                    <a:gd name="T4" fmla="*/ 0 w 3296"/>
                    <a:gd name="T5" fmla="*/ 6592 h 6592"/>
                    <a:gd name="T6" fmla="*/ 0 w 3296"/>
                    <a:gd name="T7" fmla="*/ 0 h 65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296" h="6592">
                      <a:moveTo>
                        <a:pt x="0" y="0"/>
                      </a:moveTo>
                      <a:cubicBezTo>
                        <a:pt x="1158" y="0"/>
                        <a:pt x="2294" y="304"/>
                        <a:pt x="3296" y="883"/>
                      </a:cubicBezTo>
                      <a:lnTo>
                        <a:pt x="0" y="6592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414A61"/>
                </a:solidFill>
                <a:ln w="17463" cap="flat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60951" tIns="30475" rIns="60951" bIns="3047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33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2" name="Freeform 8"/>
                <p:cNvSpPr>
                  <a:spLocks/>
                </p:cNvSpPr>
                <p:nvPr/>
              </p:nvSpPr>
              <p:spPr bwMode="auto">
                <a:xfrm>
                  <a:off x="3138488" y="1625600"/>
                  <a:ext cx="3236913" cy="3249613"/>
                </a:xfrm>
                <a:custGeom>
                  <a:avLst/>
                  <a:gdLst>
                    <a:gd name="T0" fmla="*/ 3296 w 5709"/>
                    <a:gd name="T1" fmla="*/ 0 h 5709"/>
                    <a:gd name="T2" fmla="*/ 5709 w 5709"/>
                    <a:gd name="T3" fmla="*/ 2413 h 5709"/>
                    <a:gd name="T4" fmla="*/ 0 w 5709"/>
                    <a:gd name="T5" fmla="*/ 5709 h 5709"/>
                    <a:gd name="T6" fmla="*/ 3296 w 5709"/>
                    <a:gd name="T7" fmla="*/ 0 h 57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709" h="5709">
                      <a:moveTo>
                        <a:pt x="3296" y="0"/>
                      </a:moveTo>
                      <a:cubicBezTo>
                        <a:pt x="4299" y="579"/>
                        <a:pt x="5131" y="1411"/>
                        <a:pt x="5709" y="2413"/>
                      </a:cubicBezTo>
                      <a:lnTo>
                        <a:pt x="0" y="5709"/>
                      </a:lnTo>
                      <a:lnTo>
                        <a:pt x="3296" y="0"/>
                      </a:lnTo>
                      <a:close/>
                    </a:path>
                  </a:pathLst>
                </a:custGeom>
                <a:solidFill>
                  <a:srgbClr val="414A61"/>
                </a:solidFill>
                <a:ln w="17463" cap="flat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60951" tIns="30475" rIns="60951" bIns="3047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33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3" name="Freeform 10"/>
                <p:cNvSpPr>
                  <a:spLocks/>
                </p:cNvSpPr>
                <p:nvPr/>
              </p:nvSpPr>
              <p:spPr bwMode="auto">
                <a:xfrm>
                  <a:off x="3138488" y="2998788"/>
                  <a:ext cx="3738563" cy="1876425"/>
                </a:xfrm>
                <a:custGeom>
                  <a:avLst/>
                  <a:gdLst>
                    <a:gd name="T0" fmla="*/ 5709 w 6592"/>
                    <a:gd name="T1" fmla="*/ 0 h 3296"/>
                    <a:gd name="T2" fmla="*/ 6592 w 6592"/>
                    <a:gd name="T3" fmla="*/ 3296 h 3296"/>
                    <a:gd name="T4" fmla="*/ 0 w 6592"/>
                    <a:gd name="T5" fmla="*/ 3296 h 3296"/>
                    <a:gd name="T6" fmla="*/ 5709 w 6592"/>
                    <a:gd name="T7" fmla="*/ 0 h 329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92" h="3296">
                      <a:moveTo>
                        <a:pt x="5709" y="0"/>
                      </a:moveTo>
                      <a:cubicBezTo>
                        <a:pt x="6288" y="1002"/>
                        <a:pt x="6592" y="2139"/>
                        <a:pt x="6592" y="3296"/>
                      </a:cubicBezTo>
                      <a:lnTo>
                        <a:pt x="0" y="3296"/>
                      </a:lnTo>
                      <a:lnTo>
                        <a:pt x="5709" y="0"/>
                      </a:lnTo>
                      <a:close/>
                    </a:path>
                  </a:pathLst>
                </a:custGeom>
                <a:solidFill>
                  <a:srgbClr val="414A61"/>
                </a:solidFill>
                <a:ln w="17463" cap="flat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60951" tIns="30475" rIns="60951" bIns="3047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33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4" name="Freeform 12"/>
                <p:cNvSpPr>
                  <a:spLocks/>
                </p:cNvSpPr>
                <p:nvPr/>
              </p:nvSpPr>
              <p:spPr bwMode="auto">
                <a:xfrm>
                  <a:off x="3138488" y="4875213"/>
                  <a:ext cx="3738563" cy="1874838"/>
                </a:xfrm>
                <a:custGeom>
                  <a:avLst/>
                  <a:gdLst>
                    <a:gd name="T0" fmla="*/ 6592 w 6592"/>
                    <a:gd name="T1" fmla="*/ 0 h 3296"/>
                    <a:gd name="T2" fmla="*/ 5709 w 6592"/>
                    <a:gd name="T3" fmla="*/ 3296 h 3296"/>
                    <a:gd name="T4" fmla="*/ 0 w 6592"/>
                    <a:gd name="T5" fmla="*/ 0 h 3296"/>
                    <a:gd name="T6" fmla="*/ 6592 w 6592"/>
                    <a:gd name="T7" fmla="*/ 0 h 329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92" h="3296">
                      <a:moveTo>
                        <a:pt x="6592" y="0"/>
                      </a:moveTo>
                      <a:cubicBezTo>
                        <a:pt x="6592" y="1157"/>
                        <a:pt x="6288" y="2294"/>
                        <a:pt x="5709" y="3296"/>
                      </a:cubicBezTo>
                      <a:lnTo>
                        <a:pt x="0" y="0"/>
                      </a:lnTo>
                      <a:lnTo>
                        <a:pt x="6592" y="0"/>
                      </a:lnTo>
                      <a:close/>
                    </a:path>
                  </a:pathLst>
                </a:custGeom>
                <a:solidFill>
                  <a:srgbClr val="20B2DC"/>
                </a:solidFill>
                <a:ln w="17463" cap="flat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60951" tIns="30475" rIns="60951" bIns="3047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33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5" name="Freeform 14"/>
                <p:cNvSpPr>
                  <a:spLocks/>
                </p:cNvSpPr>
                <p:nvPr/>
              </p:nvSpPr>
              <p:spPr bwMode="auto">
                <a:xfrm>
                  <a:off x="3138488" y="4875213"/>
                  <a:ext cx="3236913" cy="3248025"/>
                </a:xfrm>
                <a:custGeom>
                  <a:avLst/>
                  <a:gdLst>
                    <a:gd name="T0" fmla="*/ 5709 w 5709"/>
                    <a:gd name="T1" fmla="*/ 3296 h 5709"/>
                    <a:gd name="T2" fmla="*/ 3296 w 5709"/>
                    <a:gd name="T3" fmla="*/ 5709 h 5709"/>
                    <a:gd name="T4" fmla="*/ 0 w 5709"/>
                    <a:gd name="T5" fmla="*/ 0 h 5709"/>
                    <a:gd name="T6" fmla="*/ 5709 w 5709"/>
                    <a:gd name="T7" fmla="*/ 3296 h 57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709" h="5709">
                      <a:moveTo>
                        <a:pt x="5709" y="3296"/>
                      </a:moveTo>
                      <a:cubicBezTo>
                        <a:pt x="5131" y="4298"/>
                        <a:pt x="4299" y="5130"/>
                        <a:pt x="3296" y="5709"/>
                      </a:cubicBezTo>
                      <a:lnTo>
                        <a:pt x="0" y="0"/>
                      </a:lnTo>
                      <a:lnTo>
                        <a:pt x="5709" y="3296"/>
                      </a:lnTo>
                      <a:close/>
                    </a:path>
                  </a:pathLst>
                </a:custGeom>
                <a:solidFill>
                  <a:srgbClr val="20B2DC"/>
                </a:solidFill>
                <a:ln w="17463" cap="flat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60951" tIns="30475" rIns="60951" bIns="3047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33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6" name="Freeform 16"/>
                <p:cNvSpPr>
                  <a:spLocks/>
                </p:cNvSpPr>
                <p:nvPr/>
              </p:nvSpPr>
              <p:spPr bwMode="auto">
                <a:xfrm>
                  <a:off x="3138488" y="4875213"/>
                  <a:ext cx="1868488" cy="3751263"/>
                </a:xfrm>
                <a:custGeom>
                  <a:avLst/>
                  <a:gdLst>
                    <a:gd name="T0" fmla="*/ 3296 w 3296"/>
                    <a:gd name="T1" fmla="*/ 5709 h 6592"/>
                    <a:gd name="T2" fmla="*/ 0 w 3296"/>
                    <a:gd name="T3" fmla="*/ 6592 h 6592"/>
                    <a:gd name="T4" fmla="*/ 0 w 3296"/>
                    <a:gd name="T5" fmla="*/ 0 h 6592"/>
                    <a:gd name="T6" fmla="*/ 3296 w 3296"/>
                    <a:gd name="T7" fmla="*/ 5709 h 65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296" h="6592">
                      <a:moveTo>
                        <a:pt x="3296" y="5709"/>
                      </a:moveTo>
                      <a:cubicBezTo>
                        <a:pt x="2294" y="6287"/>
                        <a:pt x="1158" y="6592"/>
                        <a:pt x="0" y="6592"/>
                      </a:cubicBezTo>
                      <a:lnTo>
                        <a:pt x="0" y="0"/>
                      </a:lnTo>
                      <a:lnTo>
                        <a:pt x="3296" y="5709"/>
                      </a:lnTo>
                      <a:close/>
                    </a:path>
                  </a:pathLst>
                </a:custGeom>
                <a:solidFill>
                  <a:srgbClr val="20B2DC"/>
                </a:solidFill>
                <a:ln w="17463" cap="flat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60951" tIns="30475" rIns="60951" bIns="3047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33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0" name="Freeform 24"/>
                <p:cNvSpPr>
                  <a:spLocks/>
                </p:cNvSpPr>
                <p:nvPr/>
              </p:nvSpPr>
              <p:spPr bwMode="auto">
                <a:xfrm>
                  <a:off x="-600075" y="2998788"/>
                  <a:ext cx="3738563" cy="1876425"/>
                </a:xfrm>
                <a:custGeom>
                  <a:avLst/>
                  <a:gdLst>
                    <a:gd name="T0" fmla="*/ 0 w 6592"/>
                    <a:gd name="T1" fmla="*/ 3296 h 3296"/>
                    <a:gd name="T2" fmla="*/ 884 w 6592"/>
                    <a:gd name="T3" fmla="*/ 0 h 3296"/>
                    <a:gd name="T4" fmla="*/ 6592 w 6592"/>
                    <a:gd name="T5" fmla="*/ 3296 h 3296"/>
                    <a:gd name="T6" fmla="*/ 0 w 6592"/>
                    <a:gd name="T7" fmla="*/ 3296 h 329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92" h="3296">
                      <a:moveTo>
                        <a:pt x="0" y="3296"/>
                      </a:moveTo>
                      <a:cubicBezTo>
                        <a:pt x="0" y="2139"/>
                        <a:pt x="305" y="1002"/>
                        <a:pt x="884" y="0"/>
                      </a:cubicBezTo>
                      <a:lnTo>
                        <a:pt x="6592" y="3296"/>
                      </a:lnTo>
                      <a:lnTo>
                        <a:pt x="0" y="3296"/>
                      </a:lnTo>
                      <a:close/>
                    </a:path>
                  </a:pathLst>
                </a:custGeom>
                <a:solidFill>
                  <a:srgbClr val="002060"/>
                </a:solidFill>
                <a:ln w="17463" cap="flat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60951" tIns="30475" rIns="60951" bIns="3047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33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1" name="Freeform 26"/>
                <p:cNvSpPr>
                  <a:spLocks/>
                </p:cNvSpPr>
                <p:nvPr/>
              </p:nvSpPr>
              <p:spPr bwMode="auto">
                <a:xfrm>
                  <a:off x="-98425" y="1625600"/>
                  <a:ext cx="3236913" cy="3249613"/>
                </a:xfrm>
                <a:custGeom>
                  <a:avLst/>
                  <a:gdLst>
                    <a:gd name="T0" fmla="*/ 0 w 5708"/>
                    <a:gd name="T1" fmla="*/ 2413 h 5709"/>
                    <a:gd name="T2" fmla="*/ 2412 w 5708"/>
                    <a:gd name="T3" fmla="*/ 0 h 5709"/>
                    <a:gd name="T4" fmla="*/ 5708 w 5708"/>
                    <a:gd name="T5" fmla="*/ 5709 h 5709"/>
                    <a:gd name="T6" fmla="*/ 0 w 5708"/>
                    <a:gd name="T7" fmla="*/ 2413 h 57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708" h="5709">
                      <a:moveTo>
                        <a:pt x="0" y="2413"/>
                      </a:moveTo>
                      <a:cubicBezTo>
                        <a:pt x="578" y="1411"/>
                        <a:pt x="1410" y="579"/>
                        <a:pt x="2412" y="0"/>
                      </a:cubicBezTo>
                      <a:lnTo>
                        <a:pt x="5708" y="5709"/>
                      </a:lnTo>
                      <a:lnTo>
                        <a:pt x="0" y="2413"/>
                      </a:lnTo>
                      <a:close/>
                    </a:path>
                  </a:pathLst>
                </a:custGeom>
                <a:solidFill>
                  <a:srgbClr val="002060"/>
                </a:solidFill>
                <a:ln w="17463" cap="flat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60951" tIns="30475" rIns="60951" bIns="3047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33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42" name="Freeform 28"/>
                <p:cNvSpPr>
                  <a:spLocks/>
                </p:cNvSpPr>
                <p:nvPr/>
              </p:nvSpPr>
              <p:spPr bwMode="auto">
                <a:xfrm>
                  <a:off x="1270000" y="1123950"/>
                  <a:ext cx="1868488" cy="3751263"/>
                </a:xfrm>
                <a:custGeom>
                  <a:avLst/>
                  <a:gdLst>
                    <a:gd name="T0" fmla="*/ 0 w 3296"/>
                    <a:gd name="T1" fmla="*/ 883 h 6592"/>
                    <a:gd name="T2" fmla="*/ 3296 w 3296"/>
                    <a:gd name="T3" fmla="*/ 0 h 6592"/>
                    <a:gd name="T4" fmla="*/ 3296 w 3296"/>
                    <a:gd name="T5" fmla="*/ 6592 h 6592"/>
                    <a:gd name="T6" fmla="*/ 0 w 3296"/>
                    <a:gd name="T7" fmla="*/ 883 h 65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296" h="6592">
                      <a:moveTo>
                        <a:pt x="0" y="883"/>
                      </a:moveTo>
                      <a:cubicBezTo>
                        <a:pt x="1003" y="304"/>
                        <a:pt x="2139" y="0"/>
                        <a:pt x="3296" y="0"/>
                      </a:cubicBezTo>
                      <a:lnTo>
                        <a:pt x="3296" y="6592"/>
                      </a:lnTo>
                      <a:lnTo>
                        <a:pt x="0" y="883"/>
                      </a:lnTo>
                      <a:close/>
                    </a:path>
                  </a:pathLst>
                </a:custGeom>
                <a:solidFill>
                  <a:srgbClr val="002060"/>
                </a:solidFill>
                <a:ln w="17463" cap="flat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60951" tIns="30475" rIns="60951" bIns="3047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33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7" name="Freeform 18"/>
                <p:cNvSpPr>
                  <a:spLocks/>
                </p:cNvSpPr>
                <p:nvPr/>
              </p:nvSpPr>
              <p:spPr bwMode="auto">
                <a:xfrm>
                  <a:off x="1270000" y="4875213"/>
                  <a:ext cx="1868488" cy="3751263"/>
                </a:xfrm>
                <a:custGeom>
                  <a:avLst/>
                  <a:gdLst>
                    <a:gd name="T0" fmla="*/ 3296 w 3296"/>
                    <a:gd name="T1" fmla="*/ 6592 h 6592"/>
                    <a:gd name="T2" fmla="*/ 0 w 3296"/>
                    <a:gd name="T3" fmla="*/ 5709 h 6592"/>
                    <a:gd name="T4" fmla="*/ 3296 w 3296"/>
                    <a:gd name="T5" fmla="*/ 0 h 6592"/>
                    <a:gd name="T6" fmla="*/ 3296 w 3296"/>
                    <a:gd name="T7" fmla="*/ 6592 h 65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296" h="6592">
                      <a:moveTo>
                        <a:pt x="3296" y="6592"/>
                      </a:moveTo>
                      <a:cubicBezTo>
                        <a:pt x="2139" y="6592"/>
                        <a:pt x="1003" y="6287"/>
                        <a:pt x="0" y="5709"/>
                      </a:cubicBezTo>
                      <a:lnTo>
                        <a:pt x="3296" y="0"/>
                      </a:lnTo>
                      <a:lnTo>
                        <a:pt x="3296" y="6592"/>
                      </a:lnTo>
                      <a:close/>
                    </a:path>
                  </a:pathLst>
                </a:custGeom>
                <a:solidFill>
                  <a:srgbClr val="647192"/>
                </a:solidFill>
                <a:ln w="17463" cap="flat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60951" tIns="30475" rIns="60951" bIns="3047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33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8" name="Freeform 20"/>
                <p:cNvSpPr>
                  <a:spLocks/>
                </p:cNvSpPr>
                <p:nvPr/>
              </p:nvSpPr>
              <p:spPr bwMode="auto">
                <a:xfrm>
                  <a:off x="-98425" y="4875213"/>
                  <a:ext cx="3236913" cy="3248025"/>
                </a:xfrm>
                <a:custGeom>
                  <a:avLst/>
                  <a:gdLst>
                    <a:gd name="T0" fmla="*/ 2412 w 5708"/>
                    <a:gd name="T1" fmla="*/ 5709 h 5709"/>
                    <a:gd name="T2" fmla="*/ 0 w 5708"/>
                    <a:gd name="T3" fmla="*/ 3296 h 5709"/>
                    <a:gd name="T4" fmla="*/ 5708 w 5708"/>
                    <a:gd name="T5" fmla="*/ 0 h 5709"/>
                    <a:gd name="T6" fmla="*/ 2412 w 5708"/>
                    <a:gd name="T7" fmla="*/ 5709 h 570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708" h="5709">
                      <a:moveTo>
                        <a:pt x="2412" y="5709"/>
                      </a:moveTo>
                      <a:cubicBezTo>
                        <a:pt x="1410" y="5130"/>
                        <a:pt x="578" y="4298"/>
                        <a:pt x="0" y="3296"/>
                      </a:cubicBezTo>
                      <a:lnTo>
                        <a:pt x="5708" y="0"/>
                      </a:lnTo>
                      <a:lnTo>
                        <a:pt x="2412" y="5709"/>
                      </a:lnTo>
                      <a:close/>
                    </a:path>
                  </a:pathLst>
                </a:custGeom>
                <a:solidFill>
                  <a:srgbClr val="647192"/>
                </a:solidFill>
                <a:ln w="17463" cap="flat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60951" tIns="30475" rIns="60951" bIns="3047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33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39" name="Freeform 22"/>
                <p:cNvSpPr>
                  <a:spLocks/>
                </p:cNvSpPr>
                <p:nvPr/>
              </p:nvSpPr>
              <p:spPr bwMode="auto">
                <a:xfrm>
                  <a:off x="-600075" y="4875213"/>
                  <a:ext cx="3738563" cy="1874838"/>
                </a:xfrm>
                <a:custGeom>
                  <a:avLst/>
                  <a:gdLst>
                    <a:gd name="T0" fmla="*/ 884 w 6592"/>
                    <a:gd name="T1" fmla="*/ 3296 h 3296"/>
                    <a:gd name="T2" fmla="*/ 0 w 6592"/>
                    <a:gd name="T3" fmla="*/ 0 h 3296"/>
                    <a:gd name="T4" fmla="*/ 6592 w 6592"/>
                    <a:gd name="T5" fmla="*/ 0 h 3296"/>
                    <a:gd name="T6" fmla="*/ 884 w 6592"/>
                    <a:gd name="T7" fmla="*/ 3296 h 329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92" h="3296">
                      <a:moveTo>
                        <a:pt x="884" y="3296"/>
                      </a:moveTo>
                      <a:cubicBezTo>
                        <a:pt x="305" y="2294"/>
                        <a:pt x="0" y="1157"/>
                        <a:pt x="0" y="0"/>
                      </a:cubicBezTo>
                      <a:lnTo>
                        <a:pt x="6592" y="0"/>
                      </a:lnTo>
                      <a:lnTo>
                        <a:pt x="884" y="3296"/>
                      </a:lnTo>
                      <a:close/>
                    </a:path>
                  </a:pathLst>
                </a:custGeom>
                <a:solidFill>
                  <a:srgbClr val="647192"/>
                </a:solidFill>
                <a:ln w="17463" cap="flat">
                  <a:solidFill>
                    <a:schemeClr val="bg2"/>
                  </a:solidFill>
                  <a:prstDash val="solid"/>
                  <a:round/>
                  <a:headEnd/>
                  <a:tailEnd/>
                </a:ln>
              </p:spPr>
              <p:txBody>
                <a:bodyPr vert="horz" wrap="square" lIns="60951" tIns="30475" rIns="60951" bIns="30475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 sz="1333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22" name="Oval 21"/>
              <p:cNvSpPr/>
              <p:nvPr/>
            </p:nvSpPr>
            <p:spPr>
              <a:xfrm>
                <a:off x="5773077" y="2920640"/>
                <a:ext cx="4447308" cy="4447308"/>
              </a:xfrm>
              <a:prstGeom prst="ellipse">
                <a:avLst/>
              </a:prstGeom>
              <a:solidFill>
                <a:srgbClr val="EBB95F"/>
              </a:solidFill>
              <a:ln>
                <a:solidFill>
                  <a:srgbClr val="FFFFFF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3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1" name="Oval 20"/>
              <p:cNvSpPr/>
              <p:nvPr/>
            </p:nvSpPr>
            <p:spPr>
              <a:xfrm>
                <a:off x="6251058" y="3398621"/>
                <a:ext cx="3491346" cy="3491346"/>
              </a:xfrm>
              <a:prstGeom prst="ellipse">
                <a:avLst/>
              </a:prstGeom>
              <a:solidFill>
                <a:srgbClr val="F1CF93"/>
              </a:solidFill>
              <a:ln>
                <a:solidFill>
                  <a:schemeClr val="bg2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3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3" name="Oval 22"/>
              <p:cNvSpPr/>
              <p:nvPr/>
            </p:nvSpPr>
            <p:spPr>
              <a:xfrm>
                <a:off x="6791385" y="3938948"/>
                <a:ext cx="2410692" cy="2410692"/>
              </a:xfrm>
              <a:prstGeom prst="ellipse">
                <a:avLst/>
              </a:prstGeom>
              <a:solidFill>
                <a:srgbClr val="F7E5C5"/>
              </a:solidFill>
              <a:ln>
                <a:solidFill>
                  <a:schemeClr val="bg2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3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" name="Oval 1"/>
              <p:cNvSpPr/>
              <p:nvPr/>
            </p:nvSpPr>
            <p:spPr>
              <a:xfrm>
                <a:off x="7435622" y="4583185"/>
                <a:ext cx="1122218" cy="1122218"/>
              </a:xfrm>
              <a:prstGeom prst="ellipse">
                <a:avLst/>
              </a:prstGeom>
              <a:solidFill>
                <a:schemeClr val="bg2"/>
              </a:solidFill>
              <a:ln>
                <a:solidFill>
                  <a:srgbClr val="FFFFFF"/>
                </a:solidFill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33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78" name="Google Shape;197;p27">
              <a:extLst>
                <a:ext uri="{FF2B5EF4-FFF2-40B4-BE49-F238E27FC236}">
                  <a16:creationId xmlns:a16="http://schemas.microsoft.com/office/drawing/2014/main" id="{17004973-D945-4439-81D1-E7B6E791A460}"/>
                </a:ext>
              </a:extLst>
            </p:cNvPr>
            <p:cNvSpPr/>
            <p:nvPr/>
          </p:nvSpPr>
          <p:spPr>
            <a:xfrm>
              <a:off x="7482505" y="3192721"/>
              <a:ext cx="411952" cy="18543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none" lIns="0" tIns="0" rIns="0" bIns="0" anchor="ctr" anchorCtr="0">
              <a:spAutoFit/>
            </a:bodyPr>
            <a:lstStyle/>
            <a:p>
              <a:pPr algn="ctr"/>
              <a:r>
                <a:rPr lang="en-US" sz="1333" b="1">
                  <a:latin typeface="Arial" panose="020B06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Good</a:t>
              </a:r>
            </a:p>
          </p:txBody>
        </p:sp>
        <p:sp>
          <p:nvSpPr>
            <p:cNvPr id="79" name="Google Shape;197;p27">
              <a:extLst>
                <a:ext uri="{FF2B5EF4-FFF2-40B4-BE49-F238E27FC236}">
                  <a16:creationId xmlns:a16="http://schemas.microsoft.com/office/drawing/2014/main" id="{17004973-D945-4439-81D1-E7B6E791A460}"/>
                </a:ext>
              </a:extLst>
            </p:cNvPr>
            <p:cNvSpPr/>
            <p:nvPr/>
          </p:nvSpPr>
          <p:spPr>
            <a:xfrm>
              <a:off x="7342165" y="2834074"/>
              <a:ext cx="693501" cy="18543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none" lIns="0" tIns="0" rIns="0" bIns="0" anchor="ctr" anchorCtr="0">
              <a:spAutoFit/>
            </a:bodyPr>
            <a:lstStyle/>
            <a:p>
              <a:pPr algn="ctr"/>
              <a:r>
                <a:rPr lang="en-US" sz="1333" b="1">
                  <a:latin typeface="Arial" panose="020B06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Excellent</a:t>
              </a:r>
            </a:p>
          </p:txBody>
        </p:sp>
        <p:sp>
          <p:nvSpPr>
            <p:cNvPr id="80" name="Google Shape;197;p27">
              <a:extLst>
                <a:ext uri="{FF2B5EF4-FFF2-40B4-BE49-F238E27FC236}">
                  <a16:creationId xmlns:a16="http://schemas.microsoft.com/office/drawing/2014/main" id="{17004973-D945-4439-81D1-E7B6E791A460}"/>
                </a:ext>
              </a:extLst>
            </p:cNvPr>
            <p:cNvSpPr/>
            <p:nvPr/>
          </p:nvSpPr>
          <p:spPr>
            <a:xfrm>
              <a:off x="7434039" y="2517268"/>
              <a:ext cx="509752" cy="18543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none" lIns="0" tIns="0" rIns="0" bIns="0" anchor="ctr" anchorCtr="0">
              <a:spAutoFit/>
            </a:bodyPr>
            <a:lstStyle/>
            <a:p>
              <a:pPr algn="ctr"/>
              <a:r>
                <a:rPr lang="en-US" sz="1333" b="1">
                  <a:latin typeface="Arial" panose="020B06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Master</a:t>
              </a:r>
            </a:p>
          </p:txBody>
        </p:sp>
        <p:grpSp>
          <p:nvGrpSpPr>
            <p:cNvPr id="81" name="Group 80"/>
            <p:cNvGrpSpPr/>
            <p:nvPr/>
          </p:nvGrpSpPr>
          <p:grpSpPr>
            <a:xfrm>
              <a:off x="7927911" y="1998576"/>
              <a:ext cx="337335" cy="335462"/>
              <a:chOff x="2353454" y="6557175"/>
              <a:chExt cx="547461" cy="556700"/>
            </a:xfrm>
          </p:grpSpPr>
          <p:sp>
            <p:nvSpPr>
              <p:cNvPr id="82" name="Oval 57"/>
              <p:cNvSpPr>
                <a:spLocks noChangeArrowheads="1"/>
              </p:cNvSpPr>
              <p:nvPr/>
            </p:nvSpPr>
            <p:spPr bwMode="auto">
              <a:xfrm>
                <a:off x="2569436" y="6808960"/>
                <a:ext cx="115498" cy="110878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0951" tIns="30475" rIns="60951" bIns="304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3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3" name="Freeform 58"/>
              <p:cNvSpPr>
                <a:spLocks noEditPoints="1"/>
              </p:cNvSpPr>
              <p:nvPr/>
            </p:nvSpPr>
            <p:spPr bwMode="auto">
              <a:xfrm>
                <a:off x="2478192" y="6717717"/>
                <a:ext cx="297985" cy="295675"/>
              </a:xfrm>
              <a:custGeom>
                <a:avLst/>
                <a:gdLst>
                  <a:gd name="T0" fmla="*/ 119 w 134"/>
                  <a:gd name="T1" fmla="*/ 103 h 133"/>
                  <a:gd name="T2" fmla="*/ 111 w 134"/>
                  <a:gd name="T3" fmla="*/ 93 h 133"/>
                  <a:gd name="T4" fmla="*/ 118 w 134"/>
                  <a:gd name="T5" fmla="*/ 78 h 133"/>
                  <a:gd name="T6" fmla="*/ 130 w 134"/>
                  <a:gd name="T7" fmla="*/ 76 h 133"/>
                  <a:gd name="T8" fmla="*/ 134 w 134"/>
                  <a:gd name="T9" fmla="*/ 72 h 133"/>
                  <a:gd name="T10" fmla="*/ 134 w 134"/>
                  <a:gd name="T11" fmla="*/ 60 h 133"/>
                  <a:gd name="T12" fmla="*/ 130 w 134"/>
                  <a:gd name="T13" fmla="*/ 56 h 133"/>
                  <a:gd name="T14" fmla="*/ 118 w 134"/>
                  <a:gd name="T15" fmla="*/ 54 h 133"/>
                  <a:gd name="T16" fmla="*/ 111 w 134"/>
                  <a:gd name="T17" fmla="*/ 39 h 133"/>
                  <a:gd name="T18" fmla="*/ 119 w 134"/>
                  <a:gd name="T19" fmla="*/ 28 h 133"/>
                  <a:gd name="T20" fmla="*/ 119 w 134"/>
                  <a:gd name="T21" fmla="*/ 24 h 133"/>
                  <a:gd name="T22" fmla="*/ 110 w 134"/>
                  <a:gd name="T23" fmla="*/ 15 h 133"/>
                  <a:gd name="T24" fmla="*/ 104 w 134"/>
                  <a:gd name="T25" fmla="*/ 15 h 133"/>
                  <a:gd name="T26" fmla="*/ 94 w 134"/>
                  <a:gd name="T27" fmla="*/ 22 h 133"/>
                  <a:gd name="T28" fmla="*/ 79 w 134"/>
                  <a:gd name="T29" fmla="*/ 15 h 133"/>
                  <a:gd name="T30" fmla="*/ 77 w 134"/>
                  <a:gd name="T31" fmla="*/ 3 h 133"/>
                  <a:gd name="T32" fmla="*/ 73 w 134"/>
                  <a:gd name="T33" fmla="*/ 0 h 133"/>
                  <a:gd name="T34" fmla="*/ 61 w 134"/>
                  <a:gd name="T35" fmla="*/ 0 h 133"/>
                  <a:gd name="T36" fmla="*/ 57 w 134"/>
                  <a:gd name="T37" fmla="*/ 4 h 133"/>
                  <a:gd name="T38" fmla="*/ 55 w 134"/>
                  <a:gd name="T39" fmla="*/ 16 h 133"/>
                  <a:gd name="T40" fmla="*/ 39 w 134"/>
                  <a:gd name="T41" fmla="*/ 22 h 133"/>
                  <a:gd name="T42" fmla="*/ 30 w 134"/>
                  <a:gd name="T43" fmla="*/ 15 h 133"/>
                  <a:gd name="T44" fmla="*/ 24 w 134"/>
                  <a:gd name="T45" fmla="*/ 15 h 133"/>
                  <a:gd name="T46" fmla="*/ 15 w 134"/>
                  <a:gd name="T47" fmla="*/ 24 h 133"/>
                  <a:gd name="T48" fmla="*/ 15 w 134"/>
                  <a:gd name="T49" fmla="*/ 29 h 133"/>
                  <a:gd name="T50" fmla="*/ 22 w 134"/>
                  <a:gd name="T51" fmla="*/ 39 h 133"/>
                  <a:gd name="T52" fmla="*/ 16 w 134"/>
                  <a:gd name="T53" fmla="*/ 55 h 133"/>
                  <a:gd name="T54" fmla="*/ 9 w 134"/>
                  <a:gd name="T55" fmla="*/ 55 h 133"/>
                  <a:gd name="T56" fmla="*/ 4 w 134"/>
                  <a:gd name="T57" fmla="*/ 56 h 133"/>
                  <a:gd name="T58" fmla="*/ 0 w 134"/>
                  <a:gd name="T59" fmla="*/ 61 h 133"/>
                  <a:gd name="T60" fmla="*/ 0 w 134"/>
                  <a:gd name="T61" fmla="*/ 72 h 133"/>
                  <a:gd name="T62" fmla="*/ 4 w 134"/>
                  <a:gd name="T63" fmla="*/ 77 h 133"/>
                  <a:gd name="T64" fmla="*/ 16 w 134"/>
                  <a:gd name="T65" fmla="*/ 78 h 133"/>
                  <a:gd name="T66" fmla="*/ 23 w 134"/>
                  <a:gd name="T67" fmla="*/ 94 h 133"/>
                  <a:gd name="T68" fmla="*/ 15 w 134"/>
                  <a:gd name="T69" fmla="*/ 103 h 133"/>
                  <a:gd name="T70" fmla="*/ 16 w 134"/>
                  <a:gd name="T71" fmla="*/ 109 h 133"/>
                  <a:gd name="T72" fmla="*/ 24 w 134"/>
                  <a:gd name="T73" fmla="*/ 118 h 133"/>
                  <a:gd name="T74" fmla="*/ 30 w 134"/>
                  <a:gd name="T75" fmla="*/ 118 h 133"/>
                  <a:gd name="T76" fmla="*/ 40 w 134"/>
                  <a:gd name="T77" fmla="*/ 111 h 133"/>
                  <a:gd name="T78" fmla="*/ 55 w 134"/>
                  <a:gd name="T79" fmla="*/ 117 h 133"/>
                  <a:gd name="T80" fmla="*/ 57 w 134"/>
                  <a:gd name="T81" fmla="*/ 129 h 133"/>
                  <a:gd name="T82" fmla="*/ 61 w 134"/>
                  <a:gd name="T83" fmla="*/ 133 h 133"/>
                  <a:gd name="T84" fmla="*/ 73 w 134"/>
                  <a:gd name="T85" fmla="*/ 133 h 133"/>
                  <a:gd name="T86" fmla="*/ 77 w 134"/>
                  <a:gd name="T87" fmla="*/ 129 h 133"/>
                  <a:gd name="T88" fmla="*/ 79 w 134"/>
                  <a:gd name="T89" fmla="*/ 117 h 133"/>
                  <a:gd name="T90" fmla="*/ 95 w 134"/>
                  <a:gd name="T91" fmla="*/ 111 h 133"/>
                  <a:gd name="T92" fmla="*/ 104 w 134"/>
                  <a:gd name="T93" fmla="*/ 118 h 133"/>
                  <a:gd name="T94" fmla="*/ 111 w 134"/>
                  <a:gd name="T95" fmla="*/ 118 h 133"/>
                  <a:gd name="T96" fmla="*/ 119 w 134"/>
                  <a:gd name="T97" fmla="*/ 110 h 133"/>
                  <a:gd name="T98" fmla="*/ 119 w 134"/>
                  <a:gd name="T99" fmla="*/ 103 h 133"/>
                  <a:gd name="T100" fmla="*/ 67 w 134"/>
                  <a:gd name="T101" fmla="*/ 97 h 133"/>
                  <a:gd name="T102" fmla="*/ 35 w 134"/>
                  <a:gd name="T103" fmla="*/ 66 h 133"/>
                  <a:gd name="T104" fmla="*/ 67 w 134"/>
                  <a:gd name="T105" fmla="*/ 35 h 133"/>
                  <a:gd name="T106" fmla="*/ 99 w 134"/>
                  <a:gd name="T107" fmla="*/ 66 h 133"/>
                  <a:gd name="T108" fmla="*/ 67 w 134"/>
                  <a:gd name="T109" fmla="*/ 97 h 1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134" h="133">
                    <a:moveTo>
                      <a:pt x="119" y="103"/>
                    </a:moveTo>
                    <a:cubicBezTo>
                      <a:pt x="111" y="93"/>
                      <a:pt x="111" y="93"/>
                      <a:pt x="111" y="93"/>
                    </a:cubicBezTo>
                    <a:cubicBezTo>
                      <a:pt x="115" y="89"/>
                      <a:pt x="117" y="83"/>
                      <a:pt x="118" y="78"/>
                    </a:cubicBezTo>
                    <a:cubicBezTo>
                      <a:pt x="127" y="77"/>
                      <a:pt x="124" y="77"/>
                      <a:pt x="130" y="76"/>
                    </a:cubicBezTo>
                    <a:cubicBezTo>
                      <a:pt x="132" y="76"/>
                      <a:pt x="134" y="74"/>
                      <a:pt x="134" y="72"/>
                    </a:cubicBezTo>
                    <a:cubicBezTo>
                      <a:pt x="134" y="60"/>
                      <a:pt x="134" y="60"/>
                      <a:pt x="134" y="60"/>
                    </a:cubicBezTo>
                    <a:cubicBezTo>
                      <a:pt x="134" y="58"/>
                      <a:pt x="132" y="56"/>
                      <a:pt x="130" y="56"/>
                    </a:cubicBezTo>
                    <a:cubicBezTo>
                      <a:pt x="118" y="54"/>
                      <a:pt x="118" y="54"/>
                      <a:pt x="118" y="54"/>
                    </a:cubicBezTo>
                    <a:cubicBezTo>
                      <a:pt x="117" y="49"/>
                      <a:pt x="114" y="43"/>
                      <a:pt x="111" y="39"/>
                    </a:cubicBezTo>
                    <a:cubicBezTo>
                      <a:pt x="119" y="28"/>
                      <a:pt x="119" y="28"/>
                      <a:pt x="119" y="28"/>
                    </a:cubicBezTo>
                    <a:cubicBezTo>
                      <a:pt x="120" y="27"/>
                      <a:pt x="120" y="25"/>
                      <a:pt x="119" y="24"/>
                    </a:cubicBezTo>
                    <a:cubicBezTo>
                      <a:pt x="110" y="15"/>
                      <a:pt x="110" y="15"/>
                      <a:pt x="110" y="15"/>
                    </a:cubicBezTo>
                    <a:cubicBezTo>
                      <a:pt x="108" y="13"/>
                      <a:pt x="106" y="13"/>
                      <a:pt x="104" y="15"/>
                    </a:cubicBezTo>
                    <a:cubicBezTo>
                      <a:pt x="94" y="22"/>
                      <a:pt x="94" y="22"/>
                      <a:pt x="94" y="22"/>
                    </a:cubicBezTo>
                    <a:cubicBezTo>
                      <a:pt x="89" y="19"/>
                      <a:pt x="84" y="17"/>
                      <a:pt x="79" y="15"/>
                    </a:cubicBezTo>
                    <a:cubicBezTo>
                      <a:pt x="77" y="3"/>
                      <a:pt x="77" y="3"/>
                      <a:pt x="77" y="3"/>
                    </a:cubicBezTo>
                    <a:cubicBezTo>
                      <a:pt x="77" y="1"/>
                      <a:pt x="75" y="0"/>
                      <a:pt x="73" y="0"/>
                    </a:cubicBezTo>
                    <a:cubicBezTo>
                      <a:pt x="61" y="0"/>
                      <a:pt x="61" y="0"/>
                      <a:pt x="61" y="0"/>
                    </a:cubicBezTo>
                    <a:cubicBezTo>
                      <a:pt x="59" y="0"/>
                      <a:pt x="57" y="1"/>
                      <a:pt x="57" y="4"/>
                    </a:cubicBezTo>
                    <a:cubicBezTo>
                      <a:pt x="55" y="16"/>
                      <a:pt x="55" y="16"/>
                      <a:pt x="55" y="16"/>
                    </a:cubicBezTo>
                    <a:cubicBezTo>
                      <a:pt x="49" y="17"/>
                      <a:pt x="44" y="19"/>
                      <a:pt x="39" y="22"/>
                    </a:cubicBezTo>
                    <a:cubicBezTo>
                      <a:pt x="37" y="20"/>
                      <a:pt x="32" y="17"/>
                      <a:pt x="30" y="15"/>
                    </a:cubicBezTo>
                    <a:cubicBezTo>
                      <a:pt x="28" y="14"/>
                      <a:pt x="25" y="14"/>
                      <a:pt x="24" y="15"/>
                    </a:cubicBezTo>
                    <a:cubicBezTo>
                      <a:pt x="15" y="24"/>
                      <a:pt x="15" y="24"/>
                      <a:pt x="15" y="24"/>
                    </a:cubicBezTo>
                    <a:cubicBezTo>
                      <a:pt x="14" y="25"/>
                      <a:pt x="14" y="28"/>
                      <a:pt x="15" y="29"/>
                    </a:cubicBezTo>
                    <a:cubicBezTo>
                      <a:pt x="22" y="39"/>
                      <a:pt x="22" y="39"/>
                      <a:pt x="22" y="39"/>
                    </a:cubicBezTo>
                    <a:cubicBezTo>
                      <a:pt x="19" y="44"/>
                      <a:pt x="17" y="49"/>
                      <a:pt x="16" y="55"/>
                    </a:cubicBezTo>
                    <a:cubicBezTo>
                      <a:pt x="14" y="55"/>
                      <a:pt x="12" y="55"/>
                      <a:pt x="9" y="55"/>
                    </a:cubicBezTo>
                    <a:cubicBezTo>
                      <a:pt x="4" y="56"/>
                      <a:pt x="4" y="56"/>
                      <a:pt x="4" y="56"/>
                    </a:cubicBezTo>
                    <a:cubicBezTo>
                      <a:pt x="2" y="57"/>
                      <a:pt x="0" y="58"/>
                      <a:pt x="0" y="61"/>
                    </a:cubicBezTo>
                    <a:cubicBezTo>
                      <a:pt x="0" y="72"/>
                      <a:pt x="0" y="72"/>
                      <a:pt x="0" y="72"/>
                    </a:cubicBezTo>
                    <a:cubicBezTo>
                      <a:pt x="0" y="75"/>
                      <a:pt x="2" y="76"/>
                      <a:pt x="4" y="77"/>
                    </a:cubicBezTo>
                    <a:cubicBezTo>
                      <a:pt x="16" y="78"/>
                      <a:pt x="16" y="78"/>
                      <a:pt x="16" y="78"/>
                    </a:cubicBezTo>
                    <a:cubicBezTo>
                      <a:pt x="17" y="84"/>
                      <a:pt x="20" y="89"/>
                      <a:pt x="23" y="94"/>
                    </a:cubicBezTo>
                    <a:cubicBezTo>
                      <a:pt x="21" y="96"/>
                      <a:pt x="17" y="101"/>
                      <a:pt x="15" y="103"/>
                    </a:cubicBezTo>
                    <a:cubicBezTo>
                      <a:pt x="14" y="105"/>
                      <a:pt x="14" y="108"/>
                      <a:pt x="16" y="109"/>
                    </a:cubicBezTo>
                    <a:cubicBezTo>
                      <a:pt x="24" y="118"/>
                      <a:pt x="24" y="118"/>
                      <a:pt x="24" y="118"/>
                    </a:cubicBezTo>
                    <a:cubicBezTo>
                      <a:pt x="26" y="119"/>
                      <a:pt x="28" y="119"/>
                      <a:pt x="30" y="118"/>
                    </a:cubicBezTo>
                    <a:cubicBezTo>
                      <a:pt x="40" y="111"/>
                      <a:pt x="40" y="111"/>
                      <a:pt x="40" y="111"/>
                    </a:cubicBezTo>
                    <a:cubicBezTo>
                      <a:pt x="45" y="114"/>
                      <a:pt x="50" y="116"/>
                      <a:pt x="55" y="117"/>
                    </a:cubicBezTo>
                    <a:cubicBezTo>
                      <a:pt x="57" y="129"/>
                      <a:pt x="57" y="129"/>
                      <a:pt x="57" y="129"/>
                    </a:cubicBezTo>
                    <a:cubicBezTo>
                      <a:pt x="57" y="131"/>
                      <a:pt x="59" y="133"/>
                      <a:pt x="61" y="133"/>
                    </a:cubicBezTo>
                    <a:cubicBezTo>
                      <a:pt x="73" y="133"/>
                      <a:pt x="73" y="133"/>
                      <a:pt x="73" y="133"/>
                    </a:cubicBezTo>
                    <a:cubicBezTo>
                      <a:pt x="75" y="133"/>
                      <a:pt x="77" y="131"/>
                      <a:pt x="77" y="129"/>
                    </a:cubicBezTo>
                    <a:cubicBezTo>
                      <a:pt x="79" y="117"/>
                      <a:pt x="79" y="117"/>
                      <a:pt x="79" y="117"/>
                    </a:cubicBezTo>
                    <a:cubicBezTo>
                      <a:pt x="85" y="116"/>
                      <a:pt x="90" y="114"/>
                      <a:pt x="95" y="111"/>
                    </a:cubicBezTo>
                    <a:cubicBezTo>
                      <a:pt x="104" y="118"/>
                      <a:pt x="104" y="118"/>
                      <a:pt x="104" y="118"/>
                    </a:cubicBezTo>
                    <a:cubicBezTo>
                      <a:pt x="106" y="120"/>
                      <a:pt x="109" y="119"/>
                      <a:pt x="111" y="118"/>
                    </a:cubicBezTo>
                    <a:cubicBezTo>
                      <a:pt x="119" y="110"/>
                      <a:pt x="119" y="110"/>
                      <a:pt x="119" y="110"/>
                    </a:cubicBezTo>
                    <a:cubicBezTo>
                      <a:pt x="120" y="107"/>
                      <a:pt x="120" y="105"/>
                      <a:pt x="119" y="103"/>
                    </a:cubicBezTo>
                    <a:close/>
                    <a:moveTo>
                      <a:pt x="67" y="97"/>
                    </a:moveTo>
                    <a:cubicBezTo>
                      <a:pt x="50" y="97"/>
                      <a:pt x="35" y="83"/>
                      <a:pt x="35" y="66"/>
                    </a:cubicBezTo>
                    <a:cubicBezTo>
                      <a:pt x="35" y="49"/>
                      <a:pt x="49" y="35"/>
                      <a:pt x="67" y="35"/>
                    </a:cubicBezTo>
                    <a:cubicBezTo>
                      <a:pt x="84" y="35"/>
                      <a:pt x="99" y="49"/>
                      <a:pt x="99" y="66"/>
                    </a:cubicBezTo>
                    <a:cubicBezTo>
                      <a:pt x="99" y="83"/>
                      <a:pt x="84" y="97"/>
                      <a:pt x="67" y="9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0951" tIns="30475" rIns="60951" bIns="304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3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4" name="Oval 59"/>
              <p:cNvSpPr>
                <a:spLocks noChangeArrowheads="1"/>
              </p:cNvSpPr>
              <p:nvPr/>
            </p:nvSpPr>
            <p:spPr bwMode="auto">
              <a:xfrm>
                <a:off x="2386949" y="6929078"/>
                <a:ext cx="91244" cy="91244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0951" tIns="30475" rIns="60951" bIns="304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3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5" name="Freeform 60"/>
              <p:cNvSpPr>
                <a:spLocks/>
              </p:cNvSpPr>
              <p:nvPr/>
            </p:nvSpPr>
            <p:spPr bwMode="auto">
              <a:xfrm>
                <a:off x="2353454" y="7029562"/>
                <a:ext cx="158233" cy="82004"/>
              </a:xfrm>
              <a:custGeom>
                <a:avLst/>
                <a:gdLst>
                  <a:gd name="T0" fmla="*/ 53 w 71"/>
                  <a:gd name="T1" fmla="*/ 0 h 37"/>
                  <a:gd name="T2" fmla="*/ 18 w 71"/>
                  <a:gd name="T3" fmla="*/ 0 h 37"/>
                  <a:gd name="T4" fmla="*/ 0 w 71"/>
                  <a:gd name="T5" fmla="*/ 18 h 37"/>
                  <a:gd name="T6" fmla="*/ 0 w 71"/>
                  <a:gd name="T7" fmla="*/ 35 h 37"/>
                  <a:gd name="T8" fmla="*/ 3 w 71"/>
                  <a:gd name="T9" fmla="*/ 37 h 37"/>
                  <a:gd name="T10" fmla="*/ 68 w 71"/>
                  <a:gd name="T11" fmla="*/ 37 h 37"/>
                  <a:gd name="T12" fmla="*/ 71 w 71"/>
                  <a:gd name="T13" fmla="*/ 35 h 37"/>
                  <a:gd name="T14" fmla="*/ 71 w 71"/>
                  <a:gd name="T15" fmla="*/ 18 h 37"/>
                  <a:gd name="T16" fmla="*/ 53 w 71"/>
                  <a:gd name="T17" fmla="*/ 0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1" h="37">
                    <a:moveTo>
                      <a:pt x="53" y="0"/>
                    </a:moveTo>
                    <a:cubicBezTo>
                      <a:pt x="18" y="0"/>
                      <a:pt x="18" y="0"/>
                      <a:pt x="18" y="0"/>
                    </a:cubicBezTo>
                    <a:cubicBezTo>
                      <a:pt x="8" y="0"/>
                      <a:pt x="0" y="8"/>
                      <a:pt x="0" y="18"/>
                    </a:cubicBezTo>
                    <a:cubicBezTo>
                      <a:pt x="0" y="35"/>
                      <a:pt x="0" y="35"/>
                      <a:pt x="0" y="35"/>
                    </a:cubicBezTo>
                    <a:cubicBezTo>
                      <a:pt x="0" y="36"/>
                      <a:pt x="1" y="37"/>
                      <a:pt x="3" y="37"/>
                    </a:cubicBezTo>
                    <a:cubicBezTo>
                      <a:pt x="68" y="37"/>
                      <a:pt x="68" y="37"/>
                      <a:pt x="68" y="37"/>
                    </a:cubicBezTo>
                    <a:cubicBezTo>
                      <a:pt x="69" y="37"/>
                      <a:pt x="71" y="36"/>
                      <a:pt x="71" y="35"/>
                    </a:cubicBezTo>
                    <a:cubicBezTo>
                      <a:pt x="71" y="18"/>
                      <a:pt x="71" y="18"/>
                      <a:pt x="71" y="18"/>
                    </a:cubicBezTo>
                    <a:cubicBezTo>
                      <a:pt x="71" y="8"/>
                      <a:pt x="63" y="0"/>
                      <a:pt x="5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0951" tIns="30475" rIns="60951" bIns="304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3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6" name="Oval 61"/>
              <p:cNvSpPr>
                <a:spLocks noChangeArrowheads="1"/>
              </p:cNvSpPr>
              <p:nvPr/>
            </p:nvSpPr>
            <p:spPr bwMode="auto">
              <a:xfrm>
                <a:off x="2776176" y="6929078"/>
                <a:ext cx="91244" cy="91244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0951" tIns="30475" rIns="60951" bIns="304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3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7" name="Oval 62"/>
              <p:cNvSpPr>
                <a:spLocks noChangeArrowheads="1"/>
              </p:cNvSpPr>
              <p:nvPr/>
            </p:nvSpPr>
            <p:spPr bwMode="auto">
              <a:xfrm>
                <a:off x="2386949" y="6557175"/>
                <a:ext cx="91244" cy="91244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0951" tIns="30475" rIns="60951" bIns="304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3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8" name="Freeform 63"/>
              <p:cNvSpPr>
                <a:spLocks/>
              </p:cNvSpPr>
              <p:nvPr/>
            </p:nvSpPr>
            <p:spPr bwMode="auto">
              <a:xfrm>
                <a:off x="2353454" y="6659969"/>
                <a:ext cx="158233" cy="82004"/>
              </a:xfrm>
              <a:custGeom>
                <a:avLst/>
                <a:gdLst>
                  <a:gd name="T0" fmla="*/ 3 w 71"/>
                  <a:gd name="T1" fmla="*/ 37 h 37"/>
                  <a:gd name="T2" fmla="*/ 68 w 71"/>
                  <a:gd name="T3" fmla="*/ 37 h 37"/>
                  <a:gd name="T4" fmla="*/ 71 w 71"/>
                  <a:gd name="T5" fmla="*/ 34 h 37"/>
                  <a:gd name="T6" fmla="*/ 71 w 71"/>
                  <a:gd name="T7" fmla="*/ 18 h 37"/>
                  <a:gd name="T8" fmla="*/ 53 w 71"/>
                  <a:gd name="T9" fmla="*/ 0 h 37"/>
                  <a:gd name="T10" fmla="*/ 18 w 71"/>
                  <a:gd name="T11" fmla="*/ 0 h 37"/>
                  <a:gd name="T12" fmla="*/ 0 w 71"/>
                  <a:gd name="T13" fmla="*/ 18 h 37"/>
                  <a:gd name="T14" fmla="*/ 0 w 71"/>
                  <a:gd name="T15" fmla="*/ 34 h 37"/>
                  <a:gd name="T16" fmla="*/ 3 w 71"/>
                  <a:gd name="T17" fmla="*/ 37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1" h="37">
                    <a:moveTo>
                      <a:pt x="3" y="37"/>
                    </a:moveTo>
                    <a:cubicBezTo>
                      <a:pt x="68" y="37"/>
                      <a:pt x="68" y="37"/>
                      <a:pt x="68" y="37"/>
                    </a:cubicBezTo>
                    <a:cubicBezTo>
                      <a:pt x="69" y="37"/>
                      <a:pt x="71" y="36"/>
                      <a:pt x="71" y="34"/>
                    </a:cubicBezTo>
                    <a:cubicBezTo>
                      <a:pt x="71" y="18"/>
                      <a:pt x="71" y="18"/>
                      <a:pt x="71" y="18"/>
                    </a:cubicBezTo>
                    <a:cubicBezTo>
                      <a:pt x="71" y="8"/>
                      <a:pt x="63" y="0"/>
                      <a:pt x="53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8" y="0"/>
                      <a:pt x="0" y="8"/>
                      <a:pt x="0" y="18"/>
                    </a:cubicBezTo>
                    <a:cubicBezTo>
                      <a:pt x="0" y="34"/>
                      <a:pt x="0" y="34"/>
                      <a:pt x="0" y="34"/>
                    </a:cubicBezTo>
                    <a:cubicBezTo>
                      <a:pt x="0" y="36"/>
                      <a:pt x="1" y="37"/>
                      <a:pt x="3" y="3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0951" tIns="30475" rIns="60951" bIns="304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3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9" name="Oval 64"/>
              <p:cNvSpPr>
                <a:spLocks noChangeArrowheads="1"/>
              </p:cNvSpPr>
              <p:nvPr/>
            </p:nvSpPr>
            <p:spPr bwMode="auto">
              <a:xfrm>
                <a:off x="2776176" y="6557175"/>
                <a:ext cx="91244" cy="91244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0951" tIns="30475" rIns="60951" bIns="304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3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0" name="Freeform 65"/>
              <p:cNvSpPr>
                <a:spLocks/>
              </p:cNvSpPr>
              <p:nvPr/>
            </p:nvSpPr>
            <p:spPr bwMode="auto">
              <a:xfrm>
                <a:off x="2742682" y="7029562"/>
                <a:ext cx="158233" cy="82004"/>
              </a:xfrm>
              <a:custGeom>
                <a:avLst/>
                <a:gdLst>
                  <a:gd name="T0" fmla="*/ 53 w 71"/>
                  <a:gd name="T1" fmla="*/ 0 h 37"/>
                  <a:gd name="T2" fmla="*/ 18 w 71"/>
                  <a:gd name="T3" fmla="*/ 0 h 37"/>
                  <a:gd name="T4" fmla="*/ 0 w 71"/>
                  <a:gd name="T5" fmla="*/ 18 h 37"/>
                  <a:gd name="T6" fmla="*/ 0 w 71"/>
                  <a:gd name="T7" fmla="*/ 35 h 37"/>
                  <a:gd name="T8" fmla="*/ 3 w 71"/>
                  <a:gd name="T9" fmla="*/ 37 h 37"/>
                  <a:gd name="T10" fmla="*/ 68 w 71"/>
                  <a:gd name="T11" fmla="*/ 37 h 37"/>
                  <a:gd name="T12" fmla="*/ 71 w 71"/>
                  <a:gd name="T13" fmla="*/ 35 h 37"/>
                  <a:gd name="T14" fmla="*/ 71 w 71"/>
                  <a:gd name="T15" fmla="*/ 18 h 37"/>
                  <a:gd name="T16" fmla="*/ 53 w 71"/>
                  <a:gd name="T17" fmla="*/ 0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1" h="37">
                    <a:moveTo>
                      <a:pt x="53" y="0"/>
                    </a:moveTo>
                    <a:cubicBezTo>
                      <a:pt x="18" y="0"/>
                      <a:pt x="18" y="0"/>
                      <a:pt x="18" y="0"/>
                    </a:cubicBezTo>
                    <a:cubicBezTo>
                      <a:pt x="8" y="0"/>
                      <a:pt x="0" y="8"/>
                      <a:pt x="0" y="18"/>
                    </a:cubicBezTo>
                    <a:cubicBezTo>
                      <a:pt x="0" y="35"/>
                      <a:pt x="0" y="35"/>
                      <a:pt x="0" y="35"/>
                    </a:cubicBezTo>
                    <a:cubicBezTo>
                      <a:pt x="0" y="36"/>
                      <a:pt x="1" y="37"/>
                      <a:pt x="3" y="37"/>
                    </a:cubicBezTo>
                    <a:cubicBezTo>
                      <a:pt x="68" y="37"/>
                      <a:pt x="68" y="37"/>
                      <a:pt x="68" y="37"/>
                    </a:cubicBezTo>
                    <a:cubicBezTo>
                      <a:pt x="70" y="37"/>
                      <a:pt x="71" y="36"/>
                      <a:pt x="71" y="35"/>
                    </a:cubicBezTo>
                    <a:cubicBezTo>
                      <a:pt x="71" y="18"/>
                      <a:pt x="71" y="18"/>
                      <a:pt x="71" y="18"/>
                    </a:cubicBezTo>
                    <a:cubicBezTo>
                      <a:pt x="71" y="8"/>
                      <a:pt x="63" y="0"/>
                      <a:pt x="5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0951" tIns="30475" rIns="60951" bIns="304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3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1" name="Freeform 66"/>
              <p:cNvSpPr>
                <a:spLocks/>
              </p:cNvSpPr>
              <p:nvPr/>
            </p:nvSpPr>
            <p:spPr bwMode="auto">
              <a:xfrm>
                <a:off x="2742682" y="6659969"/>
                <a:ext cx="158233" cy="82004"/>
              </a:xfrm>
              <a:custGeom>
                <a:avLst/>
                <a:gdLst>
                  <a:gd name="T0" fmla="*/ 53 w 71"/>
                  <a:gd name="T1" fmla="*/ 0 h 37"/>
                  <a:gd name="T2" fmla="*/ 18 w 71"/>
                  <a:gd name="T3" fmla="*/ 0 h 37"/>
                  <a:gd name="T4" fmla="*/ 0 w 71"/>
                  <a:gd name="T5" fmla="*/ 18 h 37"/>
                  <a:gd name="T6" fmla="*/ 0 w 71"/>
                  <a:gd name="T7" fmla="*/ 34 h 37"/>
                  <a:gd name="T8" fmla="*/ 3 w 71"/>
                  <a:gd name="T9" fmla="*/ 37 h 37"/>
                  <a:gd name="T10" fmla="*/ 68 w 71"/>
                  <a:gd name="T11" fmla="*/ 37 h 37"/>
                  <a:gd name="T12" fmla="*/ 71 w 71"/>
                  <a:gd name="T13" fmla="*/ 34 h 37"/>
                  <a:gd name="T14" fmla="*/ 71 w 71"/>
                  <a:gd name="T15" fmla="*/ 18 h 37"/>
                  <a:gd name="T16" fmla="*/ 53 w 71"/>
                  <a:gd name="T17" fmla="*/ 0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71" h="37">
                    <a:moveTo>
                      <a:pt x="53" y="0"/>
                    </a:moveTo>
                    <a:cubicBezTo>
                      <a:pt x="18" y="0"/>
                      <a:pt x="18" y="0"/>
                      <a:pt x="18" y="0"/>
                    </a:cubicBezTo>
                    <a:cubicBezTo>
                      <a:pt x="8" y="0"/>
                      <a:pt x="0" y="8"/>
                      <a:pt x="0" y="18"/>
                    </a:cubicBezTo>
                    <a:cubicBezTo>
                      <a:pt x="0" y="34"/>
                      <a:pt x="0" y="34"/>
                      <a:pt x="0" y="34"/>
                    </a:cubicBezTo>
                    <a:cubicBezTo>
                      <a:pt x="0" y="36"/>
                      <a:pt x="1" y="37"/>
                      <a:pt x="3" y="37"/>
                    </a:cubicBezTo>
                    <a:cubicBezTo>
                      <a:pt x="68" y="37"/>
                      <a:pt x="68" y="37"/>
                      <a:pt x="68" y="37"/>
                    </a:cubicBezTo>
                    <a:cubicBezTo>
                      <a:pt x="70" y="37"/>
                      <a:pt x="71" y="36"/>
                      <a:pt x="71" y="34"/>
                    </a:cubicBezTo>
                    <a:cubicBezTo>
                      <a:pt x="71" y="18"/>
                      <a:pt x="71" y="18"/>
                      <a:pt x="71" y="18"/>
                    </a:cubicBezTo>
                    <a:cubicBezTo>
                      <a:pt x="71" y="8"/>
                      <a:pt x="63" y="0"/>
                      <a:pt x="53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0951" tIns="30475" rIns="60951" bIns="304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3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2" name="Freeform 67"/>
              <p:cNvSpPr>
                <a:spLocks/>
              </p:cNvSpPr>
              <p:nvPr/>
            </p:nvSpPr>
            <p:spPr bwMode="auto">
              <a:xfrm>
                <a:off x="2545181" y="7049196"/>
                <a:ext cx="151303" cy="64679"/>
              </a:xfrm>
              <a:custGeom>
                <a:avLst/>
                <a:gdLst>
                  <a:gd name="T0" fmla="*/ 67 w 68"/>
                  <a:gd name="T1" fmla="*/ 13 h 29"/>
                  <a:gd name="T2" fmla="*/ 67 w 68"/>
                  <a:gd name="T3" fmla="*/ 13 h 29"/>
                  <a:gd name="T4" fmla="*/ 56 w 68"/>
                  <a:gd name="T5" fmla="*/ 2 h 29"/>
                  <a:gd name="T6" fmla="*/ 52 w 68"/>
                  <a:gd name="T7" fmla="*/ 2 h 29"/>
                  <a:gd name="T8" fmla="*/ 52 w 68"/>
                  <a:gd name="T9" fmla="*/ 6 h 29"/>
                  <a:gd name="T10" fmla="*/ 58 w 68"/>
                  <a:gd name="T11" fmla="*/ 12 h 29"/>
                  <a:gd name="T12" fmla="*/ 3 w 68"/>
                  <a:gd name="T13" fmla="*/ 12 h 29"/>
                  <a:gd name="T14" fmla="*/ 0 w 68"/>
                  <a:gd name="T15" fmla="*/ 15 h 29"/>
                  <a:gd name="T16" fmla="*/ 3 w 68"/>
                  <a:gd name="T17" fmla="*/ 18 h 29"/>
                  <a:gd name="T18" fmla="*/ 58 w 68"/>
                  <a:gd name="T19" fmla="*/ 18 h 29"/>
                  <a:gd name="T20" fmla="*/ 51 w 68"/>
                  <a:gd name="T21" fmla="*/ 24 h 29"/>
                  <a:gd name="T22" fmla="*/ 51 w 68"/>
                  <a:gd name="T23" fmla="*/ 28 h 29"/>
                  <a:gd name="T24" fmla="*/ 55 w 68"/>
                  <a:gd name="T25" fmla="*/ 28 h 29"/>
                  <a:gd name="T26" fmla="*/ 67 w 68"/>
                  <a:gd name="T27" fmla="*/ 17 h 29"/>
                  <a:gd name="T28" fmla="*/ 67 w 68"/>
                  <a:gd name="T29" fmla="*/ 13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68" h="29">
                    <a:moveTo>
                      <a:pt x="67" y="13"/>
                    </a:moveTo>
                    <a:cubicBezTo>
                      <a:pt x="67" y="13"/>
                      <a:pt x="67" y="13"/>
                      <a:pt x="67" y="13"/>
                    </a:cubicBezTo>
                    <a:cubicBezTo>
                      <a:pt x="56" y="2"/>
                      <a:pt x="56" y="2"/>
                      <a:pt x="56" y="2"/>
                    </a:cubicBezTo>
                    <a:cubicBezTo>
                      <a:pt x="55" y="0"/>
                      <a:pt x="53" y="0"/>
                      <a:pt x="52" y="2"/>
                    </a:cubicBezTo>
                    <a:cubicBezTo>
                      <a:pt x="51" y="3"/>
                      <a:pt x="51" y="5"/>
                      <a:pt x="52" y="6"/>
                    </a:cubicBezTo>
                    <a:cubicBezTo>
                      <a:pt x="58" y="12"/>
                      <a:pt x="58" y="12"/>
                      <a:pt x="58" y="12"/>
                    </a:cubicBezTo>
                    <a:cubicBezTo>
                      <a:pt x="3" y="12"/>
                      <a:pt x="3" y="12"/>
                      <a:pt x="3" y="12"/>
                    </a:cubicBezTo>
                    <a:cubicBezTo>
                      <a:pt x="1" y="12"/>
                      <a:pt x="0" y="13"/>
                      <a:pt x="0" y="15"/>
                    </a:cubicBezTo>
                    <a:cubicBezTo>
                      <a:pt x="0" y="16"/>
                      <a:pt x="1" y="18"/>
                      <a:pt x="3" y="18"/>
                    </a:cubicBezTo>
                    <a:cubicBezTo>
                      <a:pt x="58" y="18"/>
                      <a:pt x="58" y="18"/>
                      <a:pt x="58" y="18"/>
                    </a:cubicBezTo>
                    <a:cubicBezTo>
                      <a:pt x="51" y="24"/>
                      <a:pt x="51" y="24"/>
                      <a:pt x="51" y="24"/>
                    </a:cubicBezTo>
                    <a:cubicBezTo>
                      <a:pt x="50" y="25"/>
                      <a:pt x="50" y="27"/>
                      <a:pt x="51" y="28"/>
                    </a:cubicBezTo>
                    <a:cubicBezTo>
                      <a:pt x="53" y="29"/>
                      <a:pt x="55" y="29"/>
                      <a:pt x="55" y="28"/>
                    </a:cubicBezTo>
                    <a:cubicBezTo>
                      <a:pt x="67" y="17"/>
                      <a:pt x="67" y="17"/>
                      <a:pt x="67" y="17"/>
                    </a:cubicBezTo>
                    <a:cubicBezTo>
                      <a:pt x="68" y="16"/>
                      <a:pt x="68" y="14"/>
                      <a:pt x="67" y="13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0951" tIns="30475" rIns="60951" bIns="304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3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3" name="Freeform 68"/>
              <p:cNvSpPr>
                <a:spLocks/>
              </p:cNvSpPr>
              <p:nvPr/>
            </p:nvSpPr>
            <p:spPr bwMode="auto">
              <a:xfrm>
                <a:off x="2399653" y="6768537"/>
                <a:ext cx="64679" cy="138598"/>
              </a:xfrm>
              <a:custGeom>
                <a:avLst/>
                <a:gdLst>
                  <a:gd name="T0" fmla="*/ 14 w 29"/>
                  <a:gd name="T1" fmla="*/ 62 h 62"/>
                  <a:gd name="T2" fmla="*/ 17 w 29"/>
                  <a:gd name="T3" fmla="*/ 59 h 62"/>
                  <a:gd name="T4" fmla="*/ 17 w 29"/>
                  <a:gd name="T5" fmla="*/ 10 h 62"/>
                  <a:gd name="T6" fmla="*/ 24 w 29"/>
                  <a:gd name="T7" fmla="*/ 17 h 62"/>
                  <a:gd name="T8" fmla="*/ 28 w 29"/>
                  <a:gd name="T9" fmla="*/ 17 h 62"/>
                  <a:gd name="T10" fmla="*/ 28 w 29"/>
                  <a:gd name="T11" fmla="*/ 13 h 62"/>
                  <a:gd name="T12" fmla="*/ 16 w 29"/>
                  <a:gd name="T13" fmla="*/ 2 h 62"/>
                  <a:gd name="T14" fmla="*/ 12 w 29"/>
                  <a:gd name="T15" fmla="*/ 2 h 62"/>
                  <a:gd name="T16" fmla="*/ 1 w 29"/>
                  <a:gd name="T17" fmla="*/ 13 h 62"/>
                  <a:gd name="T18" fmla="*/ 1 w 29"/>
                  <a:gd name="T19" fmla="*/ 17 h 62"/>
                  <a:gd name="T20" fmla="*/ 5 w 29"/>
                  <a:gd name="T21" fmla="*/ 17 h 62"/>
                  <a:gd name="T22" fmla="*/ 12 w 29"/>
                  <a:gd name="T23" fmla="*/ 10 h 62"/>
                  <a:gd name="T24" fmla="*/ 12 w 29"/>
                  <a:gd name="T25" fmla="*/ 59 h 62"/>
                  <a:gd name="T26" fmla="*/ 14 w 29"/>
                  <a:gd name="T27" fmla="*/ 62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29" h="62">
                    <a:moveTo>
                      <a:pt x="14" y="62"/>
                    </a:moveTo>
                    <a:cubicBezTo>
                      <a:pt x="16" y="62"/>
                      <a:pt x="17" y="60"/>
                      <a:pt x="17" y="59"/>
                    </a:cubicBezTo>
                    <a:cubicBezTo>
                      <a:pt x="17" y="10"/>
                      <a:pt x="17" y="10"/>
                      <a:pt x="17" y="10"/>
                    </a:cubicBezTo>
                    <a:cubicBezTo>
                      <a:pt x="24" y="17"/>
                      <a:pt x="24" y="17"/>
                      <a:pt x="24" y="17"/>
                    </a:cubicBezTo>
                    <a:cubicBezTo>
                      <a:pt x="25" y="18"/>
                      <a:pt x="27" y="18"/>
                      <a:pt x="28" y="17"/>
                    </a:cubicBezTo>
                    <a:cubicBezTo>
                      <a:pt x="29" y="16"/>
                      <a:pt x="29" y="14"/>
                      <a:pt x="28" y="13"/>
                    </a:cubicBezTo>
                    <a:cubicBezTo>
                      <a:pt x="16" y="2"/>
                      <a:pt x="16" y="2"/>
                      <a:pt x="16" y="2"/>
                    </a:cubicBezTo>
                    <a:cubicBezTo>
                      <a:pt x="15" y="0"/>
                      <a:pt x="13" y="0"/>
                      <a:pt x="12" y="2"/>
                    </a:cubicBezTo>
                    <a:cubicBezTo>
                      <a:pt x="1" y="13"/>
                      <a:pt x="1" y="13"/>
                      <a:pt x="1" y="13"/>
                    </a:cubicBezTo>
                    <a:cubicBezTo>
                      <a:pt x="0" y="14"/>
                      <a:pt x="0" y="16"/>
                      <a:pt x="1" y="17"/>
                    </a:cubicBezTo>
                    <a:cubicBezTo>
                      <a:pt x="2" y="18"/>
                      <a:pt x="4" y="18"/>
                      <a:pt x="5" y="17"/>
                    </a:cubicBezTo>
                    <a:cubicBezTo>
                      <a:pt x="12" y="10"/>
                      <a:pt x="12" y="10"/>
                      <a:pt x="12" y="10"/>
                    </a:cubicBezTo>
                    <a:cubicBezTo>
                      <a:pt x="12" y="59"/>
                      <a:pt x="12" y="59"/>
                      <a:pt x="12" y="59"/>
                    </a:cubicBezTo>
                    <a:cubicBezTo>
                      <a:pt x="12" y="60"/>
                      <a:pt x="13" y="62"/>
                      <a:pt x="14" y="62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0951" tIns="30475" rIns="60951" bIns="304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3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4" name="Freeform 69"/>
              <p:cNvSpPr>
                <a:spLocks/>
              </p:cNvSpPr>
              <p:nvPr/>
            </p:nvSpPr>
            <p:spPr bwMode="auto">
              <a:xfrm>
                <a:off x="2790036" y="6770847"/>
                <a:ext cx="64679" cy="136288"/>
              </a:xfrm>
              <a:custGeom>
                <a:avLst/>
                <a:gdLst>
                  <a:gd name="T0" fmla="*/ 15 w 29"/>
                  <a:gd name="T1" fmla="*/ 61 h 61"/>
                  <a:gd name="T2" fmla="*/ 17 w 29"/>
                  <a:gd name="T3" fmla="*/ 58 h 61"/>
                  <a:gd name="T4" fmla="*/ 17 w 29"/>
                  <a:gd name="T5" fmla="*/ 9 h 61"/>
                  <a:gd name="T6" fmla="*/ 24 w 29"/>
                  <a:gd name="T7" fmla="*/ 16 h 61"/>
                  <a:gd name="T8" fmla="*/ 28 w 29"/>
                  <a:gd name="T9" fmla="*/ 16 h 61"/>
                  <a:gd name="T10" fmla="*/ 28 w 29"/>
                  <a:gd name="T11" fmla="*/ 12 h 61"/>
                  <a:gd name="T12" fmla="*/ 17 w 29"/>
                  <a:gd name="T13" fmla="*/ 1 h 61"/>
                  <a:gd name="T14" fmla="*/ 15 w 29"/>
                  <a:gd name="T15" fmla="*/ 0 h 61"/>
                  <a:gd name="T16" fmla="*/ 15 w 29"/>
                  <a:gd name="T17" fmla="*/ 0 h 61"/>
                  <a:gd name="T18" fmla="*/ 14 w 29"/>
                  <a:gd name="T19" fmla="*/ 0 h 61"/>
                  <a:gd name="T20" fmla="*/ 13 w 29"/>
                  <a:gd name="T21" fmla="*/ 1 h 61"/>
                  <a:gd name="T22" fmla="*/ 1 w 29"/>
                  <a:gd name="T23" fmla="*/ 12 h 61"/>
                  <a:gd name="T24" fmla="*/ 1 w 29"/>
                  <a:gd name="T25" fmla="*/ 16 h 61"/>
                  <a:gd name="T26" fmla="*/ 5 w 29"/>
                  <a:gd name="T27" fmla="*/ 16 h 61"/>
                  <a:gd name="T28" fmla="*/ 12 w 29"/>
                  <a:gd name="T29" fmla="*/ 9 h 61"/>
                  <a:gd name="T30" fmla="*/ 12 w 29"/>
                  <a:gd name="T31" fmla="*/ 58 h 61"/>
                  <a:gd name="T32" fmla="*/ 15 w 29"/>
                  <a:gd name="T33" fmla="*/ 61 h 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29" h="61">
                    <a:moveTo>
                      <a:pt x="15" y="61"/>
                    </a:moveTo>
                    <a:cubicBezTo>
                      <a:pt x="16" y="61"/>
                      <a:pt x="17" y="60"/>
                      <a:pt x="17" y="58"/>
                    </a:cubicBezTo>
                    <a:cubicBezTo>
                      <a:pt x="17" y="9"/>
                      <a:pt x="17" y="9"/>
                      <a:pt x="17" y="9"/>
                    </a:cubicBezTo>
                    <a:cubicBezTo>
                      <a:pt x="24" y="16"/>
                      <a:pt x="24" y="16"/>
                      <a:pt x="24" y="16"/>
                    </a:cubicBezTo>
                    <a:cubicBezTo>
                      <a:pt x="25" y="17"/>
                      <a:pt x="27" y="17"/>
                      <a:pt x="28" y="16"/>
                    </a:cubicBezTo>
                    <a:cubicBezTo>
                      <a:pt x="29" y="15"/>
                      <a:pt x="29" y="13"/>
                      <a:pt x="28" y="12"/>
                    </a:cubicBezTo>
                    <a:cubicBezTo>
                      <a:pt x="17" y="1"/>
                      <a:pt x="17" y="1"/>
                      <a:pt x="17" y="1"/>
                    </a:cubicBezTo>
                    <a:cubicBezTo>
                      <a:pt x="16" y="0"/>
                      <a:pt x="16" y="0"/>
                      <a:pt x="15" y="0"/>
                    </a:cubicBezTo>
                    <a:cubicBezTo>
                      <a:pt x="15" y="0"/>
                      <a:pt x="15" y="0"/>
                      <a:pt x="15" y="0"/>
                    </a:cubicBezTo>
                    <a:cubicBezTo>
                      <a:pt x="14" y="0"/>
                      <a:pt x="14" y="0"/>
                      <a:pt x="14" y="0"/>
                    </a:cubicBezTo>
                    <a:cubicBezTo>
                      <a:pt x="14" y="0"/>
                      <a:pt x="13" y="0"/>
                      <a:pt x="13" y="1"/>
                    </a:cubicBezTo>
                    <a:cubicBezTo>
                      <a:pt x="1" y="12"/>
                      <a:pt x="1" y="12"/>
                      <a:pt x="1" y="12"/>
                    </a:cubicBezTo>
                    <a:cubicBezTo>
                      <a:pt x="0" y="13"/>
                      <a:pt x="0" y="15"/>
                      <a:pt x="1" y="16"/>
                    </a:cubicBezTo>
                    <a:cubicBezTo>
                      <a:pt x="3" y="17"/>
                      <a:pt x="5" y="17"/>
                      <a:pt x="5" y="16"/>
                    </a:cubicBezTo>
                    <a:cubicBezTo>
                      <a:pt x="12" y="9"/>
                      <a:pt x="12" y="9"/>
                      <a:pt x="12" y="9"/>
                    </a:cubicBezTo>
                    <a:cubicBezTo>
                      <a:pt x="12" y="58"/>
                      <a:pt x="12" y="58"/>
                      <a:pt x="12" y="58"/>
                    </a:cubicBezTo>
                    <a:cubicBezTo>
                      <a:pt x="12" y="60"/>
                      <a:pt x="13" y="61"/>
                      <a:pt x="15" y="6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0951" tIns="30475" rIns="60951" bIns="304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3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5" name="Freeform 70"/>
              <p:cNvSpPr>
                <a:spLocks/>
              </p:cNvSpPr>
              <p:nvPr/>
            </p:nvSpPr>
            <p:spPr bwMode="auto">
              <a:xfrm>
                <a:off x="2497827" y="6579120"/>
                <a:ext cx="196347" cy="64679"/>
              </a:xfrm>
              <a:custGeom>
                <a:avLst/>
                <a:gdLst>
                  <a:gd name="T0" fmla="*/ 3 w 88"/>
                  <a:gd name="T1" fmla="*/ 17 h 29"/>
                  <a:gd name="T2" fmla="*/ 79 w 88"/>
                  <a:gd name="T3" fmla="*/ 17 h 29"/>
                  <a:gd name="T4" fmla="*/ 72 w 88"/>
                  <a:gd name="T5" fmla="*/ 24 h 29"/>
                  <a:gd name="T6" fmla="*/ 72 w 88"/>
                  <a:gd name="T7" fmla="*/ 28 h 29"/>
                  <a:gd name="T8" fmla="*/ 76 w 88"/>
                  <a:gd name="T9" fmla="*/ 28 h 29"/>
                  <a:gd name="T10" fmla="*/ 88 w 88"/>
                  <a:gd name="T11" fmla="*/ 17 h 29"/>
                  <a:gd name="T12" fmla="*/ 88 w 88"/>
                  <a:gd name="T13" fmla="*/ 15 h 29"/>
                  <a:gd name="T14" fmla="*/ 88 w 88"/>
                  <a:gd name="T15" fmla="*/ 13 h 29"/>
                  <a:gd name="T16" fmla="*/ 76 w 88"/>
                  <a:gd name="T17" fmla="*/ 1 h 29"/>
                  <a:gd name="T18" fmla="*/ 72 w 88"/>
                  <a:gd name="T19" fmla="*/ 1 h 29"/>
                  <a:gd name="T20" fmla="*/ 72 w 88"/>
                  <a:gd name="T21" fmla="*/ 5 h 29"/>
                  <a:gd name="T22" fmla="*/ 79 w 88"/>
                  <a:gd name="T23" fmla="*/ 12 h 29"/>
                  <a:gd name="T24" fmla="*/ 3 w 88"/>
                  <a:gd name="T25" fmla="*/ 12 h 29"/>
                  <a:gd name="T26" fmla="*/ 0 w 88"/>
                  <a:gd name="T27" fmla="*/ 15 h 29"/>
                  <a:gd name="T28" fmla="*/ 3 w 88"/>
                  <a:gd name="T29" fmla="*/ 17 h 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88" h="29">
                    <a:moveTo>
                      <a:pt x="3" y="17"/>
                    </a:moveTo>
                    <a:cubicBezTo>
                      <a:pt x="79" y="17"/>
                      <a:pt x="79" y="17"/>
                      <a:pt x="79" y="17"/>
                    </a:cubicBezTo>
                    <a:cubicBezTo>
                      <a:pt x="72" y="24"/>
                      <a:pt x="72" y="24"/>
                      <a:pt x="72" y="24"/>
                    </a:cubicBezTo>
                    <a:cubicBezTo>
                      <a:pt x="71" y="25"/>
                      <a:pt x="71" y="27"/>
                      <a:pt x="72" y="28"/>
                    </a:cubicBezTo>
                    <a:cubicBezTo>
                      <a:pt x="74" y="29"/>
                      <a:pt x="76" y="29"/>
                      <a:pt x="76" y="28"/>
                    </a:cubicBezTo>
                    <a:cubicBezTo>
                      <a:pt x="88" y="17"/>
                      <a:pt x="88" y="17"/>
                      <a:pt x="88" y="17"/>
                    </a:cubicBezTo>
                    <a:cubicBezTo>
                      <a:pt x="88" y="16"/>
                      <a:pt x="88" y="15"/>
                      <a:pt x="88" y="15"/>
                    </a:cubicBezTo>
                    <a:cubicBezTo>
                      <a:pt x="88" y="14"/>
                      <a:pt x="88" y="13"/>
                      <a:pt x="88" y="13"/>
                    </a:cubicBezTo>
                    <a:cubicBezTo>
                      <a:pt x="76" y="1"/>
                      <a:pt x="76" y="1"/>
                      <a:pt x="76" y="1"/>
                    </a:cubicBezTo>
                    <a:cubicBezTo>
                      <a:pt x="75" y="0"/>
                      <a:pt x="74" y="0"/>
                      <a:pt x="72" y="1"/>
                    </a:cubicBezTo>
                    <a:cubicBezTo>
                      <a:pt x="71" y="3"/>
                      <a:pt x="71" y="5"/>
                      <a:pt x="72" y="5"/>
                    </a:cubicBezTo>
                    <a:cubicBezTo>
                      <a:pt x="79" y="12"/>
                      <a:pt x="79" y="12"/>
                      <a:pt x="79" y="12"/>
                    </a:cubicBezTo>
                    <a:cubicBezTo>
                      <a:pt x="3" y="12"/>
                      <a:pt x="3" y="12"/>
                      <a:pt x="3" y="12"/>
                    </a:cubicBezTo>
                    <a:cubicBezTo>
                      <a:pt x="1" y="12"/>
                      <a:pt x="0" y="13"/>
                      <a:pt x="0" y="15"/>
                    </a:cubicBezTo>
                    <a:cubicBezTo>
                      <a:pt x="0" y="16"/>
                      <a:pt x="1" y="17"/>
                      <a:pt x="3" y="17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0951" tIns="30475" rIns="60951" bIns="304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3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96" name="Group 95"/>
            <p:cNvGrpSpPr/>
            <p:nvPr/>
          </p:nvGrpSpPr>
          <p:grpSpPr>
            <a:xfrm>
              <a:off x="7108510" y="5231627"/>
              <a:ext cx="313286" cy="391348"/>
              <a:chOff x="11441113" y="4197350"/>
              <a:chExt cx="812800" cy="1038226"/>
            </a:xfrm>
            <a:solidFill>
              <a:srgbClr val="FFFFFF"/>
            </a:solidFill>
          </p:grpSpPr>
          <p:sp>
            <p:nvSpPr>
              <p:cNvPr id="97" name="Oval 35"/>
              <p:cNvSpPr>
                <a:spLocks noChangeArrowheads="1"/>
              </p:cNvSpPr>
              <p:nvPr/>
            </p:nvSpPr>
            <p:spPr bwMode="auto">
              <a:xfrm>
                <a:off x="11444288" y="4197350"/>
                <a:ext cx="215900" cy="217488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0951" tIns="30475" rIns="60951" bIns="304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3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8" name="Freeform 36"/>
              <p:cNvSpPr>
                <a:spLocks/>
              </p:cNvSpPr>
              <p:nvPr/>
            </p:nvSpPr>
            <p:spPr bwMode="auto">
              <a:xfrm>
                <a:off x="11441113" y="4471988"/>
                <a:ext cx="812800" cy="763588"/>
              </a:xfrm>
              <a:custGeom>
                <a:avLst/>
                <a:gdLst>
                  <a:gd name="T0" fmla="*/ 37 w 266"/>
                  <a:gd name="T1" fmla="*/ 0 h 250"/>
                  <a:gd name="T2" fmla="*/ 11 w 266"/>
                  <a:gd name="T3" fmla="*/ 8 h 250"/>
                  <a:gd name="T4" fmla="*/ 0 w 266"/>
                  <a:gd name="T5" fmla="*/ 28 h 250"/>
                  <a:gd name="T6" fmla="*/ 0 w 266"/>
                  <a:gd name="T7" fmla="*/ 239 h 250"/>
                  <a:gd name="T8" fmla="*/ 5 w 266"/>
                  <a:gd name="T9" fmla="*/ 247 h 250"/>
                  <a:gd name="T10" fmla="*/ 14 w 266"/>
                  <a:gd name="T11" fmla="*/ 250 h 250"/>
                  <a:gd name="T12" fmla="*/ 24 w 266"/>
                  <a:gd name="T13" fmla="*/ 247 h 250"/>
                  <a:gd name="T14" fmla="*/ 29 w 266"/>
                  <a:gd name="T15" fmla="*/ 239 h 250"/>
                  <a:gd name="T16" fmla="*/ 29 w 266"/>
                  <a:gd name="T17" fmla="*/ 152 h 250"/>
                  <a:gd name="T18" fmla="*/ 45 w 266"/>
                  <a:gd name="T19" fmla="*/ 152 h 250"/>
                  <a:gd name="T20" fmla="*/ 45 w 266"/>
                  <a:gd name="T21" fmla="*/ 239 h 250"/>
                  <a:gd name="T22" fmla="*/ 49 w 266"/>
                  <a:gd name="T23" fmla="*/ 247 h 250"/>
                  <a:gd name="T24" fmla="*/ 59 w 266"/>
                  <a:gd name="T25" fmla="*/ 250 h 250"/>
                  <a:gd name="T26" fmla="*/ 69 w 266"/>
                  <a:gd name="T27" fmla="*/ 247 h 250"/>
                  <a:gd name="T28" fmla="*/ 73 w 266"/>
                  <a:gd name="T29" fmla="*/ 239 h 250"/>
                  <a:gd name="T30" fmla="*/ 73 w 266"/>
                  <a:gd name="T31" fmla="*/ 83 h 250"/>
                  <a:gd name="T32" fmla="*/ 112 w 266"/>
                  <a:gd name="T33" fmla="*/ 109 h 250"/>
                  <a:gd name="T34" fmla="*/ 133 w 266"/>
                  <a:gd name="T35" fmla="*/ 105 h 250"/>
                  <a:gd name="T36" fmla="*/ 133 w 266"/>
                  <a:gd name="T37" fmla="*/ 104 h 250"/>
                  <a:gd name="T38" fmla="*/ 133 w 266"/>
                  <a:gd name="T39" fmla="*/ 105 h 250"/>
                  <a:gd name="T40" fmla="*/ 154 w 266"/>
                  <a:gd name="T41" fmla="*/ 109 h 250"/>
                  <a:gd name="T42" fmla="*/ 193 w 266"/>
                  <a:gd name="T43" fmla="*/ 83 h 250"/>
                  <a:gd name="T44" fmla="*/ 193 w 266"/>
                  <a:gd name="T45" fmla="*/ 239 h 250"/>
                  <a:gd name="T46" fmla="*/ 197 w 266"/>
                  <a:gd name="T47" fmla="*/ 247 h 250"/>
                  <a:gd name="T48" fmla="*/ 207 w 266"/>
                  <a:gd name="T49" fmla="*/ 250 h 250"/>
                  <a:gd name="T50" fmla="*/ 217 w 266"/>
                  <a:gd name="T51" fmla="*/ 247 h 250"/>
                  <a:gd name="T52" fmla="*/ 221 w 266"/>
                  <a:gd name="T53" fmla="*/ 239 h 250"/>
                  <a:gd name="T54" fmla="*/ 221 w 266"/>
                  <a:gd name="T55" fmla="*/ 152 h 250"/>
                  <a:gd name="T56" fmla="*/ 237 w 266"/>
                  <a:gd name="T57" fmla="*/ 152 h 250"/>
                  <a:gd name="T58" fmla="*/ 237 w 266"/>
                  <a:gd name="T59" fmla="*/ 239 h 250"/>
                  <a:gd name="T60" fmla="*/ 242 w 266"/>
                  <a:gd name="T61" fmla="*/ 247 h 250"/>
                  <a:gd name="T62" fmla="*/ 251 w 266"/>
                  <a:gd name="T63" fmla="*/ 250 h 250"/>
                  <a:gd name="T64" fmla="*/ 261 w 266"/>
                  <a:gd name="T65" fmla="*/ 247 h 250"/>
                  <a:gd name="T66" fmla="*/ 266 w 266"/>
                  <a:gd name="T67" fmla="*/ 239 h 250"/>
                  <a:gd name="T68" fmla="*/ 266 w 266"/>
                  <a:gd name="T69" fmla="*/ 28 h 250"/>
                  <a:gd name="T70" fmla="*/ 255 w 266"/>
                  <a:gd name="T71" fmla="*/ 8 h 250"/>
                  <a:gd name="T72" fmla="*/ 229 w 266"/>
                  <a:gd name="T73" fmla="*/ 0 h 250"/>
                  <a:gd name="T74" fmla="*/ 204 w 266"/>
                  <a:gd name="T75" fmla="*/ 8 h 250"/>
                  <a:gd name="T76" fmla="*/ 193 w 266"/>
                  <a:gd name="T77" fmla="*/ 28 h 250"/>
                  <a:gd name="T78" fmla="*/ 193 w 266"/>
                  <a:gd name="T79" fmla="*/ 48 h 250"/>
                  <a:gd name="T80" fmla="*/ 137 w 266"/>
                  <a:gd name="T81" fmla="*/ 85 h 250"/>
                  <a:gd name="T82" fmla="*/ 133 w 266"/>
                  <a:gd name="T83" fmla="*/ 90 h 250"/>
                  <a:gd name="T84" fmla="*/ 128 w 266"/>
                  <a:gd name="T85" fmla="*/ 85 h 250"/>
                  <a:gd name="T86" fmla="*/ 73 w 266"/>
                  <a:gd name="T87" fmla="*/ 48 h 250"/>
                  <a:gd name="T88" fmla="*/ 73 w 266"/>
                  <a:gd name="T89" fmla="*/ 28 h 250"/>
                  <a:gd name="T90" fmla="*/ 62 w 266"/>
                  <a:gd name="T91" fmla="*/ 8 h 250"/>
                  <a:gd name="T92" fmla="*/ 37 w 266"/>
                  <a:gd name="T93" fmla="*/ 0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266" h="250">
                    <a:moveTo>
                      <a:pt x="37" y="0"/>
                    </a:moveTo>
                    <a:cubicBezTo>
                      <a:pt x="27" y="0"/>
                      <a:pt x="18" y="4"/>
                      <a:pt x="11" y="8"/>
                    </a:cubicBezTo>
                    <a:cubicBezTo>
                      <a:pt x="5" y="13"/>
                      <a:pt x="0" y="20"/>
                      <a:pt x="0" y="28"/>
                    </a:cubicBezTo>
                    <a:cubicBezTo>
                      <a:pt x="0" y="98"/>
                      <a:pt x="0" y="169"/>
                      <a:pt x="0" y="239"/>
                    </a:cubicBezTo>
                    <a:cubicBezTo>
                      <a:pt x="0" y="242"/>
                      <a:pt x="2" y="245"/>
                      <a:pt x="5" y="247"/>
                    </a:cubicBezTo>
                    <a:cubicBezTo>
                      <a:pt x="7" y="249"/>
                      <a:pt x="11" y="250"/>
                      <a:pt x="14" y="250"/>
                    </a:cubicBezTo>
                    <a:cubicBezTo>
                      <a:pt x="18" y="250"/>
                      <a:pt x="22" y="249"/>
                      <a:pt x="24" y="247"/>
                    </a:cubicBezTo>
                    <a:cubicBezTo>
                      <a:pt x="27" y="245"/>
                      <a:pt x="29" y="242"/>
                      <a:pt x="29" y="239"/>
                    </a:cubicBezTo>
                    <a:cubicBezTo>
                      <a:pt x="29" y="152"/>
                      <a:pt x="29" y="152"/>
                      <a:pt x="29" y="152"/>
                    </a:cubicBezTo>
                    <a:cubicBezTo>
                      <a:pt x="45" y="152"/>
                      <a:pt x="45" y="152"/>
                      <a:pt x="45" y="152"/>
                    </a:cubicBezTo>
                    <a:cubicBezTo>
                      <a:pt x="45" y="239"/>
                      <a:pt x="45" y="239"/>
                      <a:pt x="45" y="239"/>
                    </a:cubicBezTo>
                    <a:cubicBezTo>
                      <a:pt x="45" y="242"/>
                      <a:pt x="46" y="245"/>
                      <a:pt x="49" y="247"/>
                    </a:cubicBezTo>
                    <a:cubicBezTo>
                      <a:pt x="52" y="249"/>
                      <a:pt x="55" y="250"/>
                      <a:pt x="59" y="250"/>
                    </a:cubicBezTo>
                    <a:cubicBezTo>
                      <a:pt x="63" y="250"/>
                      <a:pt x="66" y="249"/>
                      <a:pt x="69" y="247"/>
                    </a:cubicBezTo>
                    <a:cubicBezTo>
                      <a:pt x="71" y="245"/>
                      <a:pt x="73" y="242"/>
                      <a:pt x="73" y="239"/>
                    </a:cubicBezTo>
                    <a:cubicBezTo>
                      <a:pt x="73" y="187"/>
                      <a:pt x="73" y="135"/>
                      <a:pt x="73" y="83"/>
                    </a:cubicBezTo>
                    <a:cubicBezTo>
                      <a:pt x="112" y="109"/>
                      <a:pt x="112" y="109"/>
                      <a:pt x="112" y="109"/>
                    </a:cubicBezTo>
                    <a:cubicBezTo>
                      <a:pt x="119" y="113"/>
                      <a:pt x="128" y="112"/>
                      <a:pt x="133" y="105"/>
                    </a:cubicBezTo>
                    <a:cubicBezTo>
                      <a:pt x="133" y="105"/>
                      <a:pt x="133" y="104"/>
                      <a:pt x="133" y="104"/>
                    </a:cubicBezTo>
                    <a:cubicBezTo>
                      <a:pt x="133" y="104"/>
                      <a:pt x="133" y="105"/>
                      <a:pt x="133" y="105"/>
                    </a:cubicBezTo>
                    <a:cubicBezTo>
                      <a:pt x="138" y="112"/>
                      <a:pt x="147" y="113"/>
                      <a:pt x="154" y="109"/>
                    </a:cubicBezTo>
                    <a:cubicBezTo>
                      <a:pt x="193" y="83"/>
                      <a:pt x="193" y="83"/>
                      <a:pt x="193" y="83"/>
                    </a:cubicBezTo>
                    <a:cubicBezTo>
                      <a:pt x="193" y="135"/>
                      <a:pt x="193" y="187"/>
                      <a:pt x="193" y="239"/>
                    </a:cubicBezTo>
                    <a:cubicBezTo>
                      <a:pt x="193" y="242"/>
                      <a:pt x="195" y="245"/>
                      <a:pt x="197" y="247"/>
                    </a:cubicBezTo>
                    <a:cubicBezTo>
                      <a:pt x="200" y="249"/>
                      <a:pt x="203" y="250"/>
                      <a:pt x="207" y="250"/>
                    </a:cubicBezTo>
                    <a:cubicBezTo>
                      <a:pt x="211" y="250"/>
                      <a:pt x="214" y="249"/>
                      <a:pt x="217" y="247"/>
                    </a:cubicBezTo>
                    <a:cubicBezTo>
                      <a:pt x="220" y="245"/>
                      <a:pt x="221" y="242"/>
                      <a:pt x="221" y="239"/>
                    </a:cubicBezTo>
                    <a:cubicBezTo>
                      <a:pt x="221" y="152"/>
                      <a:pt x="221" y="152"/>
                      <a:pt x="221" y="152"/>
                    </a:cubicBezTo>
                    <a:cubicBezTo>
                      <a:pt x="237" y="152"/>
                      <a:pt x="237" y="152"/>
                      <a:pt x="237" y="152"/>
                    </a:cubicBezTo>
                    <a:cubicBezTo>
                      <a:pt x="237" y="239"/>
                      <a:pt x="237" y="239"/>
                      <a:pt x="237" y="239"/>
                    </a:cubicBezTo>
                    <a:cubicBezTo>
                      <a:pt x="237" y="242"/>
                      <a:pt x="239" y="245"/>
                      <a:pt x="242" y="247"/>
                    </a:cubicBezTo>
                    <a:cubicBezTo>
                      <a:pt x="244" y="249"/>
                      <a:pt x="248" y="250"/>
                      <a:pt x="251" y="250"/>
                    </a:cubicBezTo>
                    <a:cubicBezTo>
                      <a:pt x="255" y="250"/>
                      <a:pt x="259" y="249"/>
                      <a:pt x="261" y="247"/>
                    </a:cubicBezTo>
                    <a:cubicBezTo>
                      <a:pt x="264" y="245"/>
                      <a:pt x="266" y="242"/>
                      <a:pt x="266" y="239"/>
                    </a:cubicBezTo>
                    <a:cubicBezTo>
                      <a:pt x="266" y="169"/>
                      <a:pt x="266" y="98"/>
                      <a:pt x="266" y="28"/>
                    </a:cubicBezTo>
                    <a:cubicBezTo>
                      <a:pt x="266" y="20"/>
                      <a:pt x="261" y="13"/>
                      <a:pt x="255" y="8"/>
                    </a:cubicBezTo>
                    <a:cubicBezTo>
                      <a:pt x="248" y="4"/>
                      <a:pt x="239" y="0"/>
                      <a:pt x="229" y="0"/>
                    </a:cubicBezTo>
                    <a:cubicBezTo>
                      <a:pt x="219" y="0"/>
                      <a:pt x="210" y="4"/>
                      <a:pt x="204" y="8"/>
                    </a:cubicBezTo>
                    <a:cubicBezTo>
                      <a:pt x="197" y="13"/>
                      <a:pt x="193" y="20"/>
                      <a:pt x="193" y="28"/>
                    </a:cubicBezTo>
                    <a:cubicBezTo>
                      <a:pt x="193" y="48"/>
                      <a:pt x="193" y="48"/>
                      <a:pt x="193" y="48"/>
                    </a:cubicBezTo>
                    <a:cubicBezTo>
                      <a:pt x="137" y="85"/>
                      <a:pt x="137" y="85"/>
                      <a:pt x="137" y="85"/>
                    </a:cubicBezTo>
                    <a:cubicBezTo>
                      <a:pt x="135" y="86"/>
                      <a:pt x="134" y="88"/>
                      <a:pt x="133" y="90"/>
                    </a:cubicBezTo>
                    <a:cubicBezTo>
                      <a:pt x="132" y="88"/>
                      <a:pt x="130" y="86"/>
                      <a:pt x="128" y="85"/>
                    </a:cubicBezTo>
                    <a:cubicBezTo>
                      <a:pt x="73" y="48"/>
                      <a:pt x="73" y="48"/>
                      <a:pt x="73" y="48"/>
                    </a:cubicBezTo>
                    <a:cubicBezTo>
                      <a:pt x="73" y="28"/>
                      <a:pt x="73" y="28"/>
                      <a:pt x="73" y="28"/>
                    </a:cubicBezTo>
                    <a:cubicBezTo>
                      <a:pt x="73" y="20"/>
                      <a:pt x="69" y="13"/>
                      <a:pt x="62" y="8"/>
                    </a:cubicBezTo>
                    <a:cubicBezTo>
                      <a:pt x="55" y="4"/>
                      <a:pt x="47" y="0"/>
                      <a:pt x="37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0951" tIns="30475" rIns="60951" bIns="304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3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9" name="Oval 37"/>
              <p:cNvSpPr>
                <a:spLocks noChangeArrowheads="1"/>
              </p:cNvSpPr>
              <p:nvPr/>
            </p:nvSpPr>
            <p:spPr bwMode="auto">
              <a:xfrm>
                <a:off x="12033251" y="4197350"/>
                <a:ext cx="217488" cy="217488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0951" tIns="30475" rIns="60951" bIns="304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3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7" name="Freeform 5"/>
            <p:cNvSpPr>
              <a:spLocks noEditPoints="1"/>
            </p:cNvSpPr>
            <p:nvPr/>
          </p:nvSpPr>
          <p:spPr bwMode="auto">
            <a:xfrm>
              <a:off x="8737898" y="2476068"/>
              <a:ext cx="333562" cy="268808"/>
            </a:xfrm>
            <a:custGeom>
              <a:avLst/>
              <a:gdLst>
                <a:gd name="T0" fmla="*/ 136 w 176"/>
                <a:gd name="T1" fmla="*/ 100 h 144"/>
                <a:gd name="T2" fmla="*/ 128 w 176"/>
                <a:gd name="T3" fmla="*/ 100 h 144"/>
                <a:gd name="T4" fmla="*/ 132 w 176"/>
                <a:gd name="T5" fmla="*/ 72 h 144"/>
                <a:gd name="T6" fmla="*/ 132 w 176"/>
                <a:gd name="T7" fmla="*/ 112 h 144"/>
                <a:gd name="T8" fmla="*/ 128 w 176"/>
                <a:gd name="T9" fmla="*/ 124 h 144"/>
                <a:gd name="T10" fmla="*/ 136 w 176"/>
                <a:gd name="T11" fmla="*/ 124 h 144"/>
                <a:gd name="T12" fmla="*/ 132 w 176"/>
                <a:gd name="T13" fmla="*/ 112 h 144"/>
                <a:gd name="T14" fmla="*/ 176 w 176"/>
                <a:gd name="T15" fmla="*/ 52 h 144"/>
                <a:gd name="T16" fmla="*/ 176 w 176"/>
                <a:gd name="T17" fmla="*/ 100 h 144"/>
                <a:gd name="T18" fmla="*/ 167 w 176"/>
                <a:gd name="T19" fmla="*/ 127 h 144"/>
                <a:gd name="T20" fmla="*/ 98 w 176"/>
                <a:gd name="T21" fmla="*/ 128 h 144"/>
                <a:gd name="T22" fmla="*/ 0 w 176"/>
                <a:gd name="T23" fmla="*/ 116 h 144"/>
                <a:gd name="T24" fmla="*/ 1 w 176"/>
                <a:gd name="T25" fmla="*/ 88 h 144"/>
                <a:gd name="T26" fmla="*/ 93 w 176"/>
                <a:gd name="T27" fmla="*/ 80 h 144"/>
                <a:gd name="T28" fmla="*/ 1 w 176"/>
                <a:gd name="T29" fmla="*/ 80 h 144"/>
                <a:gd name="T30" fmla="*/ 0 w 176"/>
                <a:gd name="T31" fmla="*/ 52 h 144"/>
                <a:gd name="T32" fmla="*/ 175 w 176"/>
                <a:gd name="T33" fmla="*/ 48 h 144"/>
                <a:gd name="T34" fmla="*/ 28 w 176"/>
                <a:gd name="T35" fmla="*/ 60 h 144"/>
                <a:gd name="T36" fmla="*/ 12 w 176"/>
                <a:gd name="T37" fmla="*/ 64 h 144"/>
                <a:gd name="T38" fmla="*/ 28 w 176"/>
                <a:gd name="T39" fmla="*/ 68 h 144"/>
                <a:gd name="T40" fmla="*/ 48 w 176"/>
                <a:gd name="T41" fmla="*/ 64 h 144"/>
                <a:gd name="T42" fmla="*/ 40 w 176"/>
                <a:gd name="T43" fmla="*/ 60 h 144"/>
                <a:gd name="T44" fmla="*/ 40 w 176"/>
                <a:gd name="T45" fmla="*/ 68 h 144"/>
                <a:gd name="T46" fmla="*/ 48 w 176"/>
                <a:gd name="T47" fmla="*/ 64 h 144"/>
                <a:gd name="T48" fmla="*/ 28 w 176"/>
                <a:gd name="T49" fmla="*/ 100 h 144"/>
                <a:gd name="T50" fmla="*/ 12 w 176"/>
                <a:gd name="T51" fmla="*/ 104 h 144"/>
                <a:gd name="T52" fmla="*/ 28 w 176"/>
                <a:gd name="T53" fmla="*/ 108 h 144"/>
                <a:gd name="T54" fmla="*/ 48 w 176"/>
                <a:gd name="T55" fmla="*/ 104 h 144"/>
                <a:gd name="T56" fmla="*/ 40 w 176"/>
                <a:gd name="T57" fmla="*/ 100 h 144"/>
                <a:gd name="T58" fmla="*/ 40 w 176"/>
                <a:gd name="T59" fmla="*/ 108 h 144"/>
                <a:gd name="T60" fmla="*/ 48 w 176"/>
                <a:gd name="T61" fmla="*/ 104 h 144"/>
                <a:gd name="T62" fmla="*/ 132 w 176"/>
                <a:gd name="T63" fmla="*/ 64 h 144"/>
                <a:gd name="T64" fmla="*/ 103 w 176"/>
                <a:gd name="T65" fmla="*/ 122 h 144"/>
                <a:gd name="T66" fmla="*/ 132 w 176"/>
                <a:gd name="T67" fmla="*/ 136 h 144"/>
                <a:gd name="T68" fmla="*/ 161 w 176"/>
                <a:gd name="T69" fmla="*/ 122 h 144"/>
                <a:gd name="T70" fmla="*/ 168 w 176"/>
                <a:gd name="T71" fmla="*/ 100 h 144"/>
                <a:gd name="T72" fmla="*/ 176 w 176"/>
                <a:gd name="T73" fmla="*/ 36 h 144"/>
                <a:gd name="T74" fmla="*/ 1 w 176"/>
                <a:gd name="T75" fmla="*/ 40 h 144"/>
                <a:gd name="T76" fmla="*/ 0 w 176"/>
                <a:gd name="T77" fmla="*/ 12 h 144"/>
                <a:gd name="T78" fmla="*/ 164 w 176"/>
                <a:gd name="T79" fmla="*/ 0 h 144"/>
                <a:gd name="T80" fmla="*/ 32 w 176"/>
                <a:gd name="T81" fmla="*/ 24 h 144"/>
                <a:gd name="T82" fmla="*/ 16 w 176"/>
                <a:gd name="T83" fmla="*/ 20 h 144"/>
                <a:gd name="T84" fmla="*/ 16 w 176"/>
                <a:gd name="T85" fmla="*/ 28 h 144"/>
                <a:gd name="T86" fmla="*/ 32 w 176"/>
                <a:gd name="T87" fmla="*/ 24 h 144"/>
                <a:gd name="T88" fmla="*/ 44 w 176"/>
                <a:gd name="T89" fmla="*/ 20 h 144"/>
                <a:gd name="T90" fmla="*/ 36 w 176"/>
                <a:gd name="T91" fmla="*/ 24 h 144"/>
                <a:gd name="T92" fmla="*/ 44 w 176"/>
                <a:gd name="T93" fmla="*/ 28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76" h="144">
                  <a:moveTo>
                    <a:pt x="136" y="76"/>
                  </a:moveTo>
                  <a:cubicBezTo>
                    <a:pt x="136" y="100"/>
                    <a:pt x="136" y="100"/>
                    <a:pt x="136" y="100"/>
                  </a:cubicBezTo>
                  <a:cubicBezTo>
                    <a:pt x="136" y="102"/>
                    <a:pt x="134" y="104"/>
                    <a:pt x="132" y="104"/>
                  </a:cubicBezTo>
                  <a:cubicBezTo>
                    <a:pt x="130" y="104"/>
                    <a:pt x="128" y="102"/>
                    <a:pt x="128" y="100"/>
                  </a:cubicBezTo>
                  <a:cubicBezTo>
                    <a:pt x="128" y="76"/>
                    <a:pt x="128" y="76"/>
                    <a:pt x="128" y="76"/>
                  </a:cubicBezTo>
                  <a:cubicBezTo>
                    <a:pt x="128" y="74"/>
                    <a:pt x="130" y="72"/>
                    <a:pt x="132" y="72"/>
                  </a:cubicBezTo>
                  <a:cubicBezTo>
                    <a:pt x="134" y="72"/>
                    <a:pt x="136" y="74"/>
                    <a:pt x="136" y="76"/>
                  </a:cubicBezTo>
                  <a:close/>
                  <a:moveTo>
                    <a:pt x="132" y="112"/>
                  </a:moveTo>
                  <a:cubicBezTo>
                    <a:pt x="130" y="112"/>
                    <a:pt x="128" y="114"/>
                    <a:pt x="128" y="116"/>
                  </a:cubicBezTo>
                  <a:cubicBezTo>
                    <a:pt x="128" y="124"/>
                    <a:pt x="128" y="124"/>
                    <a:pt x="128" y="124"/>
                  </a:cubicBezTo>
                  <a:cubicBezTo>
                    <a:pt x="128" y="126"/>
                    <a:pt x="130" y="128"/>
                    <a:pt x="132" y="128"/>
                  </a:cubicBezTo>
                  <a:cubicBezTo>
                    <a:pt x="134" y="128"/>
                    <a:pt x="136" y="126"/>
                    <a:pt x="136" y="124"/>
                  </a:cubicBezTo>
                  <a:cubicBezTo>
                    <a:pt x="136" y="116"/>
                    <a:pt x="136" y="116"/>
                    <a:pt x="136" y="116"/>
                  </a:cubicBezTo>
                  <a:cubicBezTo>
                    <a:pt x="136" y="114"/>
                    <a:pt x="134" y="112"/>
                    <a:pt x="132" y="112"/>
                  </a:cubicBezTo>
                  <a:close/>
                  <a:moveTo>
                    <a:pt x="175" y="48"/>
                  </a:moveTo>
                  <a:cubicBezTo>
                    <a:pt x="176" y="49"/>
                    <a:pt x="176" y="51"/>
                    <a:pt x="176" y="52"/>
                  </a:cubicBezTo>
                  <a:cubicBezTo>
                    <a:pt x="176" y="92"/>
                    <a:pt x="176" y="92"/>
                    <a:pt x="176" y="92"/>
                  </a:cubicBezTo>
                  <a:cubicBezTo>
                    <a:pt x="176" y="93"/>
                    <a:pt x="176" y="98"/>
                    <a:pt x="176" y="100"/>
                  </a:cubicBezTo>
                  <a:cubicBezTo>
                    <a:pt x="176" y="110"/>
                    <a:pt x="173" y="119"/>
                    <a:pt x="167" y="126"/>
                  </a:cubicBezTo>
                  <a:cubicBezTo>
                    <a:pt x="167" y="126"/>
                    <a:pt x="167" y="127"/>
                    <a:pt x="167" y="127"/>
                  </a:cubicBezTo>
                  <a:cubicBezTo>
                    <a:pt x="159" y="137"/>
                    <a:pt x="146" y="144"/>
                    <a:pt x="132" y="144"/>
                  </a:cubicBezTo>
                  <a:cubicBezTo>
                    <a:pt x="118" y="144"/>
                    <a:pt x="106" y="138"/>
                    <a:pt x="98" y="128"/>
                  </a:cubicBezTo>
                  <a:cubicBezTo>
                    <a:pt x="12" y="128"/>
                    <a:pt x="12" y="128"/>
                    <a:pt x="12" y="128"/>
                  </a:cubicBezTo>
                  <a:cubicBezTo>
                    <a:pt x="5" y="128"/>
                    <a:pt x="0" y="123"/>
                    <a:pt x="0" y="116"/>
                  </a:cubicBezTo>
                  <a:cubicBezTo>
                    <a:pt x="0" y="92"/>
                    <a:pt x="0" y="92"/>
                    <a:pt x="0" y="92"/>
                  </a:cubicBezTo>
                  <a:cubicBezTo>
                    <a:pt x="0" y="91"/>
                    <a:pt x="0" y="89"/>
                    <a:pt x="1" y="88"/>
                  </a:cubicBezTo>
                  <a:cubicBezTo>
                    <a:pt x="90" y="88"/>
                    <a:pt x="90" y="88"/>
                    <a:pt x="90" y="88"/>
                  </a:cubicBezTo>
                  <a:cubicBezTo>
                    <a:pt x="90" y="85"/>
                    <a:pt x="91" y="83"/>
                    <a:pt x="93" y="80"/>
                  </a:cubicBezTo>
                  <a:cubicBezTo>
                    <a:pt x="92" y="80"/>
                    <a:pt x="92" y="80"/>
                    <a:pt x="92" y="80"/>
                  </a:cubicBezTo>
                  <a:cubicBezTo>
                    <a:pt x="1" y="80"/>
                    <a:pt x="1" y="80"/>
                    <a:pt x="1" y="80"/>
                  </a:cubicBezTo>
                  <a:cubicBezTo>
                    <a:pt x="0" y="79"/>
                    <a:pt x="0" y="77"/>
                    <a:pt x="0" y="76"/>
                  </a:cubicBezTo>
                  <a:cubicBezTo>
                    <a:pt x="0" y="52"/>
                    <a:pt x="0" y="52"/>
                    <a:pt x="0" y="52"/>
                  </a:cubicBezTo>
                  <a:cubicBezTo>
                    <a:pt x="0" y="51"/>
                    <a:pt x="0" y="49"/>
                    <a:pt x="1" y="48"/>
                  </a:cubicBezTo>
                  <a:lnTo>
                    <a:pt x="175" y="48"/>
                  </a:lnTo>
                  <a:close/>
                  <a:moveTo>
                    <a:pt x="32" y="64"/>
                  </a:moveTo>
                  <a:cubicBezTo>
                    <a:pt x="32" y="62"/>
                    <a:pt x="30" y="60"/>
                    <a:pt x="28" y="60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4" y="60"/>
                    <a:pt x="12" y="62"/>
                    <a:pt x="12" y="64"/>
                  </a:cubicBezTo>
                  <a:cubicBezTo>
                    <a:pt x="12" y="66"/>
                    <a:pt x="14" y="68"/>
                    <a:pt x="16" y="68"/>
                  </a:cubicBezTo>
                  <a:cubicBezTo>
                    <a:pt x="28" y="68"/>
                    <a:pt x="28" y="68"/>
                    <a:pt x="28" y="68"/>
                  </a:cubicBezTo>
                  <a:cubicBezTo>
                    <a:pt x="30" y="68"/>
                    <a:pt x="32" y="66"/>
                    <a:pt x="32" y="64"/>
                  </a:cubicBezTo>
                  <a:close/>
                  <a:moveTo>
                    <a:pt x="48" y="64"/>
                  </a:moveTo>
                  <a:cubicBezTo>
                    <a:pt x="48" y="62"/>
                    <a:pt x="46" y="60"/>
                    <a:pt x="44" y="60"/>
                  </a:cubicBezTo>
                  <a:cubicBezTo>
                    <a:pt x="40" y="60"/>
                    <a:pt x="40" y="60"/>
                    <a:pt x="40" y="60"/>
                  </a:cubicBezTo>
                  <a:cubicBezTo>
                    <a:pt x="38" y="60"/>
                    <a:pt x="36" y="62"/>
                    <a:pt x="36" y="64"/>
                  </a:cubicBezTo>
                  <a:cubicBezTo>
                    <a:pt x="36" y="66"/>
                    <a:pt x="38" y="68"/>
                    <a:pt x="40" y="68"/>
                  </a:cubicBezTo>
                  <a:cubicBezTo>
                    <a:pt x="44" y="68"/>
                    <a:pt x="44" y="68"/>
                    <a:pt x="44" y="68"/>
                  </a:cubicBezTo>
                  <a:cubicBezTo>
                    <a:pt x="46" y="68"/>
                    <a:pt x="48" y="66"/>
                    <a:pt x="48" y="64"/>
                  </a:cubicBezTo>
                  <a:close/>
                  <a:moveTo>
                    <a:pt x="32" y="104"/>
                  </a:moveTo>
                  <a:cubicBezTo>
                    <a:pt x="32" y="102"/>
                    <a:pt x="30" y="100"/>
                    <a:pt x="28" y="100"/>
                  </a:cubicBezTo>
                  <a:cubicBezTo>
                    <a:pt x="16" y="100"/>
                    <a:pt x="16" y="100"/>
                    <a:pt x="16" y="100"/>
                  </a:cubicBezTo>
                  <a:cubicBezTo>
                    <a:pt x="14" y="100"/>
                    <a:pt x="12" y="102"/>
                    <a:pt x="12" y="104"/>
                  </a:cubicBezTo>
                  <a:cubicBezTo>
                    <a:pt x="12" y="106"/>
                    <a:pt x="14" y="108"/>
                    <a:pt x="16" y="108"/>
                  </a:cubicBezTo>
                  <a:cubicBezTo>
                    <a:pt x="28" y="108"/>
                    <a:pt x="28" y="108"/>
                    <a:pt x="28" y="108"/>
                  </a:cubicBezTo>
                  <a:cubicBezTo>
                    <a:pt x="30" y="108"/>
                    <a:pt x="32" y="106"/>
                    <a:pt x="32" y="104"/>
                  </a:cubicBezTo>
                  <a:close/>
                  <a:moveTo>
                    <a:pt x="48" y="104"/>
                  </a:moveTo>
                  <a:cubicBezTo>
                    <a:pt x="48" y="102"/>
                    <a:pt x="46" y="100"/>
                    <a:pt x="44" y="100"/>
                  </a:cubicBezTo>
                  <a:cubicBezTo>
                    <a:pt x="40" y="100"/>
                    <a:pt x="40" y="100"/>
                    <a:pt x="40" y="100"/>
                  </a:cubicBezTo>
                  <a:cubicBezTo>
                    <a:pt x="38" y="100"/>
                    <a:pt x="36" y="102"/>
                    <a:pt x="36" y="104"/>
                  </a:cubicBezTo>
                  <a:cubicBezTo>
                    <a:pt x="36" y="106"/>
                    <a:pt x="38" y="108"/>
                    <a:pt x="40" y="108"/>
                  </a:cubicBezTo>
                  <a:cubicBezTo>
                    <a:pt x="44" y="108"/>
                    <a:pt x="44" y="108"/>
                    <a:pt x="44" y="108"/>
                  </a:cubicBezTo>
                  <a:cubicBezTo>
                    <a:pt x="46" y="108"/>
                    <a:pt x="48" y="106"/>
                    <a:pt x="48" y="104"/>
                  </a:cubicBezTo>
                  <a:close/>
                  <a:moveTo>
                    <a:pt x="168" y="100"/>
                  </a:moveTo>
                  <a:cubicBezTo>
                    <a:pt x="168" y="80"/>
                    <a:pt x="152" y="64"/>
                    <a:pt x="132" y="64"/>
                  </a:cubicBezTo>
                  <a:cubicBezTo>
                    <a:pt x="112" y="64"/>
                    <a:pt x="96" y="80"/>
                    <a:pt x="96" y="100"/>
                  </a:cubicBezTo>
                  <a:cubicBezTo>
                    <a:pt x="96" y="108"/>
                    <a:pt x="99" y="116"/>
                    <a:pt x="103" y="122"/>
                  </a:cubicBezTo>
                  <a:cubicBezTo>
                    <a:pt x="103" y="122"/>
                    <a:pt x="103" y="122"/>
                    <a:pt x="103" y="122"/>
                  </a:cubicBezTo>
                  <a:cubicBezTo>
                    <a:pt x="110" y="130"/>
                    <a:pt x="120" y="136"/>
                    <a:pt x="132" y="136"/>
                  </a:cubicBezTo>
                  <a:cubicBezTo>
                    <a:pt x="144" y="136"/>
                    <a:pt x="154" y="130"/>
                    <a:pt x="161" y="122"/>
                  </a:cubicBezTo>
                  <a:cubicBezTo>
                    <a:pt x="161" y="122"/>
                    <a:pt x="161" y="122"/>
                    <a:pt x="161" y="122"/>
                  </a:cubicBezTo>
                  <a:cubicBezTo>
                    <a:pt x="161" y="122"/>
                    <a:pt x="161" y="121"/>
                    <a:pt x="161" y="121"/>
                  </a:cubicBezTo>
                  <a:cubicBezTo>
                    <a:pt x="165" y="115"/>
                    <a:pt x="168" y="108"/>
                    <a:pt x="168" y="100"/>
                  </a:cubicBezTo>
                  <a:close/>
                  <a:moveTo>
                    <a:pt x="176" y="12"/>
                  </a:moveTo>
                  <a:cubicBezTo>
                    <a:pt x="176" y="36"/>
                    <a:pt x="176" y="36"/>
                    <a:pt x="176" y="36"/>
                  </a:cubicBezTo>
                  <a:cubicBezTo>
                    <a:pt x="176" y="37"/>
                    <a:pt x="176" y="39"/>
                    <a:pt x="175" y="40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0" y="39"/>
                    <a:pt x="0" y="37"/>
                    <a:pt x="0" y="36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64" y="0"/>
                    <a:pt x="164" y="0"/>
                    <a:pt x="164" y="0"/>
                  </a:cubicBezTo>
                  <a:cubicBezTo>
                    <a:pt x="171" y="0"/>
                    <a:pt x="176" y="5"/>
                    <a:pt x="176" y="12"/>
                  </a:cubicBezTo>
                  <a:close/>
                  <a:moveTo>
                    <a:pt x="32" y="24"/>
                  </a:moveTo>
                  <a:cubicBezTo>
                    <a:pt x="32" y="22"/>
                    <a:pt x="30" y="20"/>
                    <a:pt x="28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4" y="20"/>
                    <a:pt x="12" y="22"/>
                    <a:pt x="12" y="24"/>
                  </a:cubicBezTo>
                  <a:cubicBezTo>
                    <a:pt x="12" y="26"/>
                    <a:pt x="14" y="28"/>
                    <a:pt x="16" y="28"/>
                  </a:cubicBezTo>
                  <a:cubicBezTo>
                    <a:pt x="28" y="28"/>
                    <a:pt x="28" y="28"/>
                    <a:pt x="28" y="28"/>
                  </a:cubicBezTo>
                  <a:cubicBezTo>
                    <a:pt x="30" y="28"/>
                    <a:pt x="32" y="26"/>
                    <a:pt x="32" y="24"/>
                  </a:cubicBezTo>
                  <a:close/>
                  <a:moveTo>
                    <a:pt x="48" y="24"/>
                  </a:moveTo>
                  <a:cubicBezTo>
                    <a:pt x="48" y="22"/>
                    <a:pt x="46" y="20"/>
                    <a:pt x="44" y="20"/>
                  </a:cubicBezTo>
                  <a:cubicBezTo>
                    <a:pt x="40" y="20"/>
                    <a:pt x="40" y="20"/>
                    <a:pt x="40" y="20"/>
                  </a:cubicBezTo>
                  <a:cubicBezTo>
                    <a:pt x="38" y="20"/>
                    <a:pt x="36" y="22"/>
                    <a:pt x="36" y="24"/>
                  </a:cubicBezTo>
                  <a:cubicBezTo>
                    <a:pt x="36" y="26"/>
                    <a:pt x="38" y="28"/>
                    <a:pt x="40" y="28"/>
                  </a:cubicBezTo>
                  <a:cubicBezTo>
                    <a:pt x="44" y="28"/>
                    <a:pt x="44" y="28"/>
                    <a:pt x="44" y="28"/>
                  </a:cubicBezTo>
                  <a:cubicBezTo>
                    <a:pt x="46" y="28"/>
                    <a:pt x="48" y="26"/>
                    <a:pt x="48" y="2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60951" tIns="30475" rIns="60951" bIns="30475" numCol="1" anchor="t" anchorCtr="0" compatLnSpc="1">
              <a:prstTxWarp prst="textNoShape">
                <a:avLst/>
              </a:prstTxWarp>
            </a:bodyPr>
            <a:lstStyle/>
            <a:p>
              <a:endParaRPr lang="en-US" sz="1333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01" name="Group 100"/>
            <p:cNvGrpSpPr/>
            <p:nvPr/>
          </p:nvGrpSpPr>
          <p:grpSpPr>
            <a:xfrm>
              <a:off x="9131691" y="3154132"/>
              <a:ext cx="378912" cy="370555"/>
              <a:chOff x="-1627188" y="4233863"/>
              <a:chExt cx="711200" cy="711200"/>
            </a:xfrm>
            <a:solidFill>
              <a:srgbClr val="FFFFFF"/>
            </a:solidFill>
          </p:grpSpPr>
          <p:sp>
            <p:nvSpPr>
              <p:cNvPr id="51" name="Freeform 9"/>
              <p:cNvSpPr>
                <a:spLocks/>
              </p:cNvSpPr>
              <p:nvPr/>
            </p:nvSpPr>
            <p:spPr bwMode="auto">
              <a:xfrm>
                <a:off x="-1462088" y="4503738"/>
                <a:ext cx="25400" cy="49213"/>
              </a:xfrm>
              <a:custGeom>
                <a:avLst/>
                <a:gdLst>
                  <a:gd name="T0" fmla="*/ 16 w 16"/>
                  <a:gd name="T1" fmla="*/ 31 h 31"/>
                  <a:gd name="T2" fmla="*/ 6 w 16"/>
                  <a:gd name="T3" fmla="*/ 0 h 31"/>
                  <a:gd name="T4" fmla="*/ 0 w 16"/>
                  <a:gd name="T5" fmla="*/ 0 h 31"/>
                  <a:gd name="T6" fmla="*/ 10 w 16"/>
                  <a:gd name="T7" fmla="*/ 31 h 31"/>
                  <a:gd name="T8" fmla="*/ 16 w 16"/>
                  <a:gd name="T9" fmla="*/ 31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" h="31">
                    <a:moveTo>
                      <a:pt x="16" y="31"/>
                    </a:moveTo>
                    <a:lnTo>
                      <a:pt x="6" y="0"/>
                    </a:lnTo>
                    <a:lnTo>
                      <a:pt x="0" y="0"/>
                    </a:lnTo>
                    <a:lnTo>
                      <a:pt x="10" y="31"/>
                    </a:lnTo>
                    <a:lnTo>
                      <a:pt x="16" y="3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0951" tIns="30475" rIns="60951" bIns="304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3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2" name="Freeform 10"/>
              <p:cNvSpPr>
                <a:spLocks/>
              </p:cNvSpPr>
              <p:nvPr/>
            </p:nvSpPr>
            <p:spPr bwMode="auto">
              <a:xfrm>
                <a:off x="-1516063" y="4332288"/>
                <a:ext cx="42863" cy="220663"/>
              </a:xfrm>
              <a:custGeom>
                <a:avLst/>
                <a:gdLst>
                  <a:gd name="T0" fmla="*/ 12 w 14"/>
                  <a:gd name="T1" fmla="*/ 0 h 72"/>
                  <a:gd name="T2" fmla="*/ 0 w 14"/>
                  <a:gd name="T3" fmla="*/ 12 h 72"/>
                  <a:gd name="T4" fmla="*/ 0 w 14"/>
                  <a:gd name="T5" fmla="*/ 60 h 72"/>
                  <a:gd name="T6" fmla="*/ 12 w 14"/>
                  <a:gd name="T7" fmla="*/ 72 h 72"/>
                  <a:gd name="T8" fmla="*/ 14 w 14"/>
                  <a:gd name="T9" fmla="*/ 72 h 72"/>
                  <a:gd name="T10" fmla="*/ 8 w 14"/>
                  <a:gd name="T11" fmla="*/ 53 h 72"/>
                  <a:gd name="T12" fmla="*/ 8 w 14"/>
                  <a:gd name="T13" fmla="*/ 53 h 72"/>
                  <a:gd name="T14" fmla="*/ 8 w 14"/>
                  <a:gd name="T15" fmla="*/ 52 h 72"/>
                  <a:gd name="T16" fmla="*/ 8 w 14"/>
                  <a:gd name="T17" fmla="*/ 20 h 72"/>
                  <a:gd name="T18" fmla="*/ 8 w 14"/>
                  <a:gd name="T19" fmla="*/ 19 h 72"/>
                  <a:gd name="T20" fmla="*/ 8 w 14"/>
                  <a:gd name="T21" fmla="*/ 19 h 72"/>
                  <a:gd name="T22" fmla="*/ 14 w 14"/>
                  <a:gd name="T23" fmla="*/ 0 h 72"/>
                  <a:gd name="T24" fmla="*/ 12 w 14"/>
                  <a:gd name="T25" fmla="*/ 0 h 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" h="72">
                    <a:moveTo>
                      <a:pt x="12" y="0"/>
                    </a:moveTo>
                    <a:cubicBezTo>
                      <a:pt x="5" y="0"/>
                      <a:pt x="0" y="5"/>
                      <a:pt x="0" y="12"/>
                    </a:cubicBezTo>
                    <a:cubicBezTo>
                      <a:pt x="0" y="60"/>
                      <a:pt x="0" y="60"/>
                      <a:pt x="0" y="60"/>
                    </a:cubicBezTo>
                    <a:cubicBezTo>
                      <a:pt x="0" y="67"/>
                      <a:pt x="5" y="72"/>
                      <a:pt x="12" y="72"/>
                    </a:cubicBezTo>
                    <a:cubicBezTo>
                      <a:pt x="14" y="72"/>
                      <a:pt x="14" y="72"/>
                      <a:pt x="14" y="72"/>
                    </a:cubicBezTo>
                    <a:cubicBezTo>
                      <a:pt x="8" y="53"/>
                      <a:pt x="8" y="53"/>
                      <a:pt x="8" y="53"/>
                    </a:cubicBezTo>
                    <a:cubicBezTo>
                      <a:pt x="8" y="53"/>
                      <a:pt x="8" y="53"/>
                      <a:pt x="8" y="53"/>
                    </a:cubicBezTo>
                    <a:cubicBezTo>
                      <a:pt x="8" y="53"/>
                      <a:pt x="8" y="52"/>
                      <a:pt x="8" y="52"/>
                    </a:cubicBezTo>
                    <a:cubicBezTo>
                      <a:pt x="8" y="20"/>
                      <a:pt x="8" y="20"/>
                      <a:pt x="8" y="20"/>
                    </a:cubicBezTo>
                    <a:cubicBezTo>
                      <a:pt x="8" y="20"/>
                      <a:pt x="8" y="19"/>
                      <a:pt x="8" y="19"/>
                    </a:cubicBezTo>
                    <a:cubicBezTo>
                      <a:pt x="8" y="19"/>
                      <a:pt x="8" y="19"/>
                      <a:pt x="8" y="19"/>
                    </a:cubicBezTo>
                    <a:cubicBezTo>
                      <a:pt x="14" y="0"/>
                      <a:pt x="14" y="0"/>
                      <a:pt x="14" y="0"/>
                    </a:cubicBezTo>
                    <a:lnTo>
                      <a:pt x="12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0951" tIns="30475" rIns="60951" bIns="304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3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3" name="Freeform 11"/>
              <p:cNvSpPr>
                <a:spLocks/>
              </p:cNvSpPr>
              <p:nvPr/>
            </p:nvSpPr>
            <p:spPr bwMode="auto">
              <a:xfrm>
                <a:off x="-1063626" y="4252913"/>
                <a:ext cx="128588" cy="128588"/>
              </a:xfrm>
              <a:custGeom>
                <a:avLst/>
                <a:gdLst>
                  <a:gd name="T0" fmla="*/ 0 w 81"/>
                  <a:gd name="T1" fmla="*/ 0 h 81"/>
                  <a:gd name="T2" fmla="*/ 0 w 81"/>
                  <a:gd name="T3" fmla="*/ 81 h 81"/>
                  <a:gd name="T4" fmla="*/ 81 w 81"/>
                  <a:gd name="T5" fmla="*/ 81 h 81"/>
                  <a:gd name="T6" fmla="*/ 0 w 81"/>
                  <a:gd name="T7" fmla="*/ 0 h 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81" h="81">
                    <a:moveTo>
                      <a:pt x="0" y="0"/>
                    </a:moveTo>
                    <a:lnTo>
                      <a:pt x="0" y="81"/>
                    </a:lnTo>
                    <a:lnTo>
                      <a:pt x="81" y="81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0951" tIns="30475" rIns="60951" bIns="304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3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6" name="Freeform 12"/>
              <p:cNvSpPr>
                <a:spLocks noEditPoints="1"/>
              </p:cNvSpPr>
              <p:nvPr/>
            </p:nvSpPr>
            <p:spPr bwMode="auto">
              <a:xfrm>
                <a:off x="-1627188" y="4283076"/>
                <a:ext cx="319088" cy="319088"/>
              </a:xfrm>
              <a:custGeom>
                <a:avLst/>
                <a:gdLst>
                  <a:gd name="T0" fmla="*/ 104 w 104"/>
                  <a:gd name="T1" fmla="*/ 52 h 104"/>
                  <a:gd name="T2" fmla="*/ 52 w 104"/>
                  <a:gd name="T3" fmla="*/ 0 h 104"/>
                  <a:gd name="T4" fmla="*/ 0 w 104"/>
                  <a:gd name="T5" fmla="*/ 52 h 104"/>
                  <a:gd name="T6" fmla="*/ 52 w 104"/>
                  <a:gd name="T7" fmla="*/ 104 h 104"/>
                  <a:gd name="T8" fmla="*/ 104 w 104"/>
                  <a:gd name="T9" fmla="*/ 52 h 104"/>
                  <a:gd name="T10" fmla="*/ 60 w 104"/>
                  <a:gd name="T11" fmla="*/ 64 h 104"/>
                  <a:gd name="T12" fmla="*/ 64 w 104"/>
                  <a:gd name="T13" fmla="*/ 67 h 104"/>
                  <a:gd name="T14" fmla="*/ 72 w 104"/>
                  <a:gd name="T15" fmla="*/ 91 h 104"/>
                  <a:gd name="T16" fmla="*/ 71 w 104"/>
                  <a:gd name="T17" fmla="*/ 94 h 104"/>
                  <a:gd name="T18" fmla="*/ 68 w 104"/>
                  <a:gd name="T19" fmla="*/ 96 h 104"/>
                  <a:gd name="T20" fmla="*/ 48 w 104"/>
                  <a:gd name="T21" fmla="*/ 96 h 104"/>
                  <a:gd name="T22" fmla="*/ 28 w 104"/>
                  <a:gd name="T23" fmla="*/ 76 h 104"/>
                  <a:gd name="T24" fmla="*/ 28 w 104"/>
                  <a:gd name="T25" fmla="*/ 28 h 104"/>
                  <a:gd name="T26" fmla="*/ 48 w 104"/>
                  <a:gd name="T27" fmla="*/ 8 h 104"/>
                  <a:gd name="T28" fmla="*/ 68 w 104"/>
                  <a:gd name="T29" fmla="*/ 8 h 104"/>
                  <a:gd name="T30" fmla="*/ 71 w 104"/>
                  <a:gd name="T31" fmla="*/ 10 h 104"/>
                  <a:gd name="T32" fmla="*/ 72 w 104"/>
                  <a:gd name="T33" fmla="*/ 13 h 104"/>
                  <a:gd name="T34" fmla="*/ 64 w 104"/>
                  <a:gd name="T35" fmla="*/ 37 h 104"/>
                  <a:gd name="T36" fmla="*/ 60 w 104"/>
                  <a:gd name="T37" fmla="*/ 40 h 104"/>
                  <a:gd name="T38" fmla="*/ 52 w 104"/>
                  <a:gd name="T39" fmla="*/ 40 h 104"/>
                  <a:gd name="T40" fmla="*/ 52 w 104"/>
                  <a:gd name="T41" fmla="*/ 64 h 104"/>
                  <a:gd name="T42" fmla="*/ 60 w 104"/>
                  <a:gd name="T43" fmla="*/ 64 h 1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04" h="104">
                    <a:moveTo>
                      <a:pt x="104" y="52"/>
                    </a:moveTo>
                    <a:cubicBezTo>
                      <a:pt x="104" y="23"/>
                      <a:pt x="81" y="0"/>
                      <a:pt x="52" y="0"/>
                    </a:cubicBezTo>
                    <a:cubicBezTo>
                      <a:pt x="23" y="0"/>
                      <a:pt x="0" y="23"/>
                      <a:pt x="0" y="52"/>
                    </a:cubicBezTo>
                    <a:cubicBezTo>
                      <a:pt x="0" y="81"/>
                      <a:pt x="23" y="104"/>
                      <a:pt x="52" y="104"/>
                    </a:cubicBezTo>
                    <a:cubicBezTo>
                      <a:pt x="81" y="104"/>
                      <a:pt x="104" y="81"/>
                      <a:pt x="104" y="52"/>
                    </a:cubicBezTo>
                    <a:close/>
                    <a:moveTo>
                      <a:pt x="60" y="64"/>
                    </a:moveTo>
                    <a:cubicBezTo>
                      <a:pt x="62" y="64"/>
                      <a:pt x="63" y="65"/>
                      <a:pt x="64" y="67"/>
                    </a:cubicBezTo>
                    <a:cubicBezTo>
                      <a:pt x="72" y="91"/>
                      <a:pt x="72" y="91"/>
                      <a:pt x="72" y="91"/>
                    </a:cubicBezTo>
                    <a:cubicBezTo>
                      <a:pt x="72" y="92"/>
                      <a:pt x="72" y="93"/>
                      <a:pt x="71" y="94"/>
                    </a:cubicBezTo>
                    <a:cubicBezTo>
                      <a:pt x="70" y="95"/>
                      <a:pt x="69" y="96"/>
                      <a:pt x="68" y="96"/>
                    </a:cubicBezTo>
                    <a:cubicBezTo>
                      <a:pt x="48" y="96"/>
                      <a:pt x="48" y="96"/>
                      <a:pt x="48" y="96"/>
                    </a:cubicBezTo>
                    <a:cubicBezTo>
                      <a:pt x="37" y="96"/>
                      <a:pt x="28" y="87"/>
                      <a:pt x="28" y="76"/>
                    </a:cubicBezTo>
                    <a:cubicBezTo>
                      <a:pt x="28" y="28"/>
                      <a:pt x="28" y="28"/>
                      <a:pt x="28" y="28"/>
                    </a:cubicBezTo>
                    <a:cubicBezTo>
                      <a:pt x="28" y="17"/>
                      <a:pt x="37" y="8"/>
                      <a:pt x="48" y="8"/>
                    </a:cubicBezTo>
                    <a:cubicBezTo>
                      <a:pt x="68" y="8"/>
                      <a:pt x="68" y="8"/>
                      <a:pt x="68" y="8"/>
                    </a:cubicBezTo>
                    <a:cubicBezTo>
                      <a:pt x="69" y="8"/>
                      <a:pt x="70" y="9"/>
                      <a:pt x="71" y="10"/>
                    </a:cubicBezTo>
                    <a:cubicBezTo>
                      <a:pt x="72" y="11"/>
                      <a:pt x="72" y="12"/>
                      <a:pt x="72" y="13"/>
                    </a:cubicBezTo>
                    <a:cubicBezTo>
                      <a:pt x="64" y="37"/>
                      <a:pt x="64" y="37"/>
                      <a:pt x="64" y="37"/>
                    </a:cubicBezTo>
                    <a:cubicBezTo>
                      <a:pt x="63" y="39"/>
                      <a:pt x="62" y="40"/>
                      <a:pt x="60" y="40"/>
                    </a:cubicBezTo>
                    <a:cubicBezTo>
                      <a:pt x="52" y="40"/>
                      <a:pt x="52" y="40"/>
                      <a:pt x="52" y="40"/>
                    </a:cubicBezTo>
                    <a:cubicBezTo>
                      <a:pt x="52" y="64"/>
                      <a:pt x="52" y="64"/>
                      <a:pt x="52" y="64"/>
                    </a:cubicBezTo>
                    <a:lnTo>
                      <a:pt x="60" y="6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0951" tIns="30475" rIns="60951" bIns="304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3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7" name="Freeform 13"/>
              <p:cNvSpPr>
                <a:spLocks/>
              </p:cNvSpPr>
              <p:nvPr/>
            </p:nvSpPr>
            <p:spPr bwMode="auto">
              <a:xfrm>
                <a:off x="-1462088" y="4332288"/>
                <a:ext cx="25400" cy="49213"/>
              </a:xfrm>
              <a:custGeom>
                <a:avLst/>
                <a:gdLst>
                  <a:gd name="T0" fmla="*/ 16 w 16"/>
                  <a:gd name="T1" fmla="*/ 0 h 31"/>
                  <a:gd name="T2" fmla="*/ 10 w 16"/>
                  <a:gd name="T3" fmla="*/ 0 h 31"/>
                  <a:gd name="T4" fmla="*/ 0 w 16"/>
                  <a:gd name="T5" fmla="*/ 31 h 31"/>
                  <a:gd name="T6" fmla="*/ 6 w 16"/>
                  <a:gd name="T7" fmla="*/ 31 h 31"/>
                  <a:gd name="T8" fmla="*/ 16 w 16"/>
                  <a:gd name="T9" fmla="*/ 0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" h="31">
                    <a:moveTo>
                      <a:pt x="16" y="0"/>
                    </a:moveTo>
                    <a:lnTo>
                      <a:pt x="10" y="0"/>
                    </a:lnTo>
                    <a:lnTo>
                      <a:pt x="0" y="31"/>
                    </a:lnTo>
                    <a:lnTo>
                      <a:pt x="6" y="31"/>
                    </a:lnTo>
                    <a:lnTo>
                      <a:pt x="16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0951" tIns="30475" rIns="60951" bIns="304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3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0" name="Freeform 14"/>
              <p:cNvSpPr>
                <a:spLocks noEditPoints="1"/>
              </p:cNvSpPr>
              <p:nvPr/>
            </p:nvSpPr>
            <p:spPr bwMode="auto">
              <a:xfrm>
                <a:off x="-1430338" y="4233863"/>
                <a:ext cx="514350" cy="711200"/>
              </a:xfrm>
              <a:custGeom>
                <a:avLst/>
                <a:gdLst>
                  <a:gd name="T0" fmla="*/ 112 w 168"/>
                  <a:gd name="T1" fmla="*/ 52 h 232"/>
                  <a:gd name="T2" fmla="*/ 0 w 168"/>
                  <a:gd name="T3" fmla="*/ 0 h 232"/>
                  <a:gd name="T4" fmla="*/ 48 w 168"/>
                  <a:gd name="T5" fmla="*/ 68 h 232"/>
                  <a:gd name="T6" fmla="*/ 0 w 168"/>
                  <a:gd name="T7" fmla="*/ 232 h 232"/>
                  <a:gd name="T8" fmla="*/ 168 w 168"/>
                  <a:gd name="T9" fmla="*/ 56 h 232"/>
                  <a:gd name="T10" fmla="*/ 48 w 168"/>
                  <a:gd name="T11" fmla="*/ 80 h 232"/>
                  <a:gd name="T12" fmla="*/ 144 w 168"/>
                  <a:gd name="T13" fmla="*/ 88 h 232"/>
                  <a:gd name="T14" fmla="*/ 48 w 168"/>
                  <a:gd name="T15" fmla="*/ 80 h 232"/>
                  <a:gd name="T16" fmla="*/ 56 w 168"/>
                  <a:gd name="T17" fmla="*/ 96 h 232"/>
                  <a:gd name="T18" fmla="*/ 48 w 168"/>
                  <a:gd name="T19" fmla="*/ 104 h 232"/>
                  <a:gd name="T20" fmla="*/ 48 w 168"/>
                  <a:gd name="T21" fmla="*/ 112 h 232"/>
                  <a:gd name="T22" fmla="*/ 144 w 168"/>
                  <a:gd name="T23" fmla="*/ 120 h 232"/>
                  <a:gd name="T24" fmla="*/ 48 w 168"/>
                  <a:gd name="T25" fmla="*/ 112 h 232"/>
                  <a:gd name="T26" fmla="*/ 16 w 168"/>
                  <a:gd name="T27" fmla="*/ 128 h 232"/>
                  <a:gd name="T28" fmla="*/ 8 w 168"/>
                  <a:gd name="T29" fmla="*/ 136 h 232"/>
                  <a:gd name="T30" fmla="*/ 8 w 168"/>
                  <a:gd name="T31" fmla="*/ 144 h 232"/>
                  <a:gd name="T32" fmla="*/ 144 w 168"/>
                  <a:gd name="T33" fmla="*/ 152 h 232"/>
                  <a:gd name="T34" fmla="*/ 8 w 168"/>
                  <a:gd name="T35" fmla="*/ 144 h 232"/>
                  <a:gd name="T36" fmla="*/ 16 w 168"/>
                  <a:gd name="T37" fmla="*/ 160 h 232"/>
                  <a:gd name="T38" fmla="*/ 8 w 168"/>
                  <a:gd name="T39" fmla="*/ 168 h 232"/>
                  <a:gd name="T40" fmla="*/ 8 w 168"/>
                  <a:gd name="T41" fmla="*/ 176 h 232"/>
                  <a:gd name="T42" fmla="*/ 144 w 168"/>
                  <a:gd name="T43" fmla="*/ 184 h 232"/>
                  <a:gd name="T44" fmla="*/ 8 w 168"/>
                  <a:gd name="T45" fmla="*/ 176 h 232"/>
                  <a:gd name="T46" fmla="*/ 8 w 168"/>
                  <a:gd name="T47" fmla="*/ 200 h 232"/>
                  <a:gd name="T48" fmla="*/ 16 w 168"/>
                  <a:gd name="T49" fmla="*/ 192 h 232"/>
                  <a:gd name="T50" fmla="*/ 160 w 168"/>
                  <a:gd name="T51" fmla="*/ 200 h 232"/>
                  <a:gd name="T52" fmla="*/ 24 w 168"/>
                  <a:gd name="T53" fmla="*/ 192 h 232"/>
                  <a:gd name="T54" fmla="*/ 160 w 168"/>
                  <a:gd name="T55" fmla="*/ 200 h 232"/>
                  <a:gd name="T56" fmla="*/ 152 w 168"/>
                  <a:gd name="T57" fmla="*/ 184 h 232"/>
                  <a:gd name="T58" fmla="*/ 160 w 168"/>
                  <a:gd name="T59" fmla="*/ 176 h 232"/>
                  <a:gd name="T60" fmla="*/ 160 w 168"/>
                  <a:gd name="T61" fmla="*/ 168 h 232"/>
                  <a:gd name="T62" fmla="*/ 24 w 168"/>
                  <a:gd name="T63" fmla="*/ 160 h 232"/>
                  <a:gd name="T64" fmla="*/ 160 w 168"/>
                  <a:gd name="T65" fmla="*/ 168 h 232"/>
                  <a:gd name="T66" fmla="*/ 152 w 168"/>
                  <a:gd name="T67" fmla="*/ 152 h 232"/>
                  <a:gd name="T68" fmla="*/ 160 w 168"/>
                  <a:gd name="T69" fmla="*/ 144 h 232"/>
                  <a:gd name="T70" fmla="*/ 160 w 168"/>
                  <a:gd name="T71" fmla="*/ 136 h 232"/>
                  <a:gd name="T72" fmla="*/ 24 w 168"/>
                  <a:gd name="T73" fmla="*/ 128 h 232"/>
                  <a:gd name="T74" fmla="*/ 160 w 168"/>
                  <a:gd name="T75" fmla="*/ 136 h 232"/>
                  <a:gd name="T76" fmla="*/ 152 w 168"/>
                  <a:gd name="T77" fmla="*/ 120 h 232"/>
                  <a:gd name="T78" fmla="*/ 160 w 168"/>
                  <a:gd name="T79" fmla="*/ 112 h 232"/>
                  <a:gd name="T80" fmla="*/ 160 w 168"/>
                  <a:gd name="T81" fmla="*/ 104 h 232"/>
                  <a:gd name="T82" fmla="*/ 64 w 168"/>
                  <a:gd name="T83" fmla="*/ 96 h 232"/>
                  <a:gd name="T84" fmla="*/ 160 w 168"/>
                  <a:gd name="T85" fmla="*/ 104 h 232"/>
                  <a:gd name="T86" fmla="*/ 152 w 168"/>
                  <a:gd name="T87" fmla="*/ 88 h 232"/>
                  <a:gd name="T88" fmla="*/ 160 w 168"/>
                  <a:gd name="T89" fmla="*/ 80 h 2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</a:cxnLst>
                <a:rect l="0" t="0" r="r" b="b"/>
                <a:pathLst>
                  <a:path w="168" h="232">
                    <a:moveTo>
                      <a:pt x="116" y="56"/>
                    </a:moveTo>
                    <a:cubicBezTo>
                      <a:pt x="114" y="56"/>
                      <a:pt x="112" y="54"/>
                      <a:pt x="112" y="52"/>
                    </a:cubicBezTo>
                    <a:cubicBezTo>
                      <a:pt x="112" y="0"/>
                      <a:pt x="112" y="0"/>
                      <a:pt x="112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9"/>
                      <a:pt x="0" y="9"/>
                      <a:pt x="0" y="9"/>
                    </a:cubicBezTo>
                    <a:cubicBezTo>
                      <a:pt x="27" y="15"/>
                      <a:pt x="48" y="39"/>
                      <a:pt x="48" y="68"/>
                    </a:cubicBezTo>
                    <a:cubicBezTo>
                      <a:pt x="48" y="97"/>
                      <a:pt x="27" y="121"/>
                      <a:pt x="0" y="127"/>
                    </a:cubicBezTo>
                    <a:cubicBezTo>
                      <a:pt x="0" y="232"/>
                      <a:pt x="0" y="232"/>
                      <a:pt x="0" y="232"/>
                    </a:cubicBezTo>
                    <a:cubicBezTo>
                      <a:pt x="168" y="232"/>
                      <a:pt x="168" y="232"/>
                      <a:pt x="168" y="232"/>
                    </a:cubicBezTo>
                    <a:cubicBezTo>
                      <a:pt x="168" y="56"/>
                      <a:pt x="168" y="56"/>
                      <a:pt x="168" y="56"/>
                    </a:cubicBezTo>
                    <a:lnTo>
                      <a:pt x="116" y="56"/>
                    </a:lnTo>
                    <a:close/>
                    <a:moveTo>
                      <a:pt x="48" y="80"/>
                    </a:moveTo>
                    <a:cubicBezTo>
                      <a:pt x="144" y="80"/>
                      <a:pt x="144" y="80"/>
                      <a:pt x="144" y="80"/>
                    </a:cubicBezTo>
                    <a:cubicBezTo>
                      <a:pt x="144" y="88"/>
                      <a:pt x="144" y="88"/>
                      <a:pt x="144" y="88"/>
                    </a:cubicBezTo>
                    <a:cubicBezTo>
                      <a:pt x="48" y="88"/>
                      <a:pt x="48" y="88"/>
                      <a:pt x="48" y="88"/>
                    </a:cubicBezTo>
                    <a:lnTo>
                      <a:pt x="48" y="80"/>
                    </a:lnTo>
                    <a:close/>
                    <a:moveTo>
                      <a:pt x="48" y="96"/>
                    </a:moveTo>
                    <a:cubicBezTo>
                      <a:pt x="56" y="96"/>
                      <a:pt x="56" y="96"/>
                      <a:pt x="56" y="96"/>
                    </a:cubicBezTo>
                    <a:cubicBezTo>
                      <a:pt x="56" y="104"/>
                      <a:pt x="56" y="104"/>
                      <a:pt x="56" y="104"/>
                    </a:cubicBezTo>
                    <a:cubicBezTo>
                      <a:pt x="48" y="104"/>
                      <a:pt x="48" y="104"/>
                      <a:pt x="48" y="104"/>
                    </a:cubicBezTo>
                    <a:lnTo>
                      <a:pt x="48" y="96"/>
                    </a:lnTo>
                    <a:close/>
                    <a:moveTo>
                      <a:pt x="48" y="112"/>
                    </a:moveTo>
                    <a:cubicBezTo>
                      <a:pt x="144" y="112"/>
                      <a:pt x="144" y="112"/>
                      <a:pt x="144" y="112"/>
                    </a:cubicBezTo>
                    <a:cubicBezTo>
                      <a:pt x="144" y="120"/>
                      <a:pt x="144" y="120"/>
                      <a:pt x="144" y="120"/>
                    </a:cubicBezTo>
                    <a:cubicBezTo>
                      <a:pt x="48" y="120"/>
                      <a:pt x="48" y="120"/>
                      <a:pt x="48" y="120"/>
                    </a:cubicBezTo>
                    <a:lnTo>
                      <a:pt x="48" y="112"/>
                    </a:lnTo>
                    <a:close/>
                    <a:moveTo>
                      <a:pt x="8" y="128"/>
                    </a:moveTo>
                    <a:cubicBezTo>
                      <a:pt x="16" y="128"/>
                      <a:pt x="16" y="128"/>
                      <a:pt x="16" y="128"/>
                    </a:cubicBezTo>
                    <a:cubicBezTo>
                      <a:pt x="16" y="136"/>
                      <a:pt x="16" y="136"/>
                      <a:pt x="16" y="136"/>
                    </a:cubicBezTo>
                    <a:cubicBezTo>
                      <a:pt x="8" y="136"/>
                      <a:pt x="8" y="136"/>
                      <a:pt x="8" y="136"/>
                    </a:cubicBezTo>
                    <a:lnTo>
                      <a:pt x="8" y="128"/>
                    </a:lnTo>
                    <a:close/>
                    <a:moveTo>
                      <a:pt x="8" y="144"/>
                    </a:moveTo>
                    <a:cubicBezTo>
                      <a:pt x="144" y="144"/>
                      <a:pt x="144" y="144"/>
                      <a:pt x="144" y="144"/>
                    </a:cubicBezTo>
                    <a:cubicBezTo>
                      <a:pt x="144" y="152"/>
                      <a:pt x="144" y="152"/>
                      <a:pt x="144" y="152"/>
                    </a:cubicBezTo>
                    <a:cubicBezTo>
                      <a:pt x="8" y="152"/>
                      <a:pt x="8" y="152"/>
                      <a:pt x="8" y="152"/>
                    </a:cubicBezTo>
                    <a:lnTo>
                      <a:pt x="8" y="144"/>
                    </a:lnTo>
                    <a:close/>
                    <a:moveTo>
                      <a:pt x="8" y="160"/>
                    </a:moveTo>
                    <a:cubicBezTo>
                      <a:pt x="16" y="160"/>
                      <a:pt x="16" y="160"/>
                      <a:pt x="16" y="160"/>
                    </a:cubicBezTo>
                    <a:cubicBezTo>
                      <a:pt x="16" y="168"/>
                      <a:pt x="16" y="168"/>
                      <a:pt x="16" y="168"/>
                    </a:cubicBezTo>
                    <a:cubicBezTo>
                      <a:pt x="8" y="168"/>
                      <a:pt x="8" y="168"/>
                      <a:pt x="8" y="168"/>
                    </a:cubicBezTo>
                    <a:lnTo>
                      <a:pt x="8" y="160"/>
                    </a:lnTo>
                    <a:close/>
                    <a:moveTo>
                      <a:pt x="8" y="176"/>
                    </a:moveTo>
                    <a:cubicBezTo>
                      <a:pt x="144" y="176"/>
                      <a:pt x="144" y="176"/>
                      <a:pt x="144" y="176"/>
                    </a:cubicBezTo>
                    <a:cubicBezTo>
                      <a:pt x="144" y="184"/>
                      <a:pt x="144" y="184"/>
                      <a:pt x="144" y="184"/>
                    </a:cubicBezTo>
                    <a:cubicBezTo>
                      <a:pt x="8" y="184"/>
                      <a:pt x="8" y="184"/>
                      <a:pt x="8" y="184"/>
                    </a:cubicBezTo>
                    <a:lnTo>
                      <a:pt x="8" y="176"/>
                    </a:lnTo>
                    <a:close/>
                    <a:moveTo>
                      <a:pt x="16" y="200"/>
                    </a:moveTo>
                    <a:cubicBezTo>
                      <a:pt x="8" y="200"/>
                      <a:pt x="8" y="200"/>
                      <a:pt x="8" y="200"/>
                    </a:cubicBezTo>
                    <a:cubicBezTo>
                      <a:pt x="8" y="192"/>
                      <a:pt x="8" y="192"/>
                      <a:pt x="8" y="192"/>
                    </a:cubicBezTo>
                    <a:cubicBezTo>
                      <a:pt x="16" y="192"/>
                      <a:pt x="16" y="192"/>
                      <a:pt x="16" y="192"/>
                    </a:cubicBezTo>
                    <a:lnTo>
                      <a:pt x="16" y="200"/>
                    </a:lnTo>
                    <a:close/>
                    <a:moveTo>
                      <a:pt x="160" y="200"/>
                    </a:moveTo>
                    <a:cubicBezTo>
                      <a:pt x="24" y="200"/>
                      <a:pt x="24" y="200"/>
                      <a:pt x="24" y="200"/>
                    </a:cubicBezTo>
                    <a:cubicBezTo>
                      <a:pt x="24" y="192"/>
                      <a:pt x="24" y="192"/>
                      <a:pt x="24" y="192"/>
                    </a:cubicBezTo>
                    <a:cubicBezTo>
                      <a:pt x="160" y="192"/>
                      <a:pt x="160" y="192"/>
                      <a:pt x="160" y="192"/>
                    </a:cubicBezTo>
                    <a:lnTo>
                      <a:pt x="160" y="200"/>
                    </a:lnTo>
                    <a:close/>
                    <a:moveTo>
                      <a:pt x="160" y="184"/>
                    </a:moveTo>
                    <a:cubicBezTo>
                      <a:pt x="152" y="184"/>
                      <a:pt x="152" y="184"/>
                      <a:pt x="152" y="184"/>
                    </a:cubicBezTo>
                    <a:cubicBezTo>
                      <a:pt x="152" y="176"/>
                      <a:pt x="152" y="176"/>
                      <a:pt x="152" y="176"/>
                    </a:cubicBezTo>
                    <a:cubicBezTo>
                      <a:pt x="160" y="176"/>
                      <a:pt x="160" y="176"/>
                      <a:pt x="160" y="176"/>
                    </a:cubicBezTo>
                    <a:lnTo>
                      <a:pt x="160" y="184"/>
                    </a:lnTo>
                    <a:close/>
                    <a:moveTo>
                      <a:pt x="160" y="168"/>
                    </a:moveTo>
                    <a:cubicBezTo>
                      <a:pt x="24" y="168"/>
                      <a:pt x="24" y="168"/>
                      <a:pt x="24" y="168"/>
                    </a:cubicBezTo>
                    <a:cubicBezTo>
                      <a:pt x="24" y="160"/>
                      <a:pt x="24" y="160"/>
                      <a:pt x="24" y="160"/>
                    </a:cubicBezTo>
                    <a:cubicBezTo>
                      <a:pt x="160" y="160"/>
                      <a:pt x="160" y="160"/>
                      <a:pt x="160" y="160"/>
                    </a:cubicBezTo>
                    <a:lnTo>
                      <a:pt x="160" y="168"/>
                    </a:lnTo>
                    <a:close/>
                    <a:moveTo>
                      <a:pt x="160" y="152"/>
                    </a:moveTo>
                    <a:cubicBezTo>
                      <a:pt x="152" y="152"/>
                      <a:pt x="152" y="152"/>
                      <a:pt x="152" y="152"/>
                    </a:cubicBezTo>
                    <a:cubicBezTo>
                      <a:pt x="152" y="144"/>
                      <a:pt x="152" y="144"/>
                      <a:pt x="152" y="144"/>
                    </a:cubicBezTo>
                    <a:cubicBezTo>
                      <a:pt x="160" y="144"/>
                      <a:pt x="160" y="144"/>
                      <a:pt x="160" y="144"/>
                    </a:cubicBezTo>
                    <a:lnTo>
                      <a:pt x="160" y="152"/>
                    </a:lnTo>
                    <a:close/>
                    <a:moveTo>
                      <a:pt x="160" y="136"/>
                    </a:moveTo>
                    <a:cubicBezTo>
                      <a:pt x="24" y="136"/>
                      <a:pt x="24" y="136"/>
                      <a:pt x="24" y="136"/>
                    </a:cubicBezTo>
                    <a:cubicBezTo>
                      <a:pt x="24" y="128"/>
                      <a:pt x="24" y="128"/>
                      <a:pt x="24" y="128"/>
                    </a:cubicBezTo>
                    <a:cubicBezTo>
                      <a:pt x="160" y="128"/>
                      <a:pt x="160" y="128"/>
                      <a:pt x="160" y="128"/>
                    </a:cubicBezTo>
                    <a:lnTo>
                      <a:pt x="160" y="136"/>
                    </a:lnTo>
                    <a:close/>
                    <a:moveTo>
                      <a:pt x="160" y="120"/>
                    </a:moveTo>
                    <a:cubicBezTo>
                      <a:pt x="152" y="120"/>
                      <a:pt x="152" y="120"/>
                      <a:pt x="152" y="120"/>
                    </a:cubicBezTo>
                    <a:cubicBezTo>
                      <a:pt x="152" y="112"/>
                      <a:pt x="152" y="112"/>
                      <a:pt x="152" y="112"/>
                    </a:cubicBezTo>
                    <a:cubicBezTo>
                      <a:pt x="160" y="112"/>
                      <a:pt x="160" y="112"/>
                      <a:pt x="160" y="112"/>
                    </a:cubicBezTo>
                    <a:lnTo>
                      <a:pt x="160" y="120"/>
                    </a:lnTo>
                    <a:close/>
                    <a:moveTo>
                      <a:pt x="160" y="104"/>
                    </a:moveTo>
                    <a:cubicBezTo>
                      <a:pt x="64" y="104"/>
                      <a:pt x="64" y="104"/>
                      <a:pt x="64" y="104"/>
                    </a:cubicBezTo>
                    <a:cubicBezTo>
                      <a:pt x="64" y="96"/>
                      <a:pt x="64" y="96"/>
                      <a:pt x="64" y="96"/>
                    </a:cubicBezTo>
                    <a:cubicBezTo>
                      <a:pt x="160" y="96"/>
                      <a:pt x="160" y="96"/>
                      <a:pt x="160" y="96"/>
                    </a:cubicBezTo>
                    <a:lnTo>
                      <a:pt x="160" y="104"/>
                    </a:lnTo>
                    <a:close/>
                    <a:moveTo>
                      <a:pt x="160" y="88"/>
                    </a:moveTo>
                    <a:cubicBezTo>
                      <a:pt x="152" y="88"/>
                      <a:pt x="152" y="88"/>
                      <a:pt x="152" y="88"/>
                    </a:cubicBezTo>
                    <a:cubicBezTo>
                      <a:pt x="152" y="80"/>
                      <a:pt x="152" y="80"/>
                      <a:pt x="152" y="80"/>
                    </a:cubicBezTo>
                    <a:cubicBezTo>
                      <a:pt x="160" y="80"/>
                      <a:pt x="160" y="80"/>
                      <a:pt x="160" y="80"/>
                    </a:cubicBezTo>
                    <a:lnTo>
                      <a:pt x="160" y="8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0951" tIns="30475" rIns="60951" bIns="304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3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05" name="Freeform 18"/>
            <p:cNvSpPr>
              <a:spLocks noEditPoints="1"/>
            </p:cNvSpPr>
            <p:nvPr/>
          </p:nvSpPr>
          <p:spPr bwMode="auto">
            <a:xfrm>
              <a:off x="9163965" y="4038884"/>
              <a:ext cx="388404" cy="379836"/>
            </a:xfrm>
            <a:custGeom>
              <a:avLst/>
              <a:gdLst>
                <a:gd name="T0" fmla="*/ 43 w 362"/>
                <a:gd name="T1" fmla="*/ 96 h 361"/>
                <a:gd name="T2" fmla="*/ 88 w 362"/>
                <a:gd name="T3" fmla="*/ 96 h 361"/>
                <a:gd name="T4" fmla="*/ 119 w 362"/>
                <a:gd name="T5" fmla="*/ 124 h 361"/>
                <a:gd name="T6" fmla="*/ 130 w 362"/>
                <a:gd name="T7" fmla="*/ 197 h 361"/>
                <a:gd name="T8" fmla="*/ 116 w 362"/>
                <a:gd name="T9" fmla="*/ 218 h 361"/>
                <a:gd name="T10" fmla="*/ 104 w 362"/>
                <a:gd name="T11" fmla="*/ 206 h 361"/>
                <a:gd name="T12" fmla="*/ 100 w 362"/>
                <a:gd name="T13" fmla="*/ 349 h 361"/>
                <a:gd name="T14" fmla="*/ 88 w 362"/>
                <a:gd name="T15" fmla="*/ 361 h 361"/>
                <a:gd name="T16" fmla="*/ 43 w 362"/>
                <a:gd name="T17" fmla="*/ 361 h 361"/>
                <a:gd name="T18" fmla="*/ 31 w 362"/>
                <a:gd name="T19" fmla="*/ 349 h 361"/>
                <a:gd name="T20" fmla="*/ 27 w 362"/>
                <a:gd name="T21" fmla="*/ 206 h 361"/>
                <a:gd name="T22" fmla="*/ 15 w 362"/>
                <a:gd name="T23" fmla="*/ 218 h 361"/>
                <a:gd name="T24" fmla="*/ 1 w 362"/>
                <a:gd name="T25" fmla="*/ 197 h 361"/>
                <a:gd name="T26" fmla="*/ 11 w 362"/>
                <a:gd name="T27" fmla="*/ 124 h 361"/>
                <a:gd name="T28" fmla="*/ 43 w 362"/>
                <a:gd name="T29" fmla="*/ 96 h 361"/>
                <a:gd name="T30" fmla="*/ 102 w 362"/>
                <a:gd name="T31" fmla="*/ 59 h 361"/>
                <a:gd name="T32" fmla="*/ 65 w 362"/>
                <a:gd name="T33" fmla="*/ 22 h 361"/>
                <a:gd name="T34" fmla="*/ 28 w 362"/>
                <a:gd name="T35" fmla="*/ 59 h 361"/>
                <a:gd name="T36" fmla="*/ 65 w 362"/>
                <a:gd name="T37" fmla="*/ 96 h 361"/>
                <a:gd name="T38" fmla="*/ 65 w 362"/>
                <a:gd name="T39" fmla="*/ 96 h 361"/>
                <a:gd name="T40" fmla="*/ 102 w 362"/>
                <a:gd name="T41" fmla="*/ 59 h 361"/>
                <a:gd name="T42" fmla="*/ 356 w 362"/>
                <a:gd name="T43" fmla="*/ 201 h 361"/>
                <a:gd name="T44" fmla="*/ 359 w 362"/>
                <a:gd name="T45" fmla="*/ 198 h 361"/>
                <a:gd name="T46" fmla="*/ 359 w 362"/>
                <a:gd name="T47" fmla="*/ 150 h 361"/>
                <a:gd name="T48" fmla="*/ 356 w 362"/>
                <a:gd name="T49" fmla="*/ 147 h 361"/>
                <a:gd name="T50" fmla="*/ 310 w 362"/>
                <a:gd name="T51" fmla="*/ 147 h 361"/>
                <a:gd name="T52" fmla="*/ 294 w 362"/>
                <a:gd name="T53" fmla="*/ 107 h 361"/>
                <a:gd name="T54" fmla="*/ 326 w 362"/>
                <a:gd name="T55" fmla="*/ 75 h 361"/>
                <a:gd name="T56" fmla="*/ 326 w 362"/>
                <a:gd name="T57" fmla="*/ 70 h 361"/>
                <a:gd name="T58" fmla="*/ 292 w 362"/>
                <a:gd name="T59" fmla="*/ 36 h 361"/>
                <a:gd name="T60" fmla="*/ 287 w 362"/>
                <a:gd name="T61" fmla="*/ 36 h 361"/>
                <a:gd name="T62" fmla="*/ 255 w 362"/>
                <a:gd name="T63" fmla="*/ 68 h 361"/>
                <a:gd name="T64" fmla="*/ 215 w 362"/>
                <a:gd name="T65" fmla="*/ 52 h 361"/>
                <a:gd name="T66" fmla="*/ 215 w 362"/>
                <a:gd name="T67" fmla="*/ 6 h 361"/>
                <a:gd name="T68" fmla="*/ 212 w 362"/>
                <a:gd name="T69" fmla="*/ 3 h 361"/>
                <a:gd name="T70" fmla="*/ 164 w 362"/>
                <a:gd name="T71" fmla="*/ 3 h 361"/>
                <a:gd name="T72" fmla="*/ 161 w 362"/>
                <a:gd name="T73" fmla="*/ 6 h 361"/>
                <a:gd name="T74" fmla="*/ 161 w 362"/>
                <a:gd name="T75" fmla="*/ 52 h 361"/>
                <a:gd name="T76" fmla="*/ 122 w 362"/>
                <a:gd name="T77" fmla="*/ 68 h 361"/>
                <a:gd name="T78" fmla="*/ 116 w 362"/>
                <a:gd name="T79" fmla="*/ 85 h 361"/>
                <a:gd name="T80" fmla="*/ 139 w 362"/>
                <a:gd name="T81" fmla="*/ 121 h 361"/>
                <a:gd name="T82" fmla="*/ 140 w 362"/>
                <a:gd name="T83" fmla="*/ 126 h 361"/>
                <a:gd name="T84" fmla="*/ 237 w 362"/>
                <a:gd name="T85" fmla="*/ 126 h 361"/>
                <a:gd name="T86" fmla="*/ 236 w 362"/>
                <a:gd name="T87" fmla="*/ 222 h 361"/>
                <a:gd name="T88" fmla="*/ 142 w 362"/>
                <a:gd name="T89" fmla="*/ 224 h 361"/>
                <a:gd name="T90" fmla="*/ 141 w 362"/>
                <a:gd name="T91" fmla="*/ 226 h 361"/>
                <a:gd name="T92" fmla="*/ 123 w 362"/>
                <a:gd name="T93" fmla="*/ 237 h 361"/>
                <a:gd name="T94" fmla="*/ 122 w 362"/>
                <a:gd name="T95" fmla="*/ 280 h 361"/>
                <a:gd name="T96" fmla="*/ 161 w 362"/>
                <a:gd name="T97" fmla="*/ 296 h 361"/>
                <a:gd name="T98" fmla="*/ 161 w 362"/>
                <a:gd name="T99" fmla="*/ 342 h 361"/>
                <a:gd name="T100" fmla="*/ 164 w 362"/>
                <a:gd name="T101" fmla="*/ 345 h 361"/>
                <a:gd name="T102" fmla="*/ 212 w 362"/>
                <a:gd name="T103" fmla="*/ 345 h 361"/>
                <a:gd name="T104" fmla="*/ 215 w 362"/>
                <a:gd name="T105" fmla="*/ 342 h 361"/>
                <a:gd name="T106" fmla="*/ 215 w 362"/>
                <a:gd name="T107" fmla="*/ 296 h 361"/>
                <a:gd name="T108" fmla="*/ 255 w 362"/>
                <a:gd name="T109" fmla="*/ 280 h 361"/>
                <a:gd name="T110" fmla="*/ 287 w 362"/>
                <a:gd name="T111" fmla="*/ 312 h 361"/>
                <a:gd name="T112" fmla="*/ 292 w 362"/>
                <a:gd name="T113" fmla="*/ 312 h 361"/>
                <a:gd name="T114" fmla="*/ 326 w 362"/>
                <a:gd name="T115" fmla="*/ 278 h 361"/>
                <a:gd name="T116" fmla="*/ 326 w 362"/>
                <a:gd name="T117" fmla="*/ 273 h 361"/>
                <a:gd name="T118" fmla="*/ 294 w 362"/>
                <a:gd name="T119" fmla="*/ 241 h 361"/>
                <a:gd name="T120" fmla="*/ 310 w 362"/>
                <a:gd name="T121" fmla="*/ 201 h 361"/>
                <a:gd name="T122" fmla="*/ 356 w 362"/>
                <a:gd name="T123" fmla="*/ 20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62" h="361">
                  <a:moveTo>
                    <a:pt x="43" y="96"/>
                  </a:moveTo>
                  <a:cubicBezTo>
                    <a:pt x="88" y="96"/>
                    <a:pt x="88" y="96"/>
                    <a:pt x="88" y="96"/>
                  </a:cubicBezTo>
                  <a:cubicBezTo>
                    <a:pt x="104" y="96"/>
                    <a:pt x="117" y="108"/>
                    <a:pt x="119" y="124"/>
                  </a:cubicBezTo>
                  <a:cubicBezTo>
                    <a:pt x="130" y="197"/>
                    <a:pt x="130" y="197"/>
                    <a:pt x="130" y="197"/>
                  </a:cubicBezTo>
                  <a:cubicBezTo>
                    <a:pt x="131" y="207"/>
                    <a:pt x="126" y="218"/>
                    <a:pt x="116" y="218"/>
                  </a:cubicBezTo>
                  <a:cubicBezTo>
                    <a:pt x="109" y="217"/>
                    <a:pt x="104" y="212"/>
                    <a:pt x="104" y="206"/>
                  </a:cubicBezTo>
                  <a:cubicBezTo>
                    <a:pt x="100" y="349"/>
                    <a:pt x="100" y="349"/>
                    <a:pt x="100" y="349"/>
                  </a:cubicBezTo>
                  <a:cubicBezTo>
                    <a:pt x="100" y="356"/>
                    <a:pt x="95" y="361"/>
                    <a:pt x="88" y="361"/>
                  </a:cubicBezTo>
                  <a:cubicBezTo>
                    <a:pt x="43" y="361"/>
                    <a:pt x="43" y="361"/>
                    <a:pt x="43" y="361"/>
                  </a:cubicBezTo>
                  <a:cubicBezTo>
                    <a:pt x="36" y="361"/>
                    <a:pt x="31" y="356"/>
                    <a:pt x="31" y="349"/>
                  </a:cubicBezTo>
                  <a:cubicBezTo>
                    <a:pt x="27" y="206"/>
                    <a:pt x="27" y="206"/>
                    <a:pt x="27" y="206"/>
                  </a:cubicBezTo>
                  <a:cubicBezTo>
                    <a:pt x="27" y="212"/>
                    <a:pt x="22" y="217"/>
                    <a:pt x="15" y="218"/>
                  </a:cubicBezTo>
                  <a:cubicBezTo>
                    <a:pt x="5" y="218"/>
                    <a:pt x="0" y="207"/>
                    <a:pt x="1" y="197"/>
                  </a:cubicBezTo>
                  <a:cubicBezTo>
                    <a:pt x="11" y="124"/>
                    <a:pt x="11" y="124"/>
                    <a:pt x="11" y="124"/>
                  </a:cubicBezTo>
                  <a:cubicBezTo>
                    <a:pt x="14" y="108"/>
                    <a:pt x="27" y="96"/>
                    <a:pt x="43" y="96"/>
                  </a:cubicBezTo>
                  <a:close/>
                  <a:moveTo>
                    <a:pt x="102" y="59"/>
                  </a:moveTo>
                  <a:cubicBezTo>
                    <a:pt x="102" y="39"/>
                    <a:pt x="86" y="22"/>
                    <a:pt x="65" y="22"/>
                  </a:cubicBezTo>
                  <a:cubicBezTo>
                    <a:pt x="45" y="22"/>
                    <a:pt x="28" y="39"/>
                    <a:pt x="28" y="59"/>
                  </a:cubicBezTo>
                  <a:cubicBezTo>
                    <a:pt x="28" y="80"/>
                    <a:pt x="45" y="96"/>
                    <a:pt x="65" y="96"/>
                  </a:cubicBezTo>
                  <a:cubicBezTo>
                    <a:pt x="65" y="96"/>
                    <a:pt x="65" y="96"/>
                    <a:pt x="65" y="96"/>
                  </a:cubicBezTo>
                  <a:cubicBezTo>
                    <a:pt x="86" y="96"/>
                    <a:pt x="102" y="80"/>
                    <a:pt x="102" y="59"/>
                  </a:cubicBezTo>
                  <a:close/>
                  <a:moveTo>
                    <a:pt x="356" y="201"/>
                  </a:moveTo>
                  <a:cubicBezTo>
                    <a:pt x="357" y="201"/>
                    <a:pt x="359" y="200"/>
                    <a:pt x="359" y="198"/>
                  </a:cubicBezTo>
                  <a:cubicBezTo>
                    <a:pt x="362" y="182"/>
                    <a:pt x="362" y="166"/>
                    <a:pt x="359" y="150"/>
                  </a:cubicBezTo>
                  <a:cubicBezTo>
                    <a:pt x="359" y="148"/>
                    <a:pt x="357" y="147"/>
                    <a:pt x="356" y="147"/>
                  </a:cubicBezTo>
                  <a:cubicBezTo>
                    <a:pt x="310" y="147"/>
                    <a:pt x="310" y="147"/>
                    <a:pt x="310" y="147"/>
                  </a:cubicBezTo>
                  <a:cubicBezTo>
                    <a:pt x="307" y="133"/>
                    <a:pt x="301" y="119"/>
                    <a:pt x="294" y="107"/>
                  </a:cubicBezTo>
                  <a:cubicBezTo>
                    <a:pt x="326" y="75"/>
                    <a:pt x="326" y="75"/>
                    <a:pt x="326" y="75"/>
                  </a:cubicBezTo>
                  <a:cubicBezTo>
                    <a:pt x="327" y="74"/>
                    <a:pt x="327" y="71"/>
                    <a:pt x="326" y="70"/>
                  </a:cubicBezTo>
                  <a:cubicBezTo>
                    <a:pt x="316" y="57"/>
                    <a:pt x="305" y="46"/>
                    <a:pt x="292" y="36"/>
                  </a:cubicBezTo>
                  <a:cubicBezTo>
                    <a:pt x="291" y="35"/>
                    <a:pt x="288" y="35"/>
                    <a:pt x="287" y="36"/>
                  </a:cubicBezTo>
                  <a:cubicBezTo>
                    <a:pt x="255" y="68"/>
                    <a:pt x="255" y="68"/>
                    <a:pt x="255" y="68"/>
                  </a:cubicBezTo>
                  <a:cubicBezTo>
                    <a:pt x="243" y="61"/>
                    <a:pt x="229" y="55"/>
                    <a:pt x="215" y="52"/>
                  </a:cubicBezTo>
                  <a:cubicBezTo>
                    <a:pt x="215" y="6"/>
                    <a:pt x="215" y="6"/>
                    <a:pt x="215" y="6"/>
                  </a:cubicBezTo>
                  <a:cubicBezTo>
                    <a:pt x="215" y="5"/>
                    <a:pt x="214" y="3"/>
                    <a:pt x="212" y="3"/>
                  </a:cubicBezTo>
                  <a:cubicBezTo>
                    <a:pt x="196" y="0"/>
                    <a:pt x="180" y="0"/>
                    <a:pt x="164" y="3"/>
                  </a:cubicBezTo>
                  <a:cubicBezTo>
                    <a:pt x="162" y="3"/>
                    <a:pt x="161" y="5"/>
                    <a:pt x="161" y="6"/>
                  </a:cubicBezTo>
                  <a:cubicBezTo>
                    <a:pt x="161" y="52"/>
                    <a:pt x="161" y="52"/>
                    <a:pt x="161" y="52"/>
                  </a:cubicBezTo>
                  <a:cubicBezTo>
                    <a:pt x="147" y="55"/>
                    <a:pt x="134" y="60"/>
                    <a:pt x="122" y="68"/>
                  </a:cubicBezTo>
                  <a:cubicBezTo>
                    <a:pt x="121" y="74"/>
                    <a:pt x="119" y="80"/>
                    <a:pt x="116" y="85"/>
                  </a:cubicBezTo>
                  <a:cubicBezTo>
                    <a:pt x="129" y="93"/>
                    <a:pt x="137" y="106"/>
                    <a:pt x="139" y="121"/>
                  </a:cubicBezTo>
                  <a:cubicBezTo>
                    <a:pt x="140" y="126"/>
                    <a:pt x="140" y="126"/>
                    <a:pt x="140" y="126"/>
                  </a:cubicBezTo>
                  <a:cubicBezTo>
                    <a:pt x="167" y="99"/>
                    <a:pt x="210" y="99"/>
                    <a:pt x="237" y="126"/>
                  </a:cubicBezTo>
                  <a:cubicBezTo>
                    <a:pt x="263" y="152"/>
                    <a:pt x="263" y="196"/>
                    <a:pt x="236" y="222"/>
                  </a:cubicBezTo>
                  <a:cubicBezTo>
                    <a:pt x="211" y="248"/>
                    <a:pt x="169" y="249"/>
                    <a:pt x="142" y="224"/>
                  </a:cubicBezTo>
                  <a:cubicBezTo>
                    <a:pt x="142" y="225"/>
                    <a:pt x="141" y="226"/>
                    <a:pt x="141" y="226"/>
                  </a:cubicBezTo>
                  <a:cubicBezTo>
                    <a:pt x="136" y="232"/>
                    <a:pt x="130" y="235"/>
                    <a:pt x="123" y="237"/>
                  </a:cubicBezTo>
                  <a:cubicBezTo>
                    <a:pt x="122" y="280"/>
                    <a:pt x="122" y="280"/>
                    <a:pt x="122" y="280"/>
                  </a:cubicBezTo>
                  <a:cubicBezTo>
                    <a:pt x="134" y="288"/>
                    <a:pt x="147" y="293"/>
                    <a:pt x="161" y="296"/>
                  </a:cubicBezTo>
                  <a:cubicBezTo>
                    <a:pt x="161" y="342"/>
                    <a:pt x="161" y="342"/>
                    <a:pt x="161" y="342"/>
                  </a:cubicBezTo>
                  <a:cubicBezTo>
                    <a:pt x="161" y="343"/>
                    <a:pt x="162" y="345"/>
                    <a:pt x="164" y="345"/>
                  </a:cubicBezTo>
                  <a:cubicBezTo>
                    <a:pt x="180" y="348"/>
                    <a:pt x="196" y="348"/>
                    <a:pt x="212" y="345"/>
                  </a:cubicBezTo>
                  <a:cubicBezTo>
                    <a:pt x="214" y="345"/>
                    <a:pt x="215" y="343"/>
                    <a:pt x="215" y="342"/>
                  </a:cubicBezTo>
                  <a:cubicBezTo>
                    <a:pt x="215" y="296"/>
                    <a:pt x="215" y="296"/>
                    <a:pt x="215" y="296"/>
                  </a:cubicBezTo>
                  <a:cubicBezTo>
                    <a:pt x="229" y="293"/>
                    <a:pt x="243" y="287"/>
                    <a:pt x="255" y="280"/>
                  </a:cubicBezTo>
                  <a:cubicBezTo>
                    <a:pt x="287" y="312"/>
                    <a:pt x="287" y="312"/>
                    <a:pt x="287" y="312"/>
                  </a:cubicBezTo>
                  <a:cubicBezTo>
                    <a:pt x="288" y="313"/>
                    <a:pt x="291" y="313"/>
                    <a:pt x="292" y="312"/>
                  </a:cubicBezTo>
                  <a:cubicBezTo>
                    <a:pt x="305" y="302"/>
                    <a:pt x="316" y="291"/>
                    <a:pt x="326" y="278"/>
                  </a:cubicBezTo>
                  <a:cubicBezTo>
                    <a:pt x="327" y="277"/>
                    <a:pt x="327" y="274"/>
                    <a:pt x="326" y="273"/>
                  </a:cubicBezTo>
                  <a:cubicBezTo>
                    <a:pt x="294" y="241"/>
                    <a:pt x="294" y="241"/>
                    <a:pt x="294" y="241"/>
                  </a:cubicBezTo>
                  <a:cubicBezTo>
                    <a:pt x="301" y="229"/>
                    <a:pt x="307" y="215"/>
                    <a:pt x="310" y="201"/>
                  </a:cubicBezTo>
                  <a:lnTo>
                    <a:pt x="356" y="20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60951" tIns="30475" rIns="60951" bIns="30475" numCol="1" anchor="t" anchorCtr="0" compatLnSpc="1">
              <a:prstTxWarp prst="textNoShape">
                <a:avLst/>
              </a:prstTxWarp>
            </a:bodyPr>
            <a:lstStyle/>
            <a:p>
              <a:endParaRPr lang="en-US" sz="1333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17" name="Group 116"/>
            <p:cNvGrpSpPr/>
            <p:nvPr/>
          </p:nvGrpSpPr>
          <p:grpSpPr>
            <a:xfrm>
              <a:off x="8692392" y="4806316"/>
              <a:ext cx="481268" cy="352990"/>
              <a:chOff x="-1284288" y="5035550"/>
              <a:chExt cx="781050" cy="585788"/>
            </a:xfrm>
            <a:solidFill>
              <a:srgbClr val="FFFFFF"/>
            </a:solidFill>
          </p:grpSpPr>
          <p:sp>
            <p:nvSpPr>
              <p:cNvPr id="109" name="Freeform 22"/>
              <p:cNvSpPr>
                <a:spLocks/>
              </p:cNvSpPr>
              <p:nvPr/>
            </p:nvSpPr>
            <p:spPr bwMode="auto">
              <a:xfrm>
                <a:off x="-714376" y="5454650"/>
                <a:ext cx="211138" cy="166688"/>
              </a:xfrm>
              <a:custGeom>
                <a:avLst/>
                <a:gdLst>
                  <a:gd name="T0" fmla="*/ 51 w 69"/>
                  <a:gd name="T1" fmla="*/ 0 h 54"/>
                  <a:gd name="T2" fmla="*/ 39 w 69"/>
                  <a:gd name="T3" fmla="*/ 0 h 54"/>
                  <a:gd name="T4" fmla="*/ 36 w 69"/>
                  <a:gd name="T5" fmla="*/ 2 h 54"/>
                  <a:gd name="T6" fmla="*/ 23 w 69"/>
                  <a:gd name="T7" fmla="*/ 18 h 54"/>
                  <a:gd name="T8" fmla="*/ 11 w 69"/>
                  <a:gd name="T9" fmla="*/ 2 h 54"/>
                  <a:gd name="T10" fmla="*/ 7 w 69"/>
                  <a:gd name="T11" fmla="*/ 0 h 54"/>
                  <a:gd name="T12" fmla="*/ 2 w 69"/>
                  <a:gd name="T13" fmla="*/ 0 h 54"/>
                  <a:gd name="T14" fmla="*/ 2 w 69"/>
                  <a:gd name="T15" fmla="*/ 46 h 54"/>
                  <a:gd name="T16" fmla="*/ 0 w 69"/>
                  <a:gd name="T17" fmla="*/ 54 h 54"/>
                  <a:gd name="T18" fmla="*/ 61 w 69"/>
                  <a:gd name="T19" fmla="*/ 54 h 54"/>
                  <a:gd name="T20" fmla="*/ 69 w 69"/>
                  <a:gd name="T21" fmla="*/ 46 h 54"/>
                  <a:gd name="T22" fmla="*/ 69 w 69"/>
                  <a:gd name="T23" fmla="*/ 18 h 54"/>
                  <a:gd name="T24" fmla="*/ 51 w 69"/>
                  <a:gd name="T25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69" h="54">
                    <a:moveTo>
                      <a:pt x="51" y="0"/>
                    </a:moveTo>
                    <a:cubicBezTo>
                      <a:pt x="39" y="0"/>
                      <a:pt x="39" y="0"/>
                      <a:pt x="39" y="0"/>
                    </a:cubicBezTo>
                    <a:cubicBezTo>
                      <a:pt x="38" y="0"/>
                      <a:pt x="37" y="1"/>
                      <a:pt x="36" y="2"/>
                    </a:cubicBezTo>
                    <a:cubicBezTo>
                      <a:pt x="23" y="18"/>
                      <a:pt x="23" y="18"/>
                      <a:pt x="23" y="18"/>
                    </a:cubicBezTo>
                    <a:cubicBezTo>
                      <a:pt x="11" y="2"/>
                      <a:pt x="11" y="2"/>
                      <a:pt x="11" y="2"/>
                    </a:cubicBezTo>
                    <a:cubicBezTo>
                      <a:pt x="10" y="1"/>
                      <a:pt x="9" y="0"/>
                      <a:pt x="7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2" y="2"/>
                      <a:pt x="2" y="1"/>
                      <a:pt x="2" y="46"/>
                    </a:cubicBezTo>
                    <a:cubicBezTo>
                      <a:pt x="2" y="48"/>
                      <a:pt x="1" y="51"/>
                      <a:pt x="0" y="54"/>
                    </a:cubicBezTo>
                    <a:cubicBezTo>
                      <a:pt x="61" y="54"/>
                      <a:pt x="61" y="54"/>
                      <a:pt x="61" y="54"/>
                    </a:cubicBezTo>
                    <a:cubicBezTo>
                      <a:pt x="65" y="54"/>
                      <a:pt x="69" y="50"/>
                      <a:pt x="69" y="46"/>
                    </a:cubicBezTo>
                    <a:cubicBezTo>
                      <a:pt x="69" y="18"/>
                      <a:pt x="69" y="18"/>
                      <a:pt x="69" y="18"/>
                    </a:cubicBezTo>
                    <a:cubicBezTo>
                      <a:pt x="69" y="8"/>
                      <a:pt x="61" y="0"/>
                      <a:pt x="51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0951" tIns="30475" rIns="60951" bIns="304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3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0" name="Freeform 23"/>
              <p:cNvSpPr>
                <a:spLocks/>
              </p:cNvSpPr>
              <p:nvPr/>
            </p:nvSpPr>
            <p:spPr bwMode="auto">
              <a:xfrm>
                <a:off x="-1284288" y="5454650"/>
                <a:ext cx="201613" cy="166688"/>
              </a:xfrm>
              <a:custGeom>
                <a:avLst/>
                <a:gdLst>
                  <a:gd name="T0" fmla="*/ 64 w 66"/>
                  <a:gd name="T1" fmla="*/ 0 h 54"/>
                  <a:gd name="T2" fmla="*/ 58 w 66"/>
                  <a:gd name="T3" fmla="*/ 2 h 54"/>
                  <a:gd name="T4" fmla="*/ 46 w 66"/>
                  <a:gd name="T5" fmla="*/ 18 h 54"/>
                  <a:gd name="T6" fmla="*/ 33 w 66"/>
                  <a:gd name="T7" fmla="*/ 2 h 54"/>
                  <a:gd name="T8" fmla="*/ 30 w 66"/>
                  <a:gd name="T9" fmla="*/ 0 h 54"/>
                  <a:gd name="T10" fmla="*/ 18 w 66"/>
                  <a:gd name="T11" fmla="*/ 0 h 54"/>
                  <a:gd name="T12" fmla="*/ 0 w 66"/>
                  <a:gd name="T13" fmla="*/ 18 h 54"/>
                  <a:gd name="T14" fmla="*/ 0 w 66"/>
                  <a:gd name="T15" fmla="*/ 46 h 54"/>
                  <a:gd name="T16" fmla="*/ 7 w 66"/>
                  <a:gd name="T17" fmla="*/ 54 h 54"/>
                  <a:gd name="T18" fmla="*/ 66 w 66"/>
                  <a:gd name="T19" fmla="*/ 54 h 54"/>
                  <a:gd name="T20" fmla="*/ 64 w 66"/>
                  <a:gd name="T21" fmla="*/ 46 h 54"/>
                  <a:gd name="T22" fmla="*/ 64 w 66"/>
                  <a:gd name="T23" fmla="*/ 0 h 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66" h="54">
                    <a:moveTo>
                      <a:pt x="64" y="0"/>
                    </a:moveTo>
                    <a:cubicBezTo>
                      <a:pt x="63" y="0"/>
                      <a:pt x="60" y="0"/>
                      <a:pt x="58" y="2"/>
                    </a:cubicBezTo>
                    <a:cubicBezTo>
                      <a:pt x="46" y="18"/>
                      <a:pt x="46" y="18"/>
                      <a:pt x="46" y="18"/>
                    </a:cubicBezTo>
                    <a:cubicBezTo>
                      <a:pt x="33" y="2"/>
                      <a:pt x="33" y="2"/>
                      <a:pt x="33" y="2"/>
                    </a:cubicBezTo>
                    <a:cubicBezTo>
                      <a:pt x="32" y="1"/>
                      <a:pt x="31" y="0"/>
                      <a:pt x="30" y="0"/>
                    </a:cubicBezTo>
                    <a:cubicBezTo>
                      <a:pt x="18" y="0"/>
                      <a:pt x="18" y="0"/>
                      <a:pt x="18" y="0"/>
                    </a:cubicBezTo>
                    <a:cubicBezTo>
                      <a:pt x="8" y="0"/>
                      <a:pt x="0" y="8"/>
                      <a:pt x="0" y="18"/>
                    </a:cubicBezTo>
                    <a:cubicBezTo>
                      <a:pt x="0" y="46"/>
                      <a:pt x="0" y="46"/>
                      <a:pt x="0" y="46"/>
                    </a:cubicBezTo>
                    <a:cubicBezTo>
                      <a:pt x="0" y="50"/>
                      <a:pt x="3" y="54"/>
                      <a:pt x="7" y="54"/>
                    </a:cubicBezTo>
                    <a:cubicBezTo>
                      <a:pt x="66" y="54"/>
                      <a:pt x="66" y="54"/>
                      <a:pt x="66" y="54"/>
                    </a:cubicBezTo>
                    <a:cubicBezTo>
                      <a:pt x="65" y="51"/>
                      <a:pt x="64" y="48"/>
                      <a:pt x="64" y="46"/>
                    </a:cubicBezTo>
                    <a:cubicBezTo>
                      <a:pt x="64" y="1"/>
                      <a:pt x="64" y="3"/>
                      <a:pt x="64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0951" tIns="30475" rIns="60951" bIns="304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3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1" name="Oval 24"/>
              <p:cNvSpPr>
                <a:spLocks noChangeArrowheads="1"/>
              </p:cNvSpPr>
              <p:nvPr/>
            </p:nvSpPr>
            <p:spPr bwMode="auto">
              <a:xfrm>
                <a:off x="-1214438" y="5294313"/>
                <a:ext cx="138113" cy="139700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0951" tIns="30475" rIns="60951" bIns="304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3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2" name="Freeform 25"/>
              <p:cNvSpPr>
                <a:spLocks noEditPoints="1"/>
              </p:cNvSpPr>
              <p:nvPr/>
            </p:nvSpPr>
            <p:spPr bwMode="auto">
              <a:xfrm>
                <a:off x="-1065213" y="5402263"/>
                <a:ext cx="336550" cy="219075"/>
              </a:xfrm>
              <a:custGeom>
                <a:avLst/>
                <a:gdLst>
                  <a:gd name="T0" fmla="*/ 89 w 110"/>
                  <a:gd name="T1" fmla="*/ 0 h 71"/>
                  <a:gd name="T2" fmla="*/ 74 w 110"/>
                  <a:gd name="T3" fmla="*/ 0 h 71"/>
                  <a:gd name="T4" fmla="*/ 71 w 110"/>
                  <a:gd name="T5" fmla="*/ 1 h 71"/>
                  <a:gd name="T6" fmla="*/ 55 w 110"/>
                  <a:gd name="T7" fmla="*/ 22 h 71"/>
                  <a:gd name="T8" fmla="*/ 38 w 110"/>
                  <a:gd name="T9" fmla="*/ 1 h 71"/>
                  <a:gd name="T10" fmla="*/ 35 w 110"/>
                  <a:gd name="T11" fmla="*/ 0 h 71"/>
                  <a:gd name="T12" fmla="*/ 20 w 110"/>
                  <a:gd name="T13" fmla="*/ 0 h 71"/>
                  <a:gd name="T14" fmla="*/ 0 w 110"/>
                  <a:gd name="T15" fmla="*/ 21 h 71"/>
                  <a:gd name="T16" fmla="*/ 0 w 110"/>
                  <a:gd name="T17" fmla="*/ 63 h 71"/>
                  <a:gd name="T18" fmla="*/ 8 w 110"/>
                  <a:gd name="T19" fmla="*/ 71 h 71"/>
                  <a:gd name="T20" fmla="*/ 102 w 110"/>
                  <a:gd name="T21" fmla="*/ 71 h 71"/>
                  <a:gd name="T22" fmla="*/ 110 w 110"/>
                  <a:gd name="T23" fmla="*/ 63 h 71"/>
                  <a:gd name="T24" fmla="*/ 110 w 110"/>
                  <a:gd name="T25" fmla="*/ 21 h 71"/>
                  <a:gd name="T26" fmla="*/ 89 w 110"/>
                  <a:gd name="T27" fmla="*/ 0 h 71"/>
                  <a:gd name="T28" fmla="*/ 58 w 110"/>
                  <a:gd name="T29" fmla="*/ 51 h 71"/>
                  <a:gd name="T30" fmla="*/ 50 w 110"/>
                  <a:gd name="T31" fmla="*/ 51 h 71"/>
                  <a:gd name="T32" fmla="*/ 50 w 110"/>
                  <a:gd name="T33" fmla="*/ 43 h 71"/>
                  <a:gd name="T34" fmla="*/ 58 w 110"/>
                  <a:gd name="T35" fmla="*/ 43 h 71"/>
                  <a:gd name="T36" fmla="*/ 58 w 110"/>
                  <a:gd name="T37" fmla="*/ 51 h 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10" h="71">
                    <a:moveTo>
                      <a:pt x="89" y="0"/>
                    </a:moveTo>
                    <a:cubicBezTo>
                      <a:pt x="74" y="0"/>
                      <a:pt x="74" y="0"/>
                      <a:pt x="74" y="0"/>
                    </a:cubicBezTo>
                    <a:cubicBezTo>
                      <a:pt x="73" y="0"/>
                      <a:pt x="72" y="0"/>
                      <a:pt x="71" y="1"/>
                    </a:cubicBezTo>
                    <a:cubicBezTo>
                      <a:pt x="55" y="22"/>
                      <a:pt x="55" y="22"/>
                      <a:pt x="55" y="22"/>
                    </a:cubicBezTo>
                    <a:cubicBezTo>
                      <a:pt x="38" y="1"/>
                      <a:pt x="38" y="1"/>
                      <a:pt x="38" y="1"/>
                    </a:cubicBezTo>
                    <a:cubicBezTo>
                      <a:pt x="38" y="1"/>
                      <a:pt x="36" y="0"/>
                      <a:pt x="35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9" y="0"/>
                      <a:pt x="0" y="9"/>
                      <a:pt x="0" y="21"/>
                    </a:cubicBezTo>
                    <a:cubicBezTo>
                      <a:pt x="0" y="63"/>
                      <a:pt x="0" y="63"/>
                      <a:pt x="0" y="63"/>
                    </a:cubicBezTo>
                    <a:cubicBezTo>
                      <a:pt x="0" y="67"/>
                      <a:pt x="3" y="71"/>
                      <a:pt x="8" y="71"/>
                    </a:cubicBezTo>
                    <a:cubicBezTo>
                      <a:pt x="102" y="71"/>
                      <a:pt x="102" y="71"/>
                      <a:pt x="102" y="71"/>
                    </a:cubicBezTo>
                    <a:cubicBezTo>
                      <a:pt x="106" y="71"/>
                      <a:pt x="110" y="67"/>
                      <a:pt x="110" y="63"/>
                    </a:cubicBezTo>
                    <a:cubicBezTo>
                      <a:pt x="110" y="21"/>
                      <a:pt x="110" y="21"/>
                      <a:pt x="110" y="21"/>
                    </a:cubicBezTo>
                    <a:cubicBezTo>
                      <a:pt x="109" y="9"/>
                      <a:pt x="100" y="0"/>
                      <a:pt x="89" y="0"/>
                    </a:cubicBezTo>
                    <a:close/>
                    <a:moveTo>
                      <a:pt x="58" y="51"/>
                    </a:moveTo>
                    <a:cubicBezTo>
                      <a:pt x="50" y="51"/>
                      <a:pt x="50" y="51"/>
                      <a:pt x="50" y="51"/>
                    </a:cubicBezTo>
                    <a:cubicBezTo>
                      <a:pt x="50" y="43"/>
                      <a:pt x="50" y="43"/>
                      <a:pt x="50" y="43"/>
                    </a:cubicBezTo>
                    <a:cubicBezTo>
                      <a:pt x="58" y="43"/>
                      <a:pt x="58" y="43"/>
                      <a:pt x="58" y="43"/>
                    </a:cubicBezTo>
                    <a:lnTo>
                      <a:pt x="58" y="5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0951" tIns="30475" rIns="60951" bIns="304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3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4" name="Oval 26"/>
              <p:cNvSpPr>
                <a:spLocks noChangeArrowheads="1"/>
              </p:cNvSpPr>
              <p:nvPr/>
            </p:nvSpPr>
            <p:spPr bwMode="auto">
              <a:xfrm>
                <a:off x="-711201" y="5294313"/>
                <a:ext cx="141288" cy="139700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0951" tIns="30475" rIns="60951" bIns="304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3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5" name="Oval 27"/>
              <p:cNvSpPr>
                <a:spLocks noChangeArrowheads="1"/>
              </p:cNvSpPr>
              <p:nvPr/>
            </p:nvSpPr>
            <p:spPr bwMode="auto">
              <a:xfrm>
                <a:off x="-966788" y="5186363"/>
                <a:ext cx="136525" cy="142875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0951" tIns="30475" rIns="60951" bIns="304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3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6" name="Freeform 28"/>
              <p:cNvSpPr>
                <a:spLocks noEditPoints="1"/>
              </p:cNvSpPr>
              <p:nvPr/>
            </p:nvSpPr>
            <p:spPr bwMode="auto">
              <a:xfrm>
                <a:off x="-1116013" y="5035550"/>
                <a:ext cx="347663" cy="350838"/>
              </a:xfrm>
              <a:custGeom>
                <a:avLst/>
                <a:gdLst>
                  <a:gd name="T0" fmla="*/ 34 w 114"/>
                  <a:gd name="T1" fmla="*/ 52 h 114"/>
                  <a:gd name="T2" fmla="*/ 29 w 114"/>
                  <a:gd name="T3" fmla="*/ 72 h 114"/>
                  <a:gd name="T4" fmla="*/ 71 w 114"/>
                  <a:gd name="T5" fmla="*/ 114 h 114"/>
                  <a:gd name="T6" fmla="*/ 114 w 114"/>
                  <a:gd name="T7" fmla="*/ 72 h 114"/>
                  <a:gd name="T8" fmla="*/ 71 w 114"/>
                  <a:gd name="T9" fmla="*/ 30 h 114"/>
                  <a:gd name="T10" fmla="*/ 52 w 114"/>
                  <a:gd name="T11" fmla="*/ 34 h 114"/>
                  <a:gd name="T12" fmla="*/ 23 w 114"/>
                  <a:gd name="T13" fmla="*/ 5 h 114"/>
                  <a:gd name="T14" fmla="*/ 5 w 114"/>
                  <a:gd name="T15" fmla="*/ 5 h 114"/>
                  <a:gd name="T16" fmla="*/ 5 w 114"/>
                  <a:gd name="T17" fmla="*/ 23 h 114"/>
                  <a:gd name="T18" fmla="*/ 34 w 114"/>
                  <a:gd name="T19" fmla="*/ 52 h 114"/>
                  <a:gd name="T20" fmla="*/ 71 w 114"/>
                  <a:gd name="T21" fmla="*/ 38 h 114"/>
                  <a:gd name="T22" fmla="*/ 106 w 114"/>
                  <a:gd name="T23" fmla="*/ 72 h 114"/>
                  <a:gd name="T24" fmla="*/ 71 w 114"/>
                  <a:gd name="T25" fmla="*/ 107 h 114"/>
                  <a:gd name="T26" fmla="*/ 37 w 114"/>
                  <a:gd name="T27" fmla="*/ 72 h 114"/>
                  <a:gd name="T28" fmla="*/ 71 w 114"/>
                  <a:gd name="T29" fmla="*/ 38 h 1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14" h="114">
                    <a:moveTo>
                      <a:pt x="34" y="52"/>
                    </a:moveTo>
                    <a:cubicBezTo>
                      <a:pt x="31" y="58"/>
                      <a:pt x="29" y="65"/>
                      <a:pt x="29" y="72"/>
                    </a:cubicBezTo>
                    <a:cubicBezTo>
                      <a:pt x="29" y="95"/>
                      <a:pt x="48" y="114"/>
                      <a:pt x="71" y="114"/>
                    </a:cubicBezTo>
                    <a:cubicBezTo>
                      <a:pt x="95" y="114"/>
                      <a:pt x="114" y="96"/>
                      <a:pt x="114" y="72"/>
                    </a:cubicBezTo>
                    <a:cubicBezTo>
                      <a:pt x="114" y="48"/>
                      <a:pt x="95" y="30"/>
                      <a:pt x="71" y="30"/>
                    </a:cubicBezTo>
                    <a:cubicBezTo>
                      <a:pt x="64" y="30"/>
                      <a:pt x="58" y="31"/>
                      <a:pt x="52" y="34"/>
                    </a:cubicBezTo>
                    <a:cubicBezTo>
                      <a:pt x="23" y="5"/>
                      <a:pt x="23" y="5"/>
                      <a:pt x="23" y="5"/>
                    </a:cubicBezTo>
                    <a:cubicBezTo>
                      <a:pt x="18" y="0"/>
                      <a:pt x="9" y="0"/>
                      <a:pt x="5" y="5"/>
                    </a:cubicBezTo>
                    <a:cubicBezTo>
                      <a:pt x="0" y="10"/>
                      <a:pt x="0" y="18"/>
                      <a:pt x="5" y="23"/>
                    </a:cubicBezTo>
                    <a:lnTo>
                      <a:pt x="34" y="52"/>
                    </a:lnTo>
                    <a:close/>
                    <a:moveTo>
                      <a:pt x="71" y="38"/>
                    </a:moveTo>
                    <a:cubicBezTo>
                      <a:pt x="90" y="38"/>
                      <a:pt x="106" y="53"/>
                      <a:pt x="106" y="72"/>
                    </a:cubicBezTo>
                    <a:cubicBezTo>
                      <a:pt x="106" y="92"/>
                      <a:pt x="91" y="107"/>
                      <a:pt x="71" y="107"/>
                    </a:cubicBezTo>
                    <a:cubicBezTo>
                      <a:pt x="53" y="107"/>
                      <a:pt x="37" y="92"/>
                      <a:pt x="37" y="72"/>
                    </a:cubicBezTo>
                    <a:cubicBezTo>
                      <a:pt x="37" y="53"/>
                      <a:pt x="53" y="38"/>
                      <a:pt x="71" y="3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0951" tIns="30475" rIns="60951" bIns="304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3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23" name="Group 122"/>
            <p:cNvGrpSpPr/>
            <p:nvPr/>
          </p:nvGrpSpPr>
          <p:grpSpPr>
            <a:xfrm>
              <a:off x="7991898" y="5241702"/>
              <a:ext cx="273348" cy="352026"/>
              <a:chOff x="-2625725" y="4286250"/>
              <a:chExt cx="771525" cy="1016000"/>
            </a:xfrm>
            <a:solidFill>
              <a:srgbClr val="FFFFFF"/>
            </a:solidFill>
          </p:grpSpPr>
          <p:sp>
            <p:nvSpPr>
              <p:cNvPr id="121" name="Freeform 32"/>
              <p:cNvSpPr>
                <a:spLocks noEditPoints="1"/>
              </p:cNvSpPr>
              <p:nvPr/>
            </p:nvSpPr>
            <p:spPr bwMode="auto">
              <a:xfrm>
                <a:off x="-2625725" y="4286250"/>
                <a:ext cx="771525" cy="1016000"/>
              </a:xfrm>
              <a:custGeom>
                <a:avLst/>
                <a:gdLst>
                  <a:gd name="T0" fmla="*/ 0 w 252"/>
                  <a:gd name="T1" fmla="*/ 0 h 332"/>
                  <a:gd name="T2" fmla="*/ 252 w 252"/>
                  <a:gd name="T3" fmla="*/ 332 h 332"/>
                  <a:gd name="T4" fmla="*/ 198 w 252"/>
                  <a:gd name="T5" fmla="*/ 0 h 332"/>
                  <a:gd name="T6" fmla="*/ 181 w 252"/>
                  <a:gd name="T7" fmla="*/ 70 h 332"/>
                  <a:gd name="T8" fmla="*/ 181 w 252"/>
                  <a:gd name="T9" fmla="*/ 82 h 332"/>
                  <a:gd name="T10" fmla="*/ 35 w 252"/>
                  <a:gd name="T11" fmla="*/ 76 h 332"/>
                  <a:gd name="T12" fmla="*/ 41 w 252"/>
                  <a:gd name="T13" fmla="*/ 100 h 332"/>
                  <a:gd name="T14" fmla="*/ 187 w 252"/>
                  <a:gd name="T15" fmla="*/ 106 h 332"/>
                  <a:gd name="T16" fmla="*/ 41 w 252"/>
                  <a:gd name="T17" fmla="*/ 112 h 332"/>
                  <a:gd name="T18" fmla="*/ 41 w 252"/>
                  <a:gd name="T19" fmla="*/ 100 h 332"/>
                  <a:gd name="T20" fmla="*/ 181 w 252"/>
                  <a:gd name="T21" fmla="*/ 130 h 332"/>
                  <a:gd name="T22" fmla="*/ 181 w 252"/>
                  <a:gd name="T23" fmla="*/ 142 h 332"/>
                  <a:gd name="T24" fmla="*/ 35 w 252"/>
                  <a:gd name="T25" fmla="*/ 136 h 332"/>
                  <a:gd name="T26" fmla="*/ 41 w 252"/>
                  <a:gd name="T27" fmla="*/ 160 h 332"/>
                  <a:gd name="T28" fmla="*/ 187 w 252"/>
                  <a:gd name="T29" fmla="*/ 166 h 332"/>
                  <a:gd name="T30" fmla="*/ 41 w 252"/>
                  <a:gd name="T31" fmla="*/ 172 h 332"/>
                  <a:gd name="T32" fmla="*/ 41 w 252"/>
                  <a:gd name="T33" fmla="*/ 160 h 332"/>
                  <a:gd name="T34" fmla="*/ 96 w 252"/>
                  <a:gd name="T35" fmla="*/ 190 h 332"/>
                  <a:gd name="T36" fmla="*/ 96 w 252"/>
                  <a:gd name="T37" fmla="*/ 202 h 332"/>
                  <a:gd name="T38" fmla="*/ 35 w 252"/>
                  <a:gd name="T39" fmla="*/ 196 h 332"/>
                  <a:gd name="T40" fmla="*/ 101 w 252"/>
                  <a:gd name="T41" fmla="*/ 262 h 332"/>
                  <a:gd name="T42" fmla="*/ 35 w 252"/>
                  <a:gd name="T43" fmla="*/ 256 h 332"/>
                  <a:gd name="T44" fmla="*/ 101 w 252"/>
                  <a:gd name="T45" fmla="*/ 250 h 332"/>
                  <a:gd name="T46" fmla="*/ 101 w 252"/>
                  <a:gd name="T47" fmla="*/ 262 h 332"/>
                  <a:gd name="T48" fmla="*/ 41 w 252"/>
                  <a:gd name="T49" fmla="*/ 232 h 332"/>
                  <a:gd name="T50" fmla="*/ 41 w 252"/>
                  <a:gd name="T51" fmla="*/ 220 h 332"/>
                  <a:gd name="T52" fmla="*/ 107 w 252"/>
                  <a:gd name="T53" fmla="*/ 226 h 332"/>
                  <a:gd name="T54" fmla="*/ 166 w 252"/>
                  <a:gd name="T55" fmla="*/ 302 h 332"/>
                  <a:gd name="T56" fmla="*/ 160 w 252"/>
                  <a:gd name="T57" fmla="*/ 210 h 332"/>
                  <a:gd name="T58" fmla="*/ 156 w 252"/>
                  <a:gd name="T59" fmla="*/ 202 h 332"/>
                  <a:gd name="T60" fmla="*/ 156 w 252"/>
                  <a:gd name="T61" fmla="*/ 190 h 332"/>
                  <a:gd name="T62" fmla="*/ 182 w 252"/>
                  <a:gd name="T63" fmla="*/ 196 h 332"/>
                  <a:gd name="T64" fmla="*/ 172 w 252"/>
                  <a:gd name="T65" fmla="*/ 202 h 332"/>
                  <a:gd name="T66" fmla="*/ 212 w 252"/>
                  <a:gd name="T67" fmla="*/ 256 h 3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252" h="332">
                    <a:moveTo>
                      <a:pt x="198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332"/>
                      <a:pt x="0" y="332"/>
                      <a:pt x="0" y="332"/>
                    </a:cubicBezTo>
                    <a:cubicBezTo>
                      <a:pt x="252" y="332"/>
                      <a:pt x="252" y="332"/>
                      <a:pt x="252" y="332"/>
                    </a:cubicBezTo>
                    <a:cubicBezTo>
                      <a:pt x="252" y="54"/>
                      <a:pt x="252" y="54"/>
                      <a:pt x="252" y="54"/>
                    </a:cubicBezTo>
                    <a:lnTo>
                      <a:pt x="198" y="0"/>
                    </a:lnTo>
                    <a:close/>
                    <a:moveTo>
                      <a:pt x="41" y="70"/>
                    </a:moveTo>
                    <a:cubicBezTo>
                      <a:pt x="181" y="70"/>
                      <a:pt x="181" y="70"/>
                      <a:pt x="181" y="70"/>
                    </a:cubicBezTo>
                    <a:cubicBezTo>
                      <a:pt x="184" y="70"/>
                      <a:pt x="187" y="73"/>
                      <a:pt x="187" y="76"/>
                    </a:cubicBezTo>
                    <a:cubicBezTo>
                      <a:pt x="187" y="79"/>
                      <a:pt x="184" y="82"/>
                      <a:pt x="181" y="82"/>
                    </a:cubicBezTo>
                    <a:cubicBezTo>
                      <a:pt x="41" y="82"/>
                      <a:pt x="41" y="82"/>
                      <a:pt x="41" y="82"/>
                    </a:cubicBezTo>
                    <a:cubicBezTo>
                      <a:pt x="38" y="82"/>
                      <a:pt x="35" y="79"/>
                      <a:pt x="35" y="76"/>
                    </a:cubicBezTo>
                    <a:cubicBezTo>
                      <a:pt x="35" y="73"/>
                      <a:pt x="38" y="70"/>
                      <a:pt x="41" y="70"/>
                    </a:cubicBezTo>
                    <a:close/>
                    <a:moveTo>
                      <a:pt x="41" y="100"/>
                    </a:moveTo>
                    <a:cubicBezTo>
                      <a:pt x="181" y="100"/>
                      <a:pt x="181" y="100"/>
                      <a:pt x="181" y="100"/>
                    </a:cubicBezTo>
                    <a:cubicBezTo>
                      <a:pt x="184" y="100"/>
                      <a:pt x="187" y="103"/>
                      <a:pt x="187" y="106"/>
                    </a:cubicBezTo>
                    <a:cubicBezTo>
                      <a:pt x="187" y="109"/>
                      <a:pt x="184" y="112"/>
                      <a:pt x="181" y="112"/>
                    </a:cubicBezTo>
                    <a:cubicBezTo>
                      <a:pt x="41" y="112"/>
                      <a:pt x="41" y="112"/>
                      <a:pt x="41" y="112"/>
                    </a:cubicBezTo>
                    <a:cubicBezTo>
                      <a:pt x="38" y="112"/>
                      <a:pt x="35" y="109"/>
                      <a:pt x="35" y="106"/>
                    </a:cubicBezTo>
                    <a:cubicBezTo>
                      <a:pt x="35" y="103"/>
                      <a:pt x="38" y="100"/>
                      <a:pt x="41" y="100"/>
                    </a:cubicBezTo>
                    <a:close/>
                    <a:moveTo>
                      <a:pt x="41" y="130"/>
                    </a:moveTo>
                    <a:cubicBezTo>
                      <a:pt x="181" y="130"/>
                      <a:pt x="181" y="130"/>
                      <a:pt x="181" y="130"/>
                    </a:cubicBezTo>
                    <a:cubicBezTo>
                      <a:pt x="184" y="130"/>
                      <a:pt x="187" y="133"/>
                      <a:pt x="187" y="136"/>
                    </a:cubicBezTo>
                    <a:cubicBezTo>
                      <a:pt x="187" y="139"/>
                      <a:pt x="184" y="142"/>
                      <a:pt x="181" y="142"/>
                    </a:cubicBezTo>
                    <a:cubicBezTo>
                      <a:pt x="41" y="142"/>
                      <a:pt x="41" y="142"/>
                      <a:pt x="41" y="142"/>
                    </a:cubicBezTo>
                    <a:cubicBezTo>
                      <a:pt x="38" y="142"/>
                      <a:pt x="35" y="139"/>
                      <a:pt x="35" y="136"/>
                    </a:cubicBezTo>
                    <a:cubicBezTo>
                      <a:pt x="35" y="133"/>
                      <a:pt x="38" y="130"/>
                      <a:pt x="41" y="130"/>
                    </a:cubicBezTo>
                    <a:close/>
                    <a:moveTo>
                      <a:pt x="41" y="160"/>
                    </a:moveTo>
                    <a:cubicBezTo>
                      <a:pt x="181" y="160"/>
                      <a:pt x="181" y="160"/>
                      <a:pt x="181" y="160"/>
                    </a:cubicBezTo>
                    <a:cubicBezTo>
                      <a:pt x="184" y="160"/>
                      <a:pt x="187" y="163"/>
                      <a:pt x="187" y="166"/>
                    </a:cubicBezTo>
                    <a:cubicBezTo>
                      <a:pt x="187" y="169"/>
                      <a:pt x="184" y="172"/>
                      <a:pt x="181" y="172"/>
                    </a:cubicBezTo>
                    <a:cubicBezTo>
                      <a:pt x="41" y="172"/>
                      <a:pt x="41" y="172"/>
                      <a:pt x="41" y="172"/>
                    </a:cubicBezTo>
                    <a:cubicBezTo>
                      <a:pt x="38" y="172"/>
                      <a:pt x="35" y="169"/>
                      <a:pt x="35" y="166"/>
                    </a:cubicBezTo>
                    <a:cubicBezTo>
                      <a:pt x="35" y="163"/>
                      <a:pt x="38" y="160"/>
                      <a:pt x="41" y="160"/>
                    </a:cubicBezTo>
                    <a:close/>
                    <a:moveTo>
                      <a:pt x="41" y="190"/>
                    </a:moveTo>
                    <a:cubicBezTo>
                      <a:pt x="96" y="190"/>
                      <a:pt x="96" y="190"/>
                      <a:pt x="96" y="190"/>
                    </a:cubicBezTo>
                    <a:cubicBezTo>
                      <a:pt x="99" y="190"/>
                      <a:pt x="102" y="193"/>
                      <a:pt x="102" y="196"/>
                    </a:cubicBezTo>
                    <a:cubicBezTo>
                      <a:pt x="102" y="199"/>
                      <a:pt x="99" y="202"/>
                      <a:pt x="96" y="202"/>
                    </a:cubicBezTo>
                    <a:cubicBezTo>
                      <a:pt x="41" y="202"/>
                      <a:pt x="41" y="202"/>
                      <a:pt x="41" y="202"/>
                    </a:cubicBezTo>
                    <a:cubicBezTo>
                      <a:pt x="38" y="202"/>
                      <a:pt x="35" y="199"/>
                      <a:pt x="35" y="196"/>
                    </a:cubicBezTo>
                    <a:cubicBezTo>
                      <a:pt x="35" y="193"/>
                      <a:pt x="38" y="190"/>
                      <a:pt x="41" y="190"/>
                    </a:cubicBezTo>
                    <a:close/>
                    <a:moveTo>
                      <a:pt x="101" y="262"/>
                    </a:moveTo>
                    <a:cubicBezTo>
                      <a:pt x="41" y="262"/>
                      <a:pt x="41" y="262"/>
                      <a:pt x="41" y="262"/>
                    </a:cubicBezTo>
                    <a:cubicBezTo>
                      <a:pt x="38" y="262"/>
                      <a:pt x="35" y="259"/>
                      <a:pt x="35" y="256"/>
                    </a:cubicBezTo>
                    <a:cubicBezTo>
                      <a:pt x="35" y="253"/>
                      <a:pt x="38" y="250"/>
                      <a:pt x="41" y="250"/>
                    </a:cubicBezTo>
                    <a:cubicBezTo>
                      <a:pt x="101" y="250"/>
                      <a:pt x="101" y="250"/>
                      <a:pt x="101" y="250"/>
                    </a:cubicBezTo>
                    <a:cubicBezTo>
                      <a:pt x="104" y="250"/>
                      <a:pt x="107" y="253"/>
                      <a:pt x="107" y="256"/>
                    </a:cubicBezTo>
                    <a:cubicBezTo>
                      <a:pt x="107" y="259"/>
                      <a:pt x="104" y="262"/>
                      <a:pt x="101" y="262"/>
                    </a:cubicBezTo>
                    <a:close/>
                    <a:moveTo>
                      <a:pt x="101" y="232"/>
                    </a:moveTo>
                    <a:cubicBezTo>
                      <a:pt x="41" y="232"/>
                      <a:pt x="41" y="232"/>
                      <a:pt x="41" y="232"/>
                    </a:cubicBezTo>
                    <a:cubicBezTo>
                      <a:pt x="38" y="232"/>
                      <a:pt x="35" y="229"/>
                      <a:pt x="35" y="226"/>
                    </a:cubicBezTo>
                    <a:cubicBezTo>
                      <a:pt x="35" y="223"/>
                      <a:pt x="38" y="220"/>
                      <a:pt x="41" y="220"/>
                    </a:cubicBezTo>
                    <a:cubicBezTo>
                      <a:pt x="101" y="220"/>
                      <a:pt x="101" y="220"/>
                      <a:pt x="101" y="220"/>
                    </a:cubicBezTo>
                    <a:cubicBezTo>
                      <a:pt x="104" y="220"/>
                      <a:pt x="107" y="223"/>
                      <a:pt x="107" y="226"/>
                    </a:cubicBezTo>
                    <a:cubicBezTo>
                      <a:pt x="107" y="229"/>
                      <a:pt x="104" y="232"/>
                      <a:pt x="101" y="232"/>
                    </a:cubicBezTo>
                    <a:close/>
                    <a:moveTo>
                      <a:pt x="166" y="302"/>
                    </a:moveTo>
                    <a:cubicBezTo>
                      <a:pt x="141" y="302"/>
                      <a:pt x="120" y="281"/>
                      <a:pt x="120" y="256"/>
                    </a:cubicBezTo>
                    <a:cubicBezTo>
                      <a:pt x="120" y="233"/>
                      <a:pt x="137" y="213"/>
                      <a:pt x="160" y="210"/>
                    </a:cubicBezTo>
                    <a:cubicBezTo>
                      <a:pt x="160" y="202"/>
                      <a:pt x="160" y="202"/>
                      <a:pt x="160" y="202"/>
                    </a:cubicBezTo>
                    <a:cubicBezTo>
                      <a:pt x="156" y="202"/>
                      <a:pt x="156" y="202"/>
                      <a:pt x="156" y="202"/>
                    </a:cubicBezTo>
                    <a:cubicBezTo>
                      <a:pt x="153" y="202"/>
                      <a:pt x="150" y="199"/>
                      <a:pt x="150" y="196"/>
                    </a:cubicBezTo>
                    <a:cubicBezTo>
                      <a:pt x="150" y="193"/>
                      <a:pt x="153" y="190"/>
                      <a:pt x="156" y="190"/>
                    </a:cubicBezTo>
                    <a:cubicBezTo>
                      <a:pt x="176" y="190"/>
                      <a:pt x="176" y="190"/>
                      <a:pt x="176" y="190"/>
                    </a:cubicBezTo>
                    <a:cubicBezTo>
                      <a:pt x="179" y="190"/>
                      <a:pt x="182" y="193"/>
                      <a:pt x="182" y="196"/>
                    </a:cubicBezTo>
                    <a:cubicBezTo>
                      <a:pt x="182" y="199"/>
                      <a:pt x="179" y="202"/>
                      <a:pt x="176" y="202"/>
                    </a:cubicBezTo>
                    <a:cubicBezTo>
                      <a:pt x="172" y="202"/>
                      <a:pt x="172" y="202"/>
                      <a:pt x="172" y="202"/>
                    </a:cubicBezTo>
                    <a:cubicBezTo>
                      <a:pt x="172" y="210"/>
                      <a:pt x="172" y="210"/>
                      <a:pt x="172" y="210"/>
                    </a:cubicBezTo>
                    <a:cubicBezTo>
                      <a:pt x="195" y="213"/>
                      <a:pt x="212" y="233"/>
                      <a:pt x="212" y="256"/>
                    </a:cubicBezTo>
                    <a:cubicBezTo>
                      <a:pt x="212" y="281"/>
                      <a:pt x="191" y="302"/>
                      <a:pt x="166" y="30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0951" tIns="30475" rIns="60951" bIns="304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3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2" name="Freeform 33"/>
              <p:cNvSpPr>
                <a:spLocks noEditPoints="1"/>
              </p:cNvSpPr>
              <p:nvPr/>
            </p:nvSpPr>
            <p:spPr bwMode="auto">
              <a:xfrm>
                <a:off x="-2220913" y="4965700"/>
                <a:ext cx="207963" cy="207963"/>
              </a:xfrm>
              <a:custGeom>
                <a:avLst/>
                <a:gdLst>
                  <a:gd name="T0" fmla="*/ 34 w 68"/>
                  <a:gd name="T1" fmla="*/ 0 h 68"/>
                  <a:gd name="T2" fmla="*/ 0 w 68"/>
                  <a:gd name="T3" fmla="*/ 34 h 68"/>
                  <a:gd name="T4" fmla="*/ 34 w 68"/>
                  <a:gd name="T5" fmla="*/ 68 h 68"/>
                  <a:gd name="T6" fmla="*/ 68 w 68"/>
                  <a:gd name="T7" fmla="*/ 34 h 68"/>
                  <a:gd name="T8" fmla="*/ 34 w 68"/>
                  <a:gd name="T9" fmla="*/ 0 h 68"/>
                  <a:gd name="T10" fmla="*/ 40 w 68"/>
                  <a:gd name="T11" fmla="*/ 34 h 68"/>
                  <a:gd name="T12" fmla="*/ 34 w 68"/>
                  <a:gd name="T13" fmla="*/ 40 h 68"/>
                  <a:gd name="T14" fmla="*/ 28 w 68"/>
                  <a:gd name="T15" fmla="*/ 34 h 68"/>
                  <a:gd name="T16" fmla="*/ 28 w 68"/>
                  <a:gd name="T17" fmla="*/ 14 h 68"/>
                  <a:gd name="T18" fmla="*/ 34 w 68"/>
                  <a:gd name="T19" fmla="*/ 8 h 68"/>
                  <a:gd name="T20" fmla="*/ 40 w 68"/>
                  <a:gd name="T21" fmla="*/ 14 h 68"/>
                  <a:gd name="T22" fmla="*/ 40 w 68"/>
                  <a:gd name="T23" fmla="*/ 34 h 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68" h="68">
                    <a:moveTo>
                      <a:pt x="34" y="0"/>
                    </a:moveTo>
                    <a:cubicBezTo>
                      <a:pt x="15" y="0"/>
                      <a:pt x="0" y="15"/>
                      <a:pt x="0" y="34"/>
                    </a:cubicBezTo>
                    <a:cubicBezTo>
                      <a:pt x="0" y="53"/>
                      <a:pt x="15" y="68"/>
                      <a:pt x="34" y="68"/>
                    </a:cubicBezTo>
                    <a:cubicBezTo>
                      <a:pt x="53" y="68"/>
                      <a:pt x="68" y="53"/>
                      <a:pt x="68" y="34"/>
                    </a:cubicBezTo>
                    <a:cubicBezTo>
                      <a:pt x="68" y="15"/>
                      <a:pt x="53" y="0"/>
                      <a:pt x="34" y="0"/>
                    </a:cubicBezTo>
                    <a:close/>
                    <a:moveTo>
                      <a:pt x="40" y="34"/>
                    </a:moveTo>
                    <a:cubicBezTo>
                      <a:pt x="40" y="37"/>
                      <a:pt x="37" y="40"/>
                      <a:pt x="34" y="40"/>
                    </a:cubicBezTo>
                    <a:cubicBezTo>
                      <a:pt x="31" y="40"/>
                      <a:pt x="28" y="37"/>
                      <a:pt x="28" y="34"/>
                    </a:cubicBezTo>
                    <a:cubicBezTo>
                      <a:pt x="28" y="14"/>
                      <a:pt x="28" y="14"/>
                      <a:pt x="28" y="14"/>
                    </a:cubicBezTo>
                    <a:cubicBezTo>
                      <a:pt x="28" y="11"/>
                      <a:pt x="31" y="8"/>
                      <a:pt x="34" y="8"/>
                    </a:cubicBezTo>
                    <a:cubicBezTo>
                      <a:pt x="37" y="8"/>
                      <a:pt x="40" y="11"/>
                      <a:pt x="40" y="14"/>
                    </a:cubicBezTo>
                    <a:lnTo>
                      <a:pt x="40" y="3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0951" tIns="30475" rIns="60951" bIns="304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3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37" name="Group 136"/>
            <p:cNvGrpSpPr/>
            <p:nvPr/>
          </p:nvGrpSpPr>
          <p:grpSpPr>
            <a:xfrm>
              <a:off x="6341236" y="4740873"/>
              <a:ext cx="360559" cy="511822"/>
              <a:chOff x="-1917700" y="3078163"/>
              <a:chExt cx="2587625" cy="3756026"/>
            </a:xfrm>
            <a:solidFill>
              <a:srgbClr val="FFFFFF"/>
            </a:solidFill>
          </p:grpSpPr>
          <p:sp>
            <p:nvSpPr>
              <p:cNvPr id="127" name="Freeform 37"/>
              <p:cNvSpPr>
                <a:spLocks/>
              </p:cNvSpPr>
              <p:nvPr/>
            </p:nvSpPr>
            <p:spPr bwMode="auto">
              <a:xfrm>
                <a:off x="-1574800" y="3771901"/>
                <a:ext cx="1825625" cy="3062288"/>
              </a:xfrm>
              <a:custGeom>
                <a:avLst/>
                <a:gdLst>
                  <a:gd name="T0" fmla="*/ 112 w 602"/>
                  <a:gd name="T1" fmla="*/ 253 h 1008"/>
                  <a:gd name="T2" fmla="*/ 193 w 602"/>
                  <a:gd name="T3" fmla="*/ 318 h 1008"/>
                  <a:gd name="T4" fmla="*/ 193 w 602"/>
                  <a:gd name="T5" fmla="*/ 959 h 1008"/>
                  <a:gd name="T6" fmla="*/ 242 w 602"/>
                  <a:gd name="T7" fmla="*/ 1008 h 1008"/>
                  <a:gd name="T8" fmla="*/ 292 w 602"/>
                  <a:gd name="T9" fmla="*/ 959 h 1008"/>
                  <a:gd name="T10" fmla="*/ 292 w 602"/>
                  <a:gd name="T11" fmla="*/ 597 h 1008"/>
                  <a:gd name="T12" fmla="*/ 310 w 602"/>
                  <a:gd name="T13" fmla="*/ 597 h 1008"/>
                  <a:gd name="T14" fmla="*/ 310 w 602"/>
                  <a:gd name="T15" fmla="*/ 959 h 1008"/>
                  <a:gd name="T16" fmla="*/ 360 w 602"/>
                  <a:gd name="T17" fmla="*/ 1008 h 1008"/>
                  <a:gd name="T18" fmla="*/ 409 w 602"/>
                  <a:gd name="T19" fmla="*/ 959 h 1008"/>
                  <a:gd name="T20" fmla="*/ 409 w 602"/>
                  <a:gd name="T21" fmla="*/ 318 h 1008"/>
                  <a:gd name="T22" fmla="*/ 490 w 602"/>
                  <a:gd name="T23" fmla="*/ 253 h 1008"/>
                  <a:gd name="T24" fmla="*/ 600 w 602"/>
                  <a:gd name="T25" fmla="*/ 39 h 1008"/>
                  <a:gd name="T26" fmla="*/ 573 w 602"/>
                  <a:gd name="T27" fmla="*/ 3 h 1008"/>
                  <a:gd name="T28" fmla="*/ 537 w 602"/>
                  <a:gd name="T29" fmla="*/ 30 h 1008"/>
                  <a:gd name="T30" fmla="*/ 445 w 602"/>
                  <a:gd name="T31" fmla="*/ 208 h 1008"/>
                  <a:gd name="T32" fmla="*/ 392 w 602"/>
                  <a:gd name="T33" fmla="*/ 252 h 1008"/>
                  <a:gd name="T34" fmla="*/ 377 w 602"/>
                  <a:gd name="T35" fmla="*/ 262 h 1008"/>
                  <a:gd name="T36" fmla="*/ 225 w 602"/>
                  <a:gd name="T37" fmla="*/ 262 h 1008"/>
                  <a:gd name="T38" fmla="*/ 155 w 602"/>
                  <a:gd name="T39" fmla="*/ 206 h 1008"/>
                  <a:gd name="T40" fmla="*/ 66 w 602"/>
                  <a:gd name="T41" fmla="*/ 30 h 1008"/>
                  <a:gd name="T42" fmla="*/ 29 w 602"/>
                  <a:gd name="T43" fmla="*/ 3 h 1008"/>
                  <a:gd name="T44" fmla="*/ 2 w 602"/>
                  <a:gd name="T45" fmla="*/ 39 h 1008"/>
                  <a:gd name="T46" fmla="*/ 112 w 602"/>
                  <a:gd name="T47" fmla="*/ 253 h 10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602" h="1008">
                    <a:moveTo>
                      <a:pt x="112" y="253"/>
                    </a:moveTo>
                    <a:cubicBezTo>
                      <a:pt x="146" y="288"/>
                      <a:pt x="178" y="309"/>
                      <a:pt x="193" y="318"/>
                    </a:cubicBezTo>
                    <a:cubicBezTo>
                      <a:pt x="193" y="959"/>
                      <a:pt x="193" y="959"/>
                      <a:pt x="193" y="959"/>
                    </a:cubicBezTo>
                    <a:cubicBezTo>
                      <a:pt x="193" y="986"/>
                      <a:pt x="215" y="1008"/>
                      <a:pt x="242" y="1008"/>
                    </a:cubicBezTo>
                    <a:cubicBezTo>
                      <a:pt x="270" y="1008"/>
                      <a:pt x="292" y="986"/>
                      <a:pt x="292" y="959"/>
                    </a:cubicBezTo>
                    <a:cubicBezTo>
                      <a:pt x="292" y="597"/>
                      <a:pt x="292" y="597"/>
                      <a:pt x="292" y="597"/>
                    </a:cubicBezTo>
                    <a:cubicBezTo>
                      <a:pt x="310" y="597"/>
                      <a:pt x="310" y="597"/>
                      <a:pt x="310" y="597"/>
                    </a:cubicBezTo>
                    <a:cubicBezTo>
                      <a:pt x="310" y="959"/>
                      <a:pt x="310" y="959"/>
                      <a:pt x="310" y="959"/>
                    </a:cubicBezTo>
                    <a:cubicBezTo>
                      <a:pt x="310" y="986"/>
                      <a:pt x="332" y="1008"/>
                      <a:pt x="360" y="1008"/>
                    </a:cubicBezTo>
                    <a:cubicBezTo>
                      <a:pt x="387" y="1008"/>
                      <a:pt x="409" y="986"/>
                      <a:pt x="409" y="959"/>
                    </a:cubicBezTo>
                    <a:cubicBezTo>
                      <a:pt x="409" y="318"/>
                      <a:pt x="409" y="318"/>
                      <a:pt x="409" y="318"/>
                    </a:cubicBezTo>
                    <a:cubicBezTo>
                      <a:pt x="424" y="309"/>
                      <a:pt x="456" y="288"/>
                      <a:pt x="490" y="253"/>
                    </a:cubicBezTo>
                    <a:cubicBezTo>
                      <a:pt x="536" y="207"/>
                      <a:pt x="586" y="136"/>
                      <a:pt x="600" y="39"/>
                    </a:cubicBezTo>
                    <a:cubicBezTo>
                      <a:pt x="602" y="22"/>
                      <a:pt x="590" y="6"/>
                      <a:pt x="573" y="3"/>
                    </a:cubicBezTo>
                    <a:cubicBezTo>
                      <a:pt x="555" y="0"/>
                      <a:pt x="539" y="13"/>
                      <a:pt x="537" y="30"/>
                    </a:cubicBezTo>
                    <a:cubicBezTo>
                      <a:pt x="525" y="109"/>
                      <a:pt x="484" y="168"/>
                      <a:pt x="445" y="208"/>
                    </a:cubicBezTo>
                    <a:cubicBezTo>
                      <a:pt x="425" y="228"/>
                      <a:pt x="406" y="242"/>
                      <a:pt x="392" y="252"/>
                    </a:cubicBezTo>
                    <a:cubicBezTo>
                      <a:pt x="386" y="257"/>
                      <a:pt x="381" y="260"/>
                      <a:pt x="377" y="262"/>
                    </a:cubicBezTo>
                    <a:cubicBezTo>
                      <a:pt x="225" y="262"/>
                      <a:pt x="225" y="262"/>
                      <a:pt x="225" y="262"/>
                    </a:cubicBezTo>
                    <a:cubicBezTo>
                      <a:pt x="212" y="254"/>
                      <a:pt x="184" y="236"/>
                      <a:pt x="155" y="206"/>
                    </a:cubicBezTo>
                    <a:cubicBezTo>
                      <a:pt x="117" y="166"/>
                      <a:pt x="77" y="108"/>
                      <a:pt x="66" y="30"/>
                    </a:cubicBezTo>
                    <a:cubicBezTo>
                      <a:pt x="63" y="13"/>
                      <a:pt x="47" y="0"/>
                      <a:pt x="29" y="3"/>
                    </a:cubicBezTo>
                    <a:cubicBezTo>
                      <a:pt x="12" y="6"/>
                      <a:pt x="0" y="22"/>
                      <a:pt x="2" y="39"/>
                    </a:cubicBezTo>
                    <a:cubicBezTo>
                      <a:pt x="16" y="136"/>
                      <a:pt x="66" y="207"/>
                      <a:pt x="112" y="25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0951" tIns="30475" rIns="60951" bIns="304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3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8" name="Freeform 38"/>
              <p:cNvSpPr>
                <a:spLocks noEditPoints="1"/>
              </p:cNvSpPr>
              <p:nvPr/>
            </p:nvSpPr>
            <p:spPr bwMode="auto">
              <a:xfrm>
                <a:off x="-935038" y="3949701"/>
                <a:ext cx="546100" cy="547688"/>
              </a:xfrm>
              <a:custGeom>
                <a:avLst/>
                <a:gdLst>
                  <a:gd name="T0" fmla="*/ 0 w 180"/>
                  <a:gd name="T1" fmla="*/ 90 h 180"/>
                  <a:gd name="T2" fmla="*/ 90 w 180"/>
                  <a:gd name="T3" fmla="*/ 180 h 180"/>
                  <a:gd name="T4" fmla="*/ 180 w 180"/>
                  <a:gd name="T5" fmla="*/ 90 h 180"/>
                  <a:gd name="T6" fmla="*/ 90 w 180"/>
                  <a:gd name="T7" fmla="*/ 0 h 180"/>
                  <a:gd name="T8" fmla="*/ 0 w 180"/>
                  <a:gd name="T9" fmla="*/ 90 h 180"/>
                  <a:gd name="T10" fmla="*/ 47 w 180"/>
                  <a:gd name="T11" fmla="*/ 130 h 180"/>
                  <a:gd name="T12" fmla="*/ 139 w 180"/>
                  <a:gd name="T13" fmla="*/ 127 h 180"/>
                  <a:gd name="T14" fmla="*/ 47 w 180"/>
                  <a:gd name="T15" fmla="*/ 130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80" h="180">
                    <a:moveTo>
                      <a:pt x="0" y="90"/>
                    </a:moveTo>
                    <a:cubicBezTo>
                      <a:pt x="0" y="140"/>
                      <a:pt x="40" y="180"/>
                      <a:pt x="90" y="180"/>
                    </a:cubicBezTo>
                    <a:cubicBezTo>
                      <a:pt x="140" y="180"/>
                      <a:pt x="180" y="140"/>
                      <a:pt x="180" y="90"/>
                    </a:cubicBezTo>
                    <a:cubicBezTo>
                      <a:pt x="180" y="41"/>
                      <a:pt x="140" y="0"/>
                      <a:pt x="90" y="0"/>
                    </a:cubicBezTo>
                    <a:cubicBezTo>
                      <a:pt x="40" y="0"/>
                      <a:pt x="0" y="41"/>
                      <a:pt x="0" y="90"/>
                    </a:cubicBezTo>
                    <a:close/>
                    <a:moveTo>
                      <a:pt x="47" y="130"/>
                    </a:moveTo>
                    <a:cubicBezTo>
                      <a:pt x="79" y="148"/>
                      <a:pt x="139" y="127"/>
                      <a:pt x="139" y="127"/>
                    </a:cubicBezTo>
                    <a:cubicBezTo>
                      <a:pt x="114" y="177"/>
                      <a:pt x="57" y="159"/>
                      <a:pt x="47" y="13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0951" tIns="30475" rIns="60951" bIns="304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3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9" name="Freeform 39"/>
              <p:cNvSpPr>
                <a:spLocks noEditPoints="1"/>
              </p:cNvSpPr>
              <p:nvPr/>
            </p:nvSpPr>
            <p:spPr bwMode="auto">
              <a:xfrm>
                <a:off x="-1417638" y="3078163"/>
                <a:ext cx="704850" cy="817563"/>
              </a:xfrm>
              <a:custGeom>
                <a:avLst/>
                <a:gdLst>
                  <a:gd name="T0" fmla="*/ 0 w 232"/>
                  <a:gd name="T1" fmla="*/ 116 h 269"/>
                  <a:gd name="T2" fmla="*/ 116 w 232"/>
                  <a:gd name="T3" fmla="*/ 232 h 269"/>
                  <a:gd name="T4" fmla="*/ 163 w 232"/>
                  <a:gd name="T5" fmla="*/ 222 h 269"/>
                  <a:gd name="T6" fmla="*/ 214 w 232"/>
                  <a:gd name="T7" fmla="*/ 269 h 269"/>
                  <a:gd name="T8" fmla="*/ 191 w 232"/>
                  <a:gd name="T9" fmla="*/ 204 h 269"/>
                  <a:gd name="T10" fmla="*/ 232 w 232"/>
                  <a:gd name="T11" fmla="*/ 116 h 269"/>
                  <a:gd name="T12" fmla="*/ 116 w 232"/>
                  <a:gd name="T13" fmla="*/ 0 h 269"/>
                  <a:gd name="T14" fmla="*/ 0 w 232"/>
                  <a:gd name="T15" fmla="*/ 116 h 269"/>
                  <a:gd name="T16" fmla="*/ 120 w 232"/>
                  <a:gd name="T17" fmla="*/ 25 h 269"/>
                  <a:gd name="T18" fmla="*/ 214 w 232"/>
                  <a:gd name="T19" fmla="*/ 120 h 269"/>
                  <a:gd name="T20" fmla="*/ 120 w 232"/>
                  <a:gd name="T21" fmla="*/ 215 h 269"/>
                  <a:gd name="T22" fmla="*/ 25 w 232"/>
                  <a:gd name="T23" fmla="*/ 120 h 269"/>
                  <a:gd name="T24" fmla="*/ 120 w 232"/>
                  <a:gd name="T25" fmla="*/ 25 h 2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32" h="269">
                    <a:moveTo>
                      <a:pt x="0" y="116"/>
                    </a:moveTo>
                    <a:cubicBezTo>
                      <a:pt x="0" y="180"/>
                      <a:pt x="52" y="232"/>
                      <a:pt x="116" y="232"/>
                    </a:cubicBezTo>
                    <a:cubicBezTo>
                      <a:pt x="132" y="232"/>
                      <a:pt x="148" y="228"/>
                      <a:pt x="163" y="222"/>
                    </a:cubicBezTo>
                    <a:cubicBezTo>
                      <a:pt x="214" y="269"/>
                      <a:pt x="214" y="269"/>
                      <a:pt x="214" y="269"/>
                    </a:cubicBezTo>
                    <a:cubicBezTo>
                      <a:pt x="191" y="204"/>
                      <a:pt x="191" y="204"/>
                      <a:pt x="191" y="204"/>
                    </a:cubicBezTo>
                    <a:cubicBezTo>
                      <a:pt x="216" y="183"/>
                      <a:pt x="232" y="151"/>
                      <a:pt x="232" y="116"/>
                    </a:cubicBezTo>
                    <a:cubicBezTo>
                      <a:pt x="232" y="52"/>
                      <a:pt x="180" y="0"/>
                      <a:pt x="116" y="0"/>
                    </a:cubicBezTo>
                    <a:cubicBezTo>
                      <a:pt x="52" y="0"/>
                      <a:pt x="0" y="52"/>
                      <a:pt x="0" y="116"/>
                    </a:cubicBezTo>
                    <a:close/>
                    <a:moveTo>
                      <a:pt x="120" y="25"/>
                    </a:moveTo>
                    <a:cubicBezTo>
                      <a:pt x="172" y="25"/>
                      <a:pt x="214" y="68"/>
                      <a:pt x="214" y="120"/>
                    </a:cubicBezTo>
                    <a:cubicBezTo>
                      <a:pt x="214" y="172"/>
                      <a:pt x="172" y="215"/>
                      <a:pt x="120" y="215"/>
                    </a:cubicBezTo>
                    <a:cubicBezTo>
                      <a:pt x="67" y="215"/>
                      <a:pt x="25" y="172"/>
                      <a:pt x="25" y="120"/>
                    </a:cubicBezTo>
                    <a:cubicBezTo>
                      <a:pt x="25" y="68"/>
                      <a:pt x="67" y="25"/>
                      <a:pt x="120" y="25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0951" tIns="30475" rIns="60951" bIns="304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3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0" name="Freeform 40"/>
              <p:cNvSpPr>
                <a:spLocks/>
              </p:cNvSpPr>
              <p:nvPr/>
            </p:nvSpPr>
            <p:spPr bwMode="auto">
              <a:xfrm>
                <a:off x="-1228725" y="3270251"/>
                <a:ext cx="339725" cy="339725"/>
              </a:xfrm>
              <a:custGeom>
                <a:avLst/>
                <a:gdLst>
                  <a:gd name="T0" fmla="*/ 90 w 214"/>
                  <a:gd name="T1" fmla="*/ 214 h 214"/>
                  <a:gd name="T2" fmla="*/ 122 w 214"/>
                  <a:gd name="T3" fmla="*/ 214 h 214"/>
                  <a:gd name="T4" fmla="*/ 122 w 214"/>
                  <a:gd name="T5" fmla="*/ 124 h 214"/>
                  <a:gd name="T6" fmla="*/ 214 w 214"/>
                  <a:gd name="T7" fmla="*/ 124 h 214"/>
                  <a:gd name="T8" fmla="*/ 214 w 214"/>
                  <a:gd name="T9" fmla="*/ 92 h 214"/>
                  <a:gd name="T10" fmla="*/ 122 w 214"/>
                  <a:gd name="T11" fmla="*/ 92 h 214"/>
                  <a:gd name="T12" fmla="*/ 122 w 214"/>
                  <a:gd name="T13" fmla="*/ 0 h 214"/>
                  <a:gd name="T14" fmla="*/ 90 w 214"/>
                  <a:gd name="T15" fmla="*/ 0 h 214"/>
                  <a:gd name="T16" fmla="*/ 90 w 214"/>
                  <a:gd name="T17" fmla="*/ 92 h 214"/>
                  <a:gd name="T18" fmla="*/ 0 w 214"/>
                  <a:gd name="T19" fmla="*/ 92 h 214"/>
                  <a:gd name="T20" fmla="*/ 0 w 214"/>
                  <a:gd name="T21" fmla="*/ 124 h 214"/>
                  <a:gd name="T22" fmla="*/ 90 w 214"/>
                  <a:gd name="T23" fmla="*/ 124 h 214"/>
                  <a:gd name="T24" fmla="*/ 90 w 214"/>
                  <a:gd name="T25" fmla="*/ 214 h 2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4" h="214">
                    <a:moveTo>
                      <a:pt x="90" y="214"/>
                    </a:moveTo>
                    <a:lnTo>
                      <a:pt x="122" y="214"/>
                    </a:lnTo>
                    <a:lnTo>
                      <a:pt x="122" y="124"/>
                    </a:lnTo>
                    <a:lnTo>
                      <a:pt x="214" y="124"/>
                    </a:lnTo>
                    <a:lnTo>
                      <a:pt x="214" y="92"/>
                    </a:lnTo>
                    <a:lnTo>
                      <a:pt x="122" y="92"/>
                    </a:lnTo>
                    <a:lnTo>
                      <a:pt x="122" y="0"/>
                    </a:lnTo>
                    <a:lnTo>
                      <a:pt x="90" y="0"/>
                    </a:lnTo>
                    <a:lnTo>
                      <a:pt x="90" y="92"/>
                    </a:lnTo>
                    <a:lnTo>
                      <a:pt x="0" y="92"/>
                    </a:lnTo>
                    <a:lnTo>
                      <a:pt x="0" y="124"/>
                    </a:lnTo>
                    <a:lnTo>
                      <a:pt x="90" y="124"/>
                    </a:lnTo>
                    <a:lnTo>
                      <a:pt x="90" y="21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0951" tIns="30475" rIns="60951" bIns="304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3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1" name="Freeform 41"/>
              <p:cNvSpPr>
                <a:spLocks noEditPoints="1"/>
              </p:cNvSpPr>
              <p:nvPr/>
            </p:nvSpPr>
            <p:spPr bwMode="auto">
              <a:xfrm>
                <a:off x="-1917700" y="4829176"/>
                <a:ext cx="779463" cy="704850"/>
              </a:xfrm>
              <a:custGeom>
                <a:avLst/>
                <a:gdLst>
                  <a:gd name="T0" fmla="*/ 116 w 257"/>
                  <a:gd name="T1" fmla="*/ 232 h 232"/>
                  <a:gd name="T2" fmla="*/ 232 w 257"/>
                  <a:gd name="T3" fmla="*/ 116 h 232"/>
                  <a:gd name="T4" fmla="*/ 215 w 257"/>
                  <a:gd name="T5" fmla="*/ 56 h 232"/>
                  <a:gd name="T6" fmla="*/ 257 w 257"/>
                  <a:gd name="T7" fmla="*/ 1 h 232"/>
                  <a:gd name="T8" fmla="*/ 194 w 257"/>
                  <a:gd name="T9" fmla="*/ 30 h 232"/>
                  <a:gd name="T10" fmla="*/ 116 w 257"/>
                  <a:gd name="T11" fmla="*/ 0 h 232"/>
                  <a:gd name="T12" fmla="*/ 0 w 257"/>
                  <a:gd name="T13" fmla="*/ 116 h 232"/>
                  <a:gd name="T14" fmla="*/ 116 w 257"/>
                  <a:gd name="T15" fmla="*/ 232 h 232"/>
                  <a:gd name="T16" fmla="*/ 118 w 257"/>
                  <a:gd name="T17" fmla="*/ 18 h 232"/>
                  <a:gd name="T18" fmla="*/ 213 w 257"/>
                  <a:gd name="T19" fmla="*/ 113 h 232"/>
                  <a:gd name="T20" fmla="*/ 118 w 257"/>
                  <a:gd name="T21" fmla="*/ 208 h 232"/>
                  <a:gd name="T22" fmla="*/ 23 w 257"/>
                  <a:gd name="T23" fmla="*/ 113 h 232"/>
                  <a:gd name="T24" fmla="*/ 118 w 257"/>
                  <a:gd name="T25" fmla="*/ 18 h 2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57" h="232">
                    <a:moveTo>
                      <a:pt x="116" y="232"/>
                    </a:moveTo>
                    <a:cubicBezTo>
                      <a:pt x="180" y="232"/>
                      <a:pt x="232" y="180"/>
                      <a:pt x="232" y="116"/>
                    </a:cubicBezTo>
                    <a:cubicBezTo>
                      <a:pt x="232" y="94"/>
                      <a:pt x="226" y="73"/>
                      <a:pt x="215" y="56"/>
                    </a:cubicBezTo>
                    <a:cubicBezTo>
                      <a:pt x="257" y="1"/>
                      <a:pt x="257" y="1"/>
                      <a:pt x="257" y="1"/>
                    </a:cubicBezTo>
                    <a:cubicBezTo>
                      <a:pt x="194" y="30"/>
                      <a:pt x="194" y="30"/>
                      <a:pt x="194" y="30"/>
                    </a:cubicBezTo>
                    <a:cubicBezTo>
                      <a:pt x="174" y="11"/>
                      <a:pt x="146" y="0"/>
                      <a:pt x="116" y="0"/>
                    </a:cubicBezTo>
                    <a:cubicBezTo>
                      <a:pt x="52" y="0"/>
                      <a:pt x="0" y="52"/>
                      <a:pt x="0" y="116"/>
                    </a:cubicBezTo>
                    <a:cubicBezTo>
                      <a:pt x="0" y="180"/>
                      <a:pt x="52" y="232"/>
                      <a:pt x="116" y="232"/>
                    </a:cubicBezTo>
                    <a:close/>
                    <a:moveTo>
                      <a:pt x="118" y="18"/>
                    </a:moveTo>
                    <a:cubicBezTo>
                      <a:pt x="170" y="18"/>
                      <a:pt x="213" y="61"/>
                      <a:pt x="213" y="113"/>
                    </a:cubicBezTo>
                    <a:cubicBezTo>
                      <a:pt x="213" y="165"/>
                      <a:pt x="170" y="208"/>
                      <a:pt x="118" y="208"/>
                    </a:cubicBezTo>
                    <a:cubicBezTo>
                      <a:pt x="66" y="208"/>
                      <a:pt x="23" y="165"/>
                      <a:pt x="23" y="113"/>
                    </a:cubicBezTo>
                    <a:cubicBezTo>
                      <a:pt x="23" y="61"/>
                      <a:pt x="66" y="18"/>
                      <a:pt x="118" y="1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0951" tIns="30475" rIns="60951" bIns="304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3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2" name="Freeform 42"/>
              <p:cNvSpPr>
                <a:spLocks/>
              </p:cNvSpPr>
              <p:nvPr/>
            </p:nvSpPr>
            <p:spPr bwMode="auto">
              <a:xfrm>
                <a:off x="-1728788" y="4995863"/>
                <a:ext cx="339725" cy="339725"/>
              </a:xfrm>
              <a:custGeom>
                <a:avLst/>
                <a:gdLst>
                  <a:gd name="T0" fmla="*/ 91 w 214"/>
                  <a:gd name="T1" fmla="*/ 214 h 214"/>
                  <a:gd name="T2" fmla="*/ 124 w 214"/>
                  <a:gd name="T3" fmla="*/ 214 h 214"/>
                  <a:gd name="T4" fmla="*/ 124 w 214"/>
                  <a:gd name="T5" fmla="*/ 124 h 214"/>
                  <a:gd name="T6" fmla="*/ 214 w 214"/>
                  <a:gd name="T7" fmla="*/ 124 h 214"/>
                  <a:gd name="T8" fmla="*/ 214 w 214"/>
                  <a:gd name="T9" fmla="*/ 92 h 214"/>
                  <a:gd name="T10" fmla="*/ 124 w 214"/>
                  <a:gd name="T11" fmla="*/ 92 h 214"/>
                  <a:gd name="T12" fmla="*/ 124 w 214"/>
                  <a:gd name="T13" fmla="*/ 0 h 214"/>
                  <a:gd name="T14" fmla="*/ 91 w 214"/>
                  <a:gd name="T15" fmla="*/ 0 h 214"/>
                  <a:gd name="T16" fmla="*/ 91 w 214"/>
                  <a:gd name="T17" fmla="*/ 92 h 214"/>
                  <a:gd name="T18" fmla="*/ 0 w 214"/>
                  <a:gd name="T19" fmla="*/ 92 h 214"/>
                  <a:gd name="T20" fmla="*/ 0 w 214"/>
                  <a:gd name="T21" fmla="*/ 124 h 214"/>
                  <a:gd name="T22" fmla="*/ 91 w 214"/>
                  <a:gd name="T23" fmla="*/ 124 h 214"/>
                  <a:gd name="T24" fmla="*/ 91 w 214"/>
                  <a:gd name="T25" fmla="*/ 214 h 2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4" h="214">
                    <a:moveTo>
                      <a:pt x="91" y="214"/>
                    </a:moveTo>
                    <a:lnTo>
                      <a:pt x="124" y="214"/>
                    </a:lnTo>
                    <a:lnTo>
                      <a:pt x="124" y="124"/>
                    </a:lnTo>
                    <a:lnTo>
                      <a:pt x="214" y="124"/>
                    </a:lnTo>
                    <a:lnTo>
                      <a:pt x="214" y="92"/>
                    </a:lnTo>
                    <a:lnTo>
                      <a:pt x="124" y="92"/>
                    </a:lnTo>
                    <a:lnTo>
                      <a:pt x="124" y="0"/>
                    </a:lnTo>
                    <a:lnTo>
                      <a:pt x="91" y="0"/>
                    </a:lnTo>
                    <a:lnTo>
                      <a:pt x="91" y="92"/>
                    </a:lnTo>
                    <a:lnTo>
                      <a:pt x="0" y="92"/>
                    </a:lnTo>
                    <a:lnTo>
                      <a:pt x="0" y="124"/>
                    </a:lnTo>
                    <a:lnTo>
                      <a:pt x="91" y="124"/>
                    </a:lnTo>
                    <a:lnTo>
                      <a:pt x="91" y="21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0951" tIns="30475" rIns="60951" bIns="304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3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3" name="Freeform 43"/>
              <p:cNvSpPr>
                <a:spLocks noEditPoints="1"/>
              </p:cNvSpPr>
              <p:nvPr/>
            </p:nvSpPr>
            <p:spPr bwMode="auto">
              <a:xfrm>
                <a:off x="-109538" y="4692651"/>
                <a:ext cx="779463" cy="704850"/>
              </a:xfrm>
              <a:custGeom>
                <a:avLst/>
                <a:gdLst>
                  <a:gd name="T0" fmla="*/ 62 w 257"/>
                  <a:gd name="T1" fmla="*/ 30 h 232"/>
                  <a:gd name="T2" fmla="*/ 0 w 257"/>
                  <a:gd name="T3" fmla="*/ 1 h 232"/>
                  <a:gd name="T4" fmla="*/ 42 w 257"/>
                  <a:gd name="T5" fmla="*/ 55 h 232"/>
                  <a:gd name="T6" fmla="*/ 25 w 257"/>
                  <a:gd name="T7" fmla="*/ 116 h 232"/>
                  <a:gd name="T8" fmla="*/ 141 w 257"/>
                  <a:gd name="T9" fmla="*/ 232 h 232"/>
                  <a:gd name="T10" fmla="*/ 257 w 257"/>
                  <a:gd name="T11" fmla="*/ 116 h 232"/>
                  <a:gd name="T12" fmla="*/ 141 w 257"/>
                  <a:gd name="T13" fmla="*/ 0 h 232"/>
                  <a:gd name="T14" fmla="*/ 62 w 257"/>
                  <a:gd name="T15" fmla="*/ 30 h 232"/>
                  <a:gd name="T16" fmla="*/ 231 w 257"/>
                  <a:gd name="T17" fmla="*/ 114 h 232"/>
                  <a:gd name="T18" fmla="*/ 137 w 257"/>
                  <a:gd name="T19" fmla="*/ 208 h 232"/>
                  <a:gd name="T20" fmla="*/ 42 w 257"/>
                  <a:gd name="T21" fmla="*/ 114 h 232"/>
                  <a:gd name="T22" fmla="*/ 137 w 257"/>
                  <a:gd name="T23" fmla="*/ 19 h 232"/>
                  <a:gd name="T24" fmla="*/ 231 w 257"/>
                  <a:gd name="T25" fmla="*/ 114 h 2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57" h="232">
                    <a:moveTo>
                      <a:pt x="62" y="30"/>
                    </a:moveTo>
                    <a:cubicBezTo>
                      <a:pt x="0" y="1"/>
                      <a:pt x="0" y="1"/>
                      <a:pt x="0" y="1"/>
                    </a:cubicBezTo>
                    <a:cubicBezTo>
                      <a:pt x="42" y="55"/>
                      <a:pt x="42" y="55"/>
                      <a:pt x="42" y="55"/>
                    </a:cubicBezTo>
                    <a:cubicBezTo>
                      <a:pt x="31" y="73"/>
                      <a:pt x="25" y="94"/>
                      <a:pt x="25" y="116"/>
                    </a:cubicBezTo>
                    <a:cubicBezTo>
                      <a:pt x="25" y="180"/>
                      <a:pt x="77" y="232"/>
                      <a:pt x="141" y="232"/>
                    </a:cubicBezTo>
                    <a:cubicBezTo>
                      <a:pt x="205" y="232"/>
                      <a:pt x="257" y="180"/>
                      <a:pt x="257" y="116"/>
                    </a:cubicBezTo>
                    <a:cubicBezTo>
                      <a:pt x="257" y="52"/>
                      <a:pt x="205" y="0"/>
                      <a:pt x="141" y="0"/>
                    </a:cubicBezTo>
                    <a:cubicBezTo>
                      <a:pt x="111" y="0"/>
                      <a:pt x="83" y="11"/>
                      <a:pt x="62" y="30"/>
                    </a:cubicBezTo>
                    <a:close/>
                    <a:moveTo>
                      <a:pt x="231" y="114"/>
                    </a:moveTo>
                    <a:cubicBezTo>
                      <a:pt x="231" y="166"/>
                      <a:pt x="189" y="208"/>
                      <a:pt x="137" y="208"/>
                    </a:cubicBezTo>
                    <a:cubicBezTo>
                      <a:pt x="84" y="208"/>
                      <a:pt x="42" y="166"/>
                      <a:pt x="42" y="114"/>
                    </a:cubicBezTo>
                    <a:cubicBezTo>
                      <a:pt x="42" y="61"/>
                      <a:pt x="84" y="19"/>
                      <a:pt x="137" y="19"/>
                    </a:cubicBezTo>
                    <a:cubicBezTo>
                      <a:pt x="189" y="19"/>
                      <a:pt x="231" y="61"/>
                      <a:pt x="231" y="11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0951" tIns="30475" rIns="60951" bIns="304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3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4" name="Freeform 44"/>
              <p:cNvSpPr>
                <a:spLocks/>
              </p:cNvSpPr>
              <p:nvPr/>
            </p:nvSpPr>
            <p:spPr bwMode="auto">
              <a:xfrm>
                <a:off x="139700" y="4859338"/>
                <a:ext cx="339725" cy="339725"/>
              </a:xfrm>
              <a:custGeom>
                <a:avLst/>
                <a:gdLst>
                  <a:gd name="T0" fmla="*/ 91 w 214"/>
                  <a:gd name="T1" fmla="*/ 0 h 214"/>
                  <a:gd name="T2" fmla="*/ 91 w 214"/>
                  <a:gd name="T3" fmla="*/ 90 h 214"/>
                  <a:gd name="T4" fmla="*/ 0 w 214"/>
                  <a:gd name="T5" fmla="*/ 90 h 214"/>
                  <a:gd name="T6" fmla="*/ 0 w 214"/>
                  <a:gd name="T7" fmla="*/ 122 h 214"/>
                  <a:gd name="T8" fmla="*/ 91 w 214"/>
                  <a:gd name="T9" fmla="*/ 122 h 214"/>
                  <a:gd name="T10" fmla="*/ 91 w 214"/>
                  <a:gd name="T11" fmla="*/ 214 h 214"/>
                  <a:gd name="T12" fmla="*/ 124 w 214"/>
                  <a:gd name="T13" fmla="*/ 214 h 214"/>
                  <a:gd name="T14" fmla="*/ 124 w 214"/>
                  <a:gd name="T15" fmla="*/ 122 h 214"/>
                  <a:gd name="T16" fmla="*/ 214 w 214"/>
                  <a:gd name="T17" fmla="*/ 122 h 214"/>
                  <a:gd name="T18" fmla="*/ 214 w 214"/>
                  <a:gd name="T19" fmla="*/ 90 h 214"/>
                  <a:gd name="T20" fmla="*/ 124 w 214"/>
                  <a:gd name="T21" fmla="*/ 90 h 214"/>
                  <a:gd name="T22" fmla="*/ 124 w 214"/>
                  <a:gd name="T23" fmla="*/ 0 h 214"/>
                  <a:gd name="T24" fmla="*/ 91 w 214"/>
                  <a:gd name="T25" fmla="*/ 0 h 2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214" h="214">
                    <a:moveTo>
                      <a:pt x="91" y="0"/>
                    </a:moveTo>
                    <a:lnTo>
                      <a:pt x="91" y="90"/>
                    </a:lnTo>
                    <a:lnTo>
                      <a:pt x="0" y="90"/>
                    </a:lnTo>
                    <a:lnTo>
                      <a:pt x="0" y="122"/>
                    </a:lnTo>
                    <a:lnTo>
                      <a:pt x="91" y="122"/>
                    </a:lnTo>
                    <a:lnTo>
                      <a:pt x="91" y="214"/>
                    </a:lnTo>
                    <a:lnTo>
                      <a:pt x="124" y="214"/>
                    </a:lnTo>
                    <a:lnTo>
                      <a:pt x="124" y="122"/>
                    </a:lnTo>
                    <a:lnTo>
                      <a:pt x="214" y="122"/>
                    </a:lnTo>
                    <a:lnTo>
                      <a:pt x="214" y="90"/>
                    </a:lnTo>
                    <a:lnTo>
                      <a:pt x="124" y="90"/>
                    </a:lnTo>
                    <a:lnTo>
                      <a:pt x="124" y="0"/>
                    </a:lnTo>
                    <a:lnTo>
                      <a:pt x="91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0951" tIns="30475" rIns="60951" bIns="304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3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5" name="Freeform 45"/>
              <p:cNvSpPr>
                <a:spLocks noEditPoints="1"/>
              </p:cNvSpPr>
              <p:nvPr/>
            </p:nvSpPr>
            <p:spPr bwMode="auto">
              <a:xfrm>
                <a:off x="-525463" y="3373438"/>
                <a:ext cx="455613" cy="525463"/>
              </a:xfrm>
              <a:custGeom>
                <a:avLst/>
                <a:gdLst>
                  <a:gd name="T0" fmla="*/ 0 w 150"/>
                  <a:gd name="T1" fmla="*/ 75 h 173"/>
                  <a:gd name="T2" fmla="*/ 27 w 150"/>
                  <a:gd name="T3" fmla="*/ 132 h 173"/>
                  <a:gd name="T4" fmla="*/ 12 w 150"/>
                  <a:gd name="T5" fmla="*/ 173 h 173"/>
                  <a:gd name="T6" fmla="*/ 45 w 150"/>
                  <a:gd name="T7" fmla="*/ 143 h 173"/>
                  <a:gd name="T8" fmla="*/ 75 w 150"/>
                  <a:gd name="T9" fmla="*/ 149 h 173"/>
                  <a:gd name="T10" fmla="*/ 150 w 150"/>
                  <a:gd name="T11" fmla="*/ 75 h 173"/>
                  <a:gd name="T12" fmla="*/ 75 w 150"/>
                  <a:gd name="T13" fmla="*/ 0 h 173"/>
                  <a:gd name="T14" fmla="*/ 0 w 150"/>
                  <a:gd name="T15" fmla="*/ 75 h 173"/>
                  <a:gd name="T16" fmla="*/ 133 w 150"/>
                  <a:gd name="T17" fmla="*/ 77 h 173"/>
                  <a:gd name="T18" fmla="*/ 72 w 150"/>
                  <a:gd name="T19" fmla="*/ 138 h 173"/>
                  <a:gd name="T20" fmla="*/ 11 w 150"/>
                  <a:gd name="T21" fmla="*/ 77 h 173"/>
                  <a:gd name="T22" fmla="*/ 72 w 150"/>
                  <a:gd name="T23" fmla="*/ 16 h 173"/>
                  <a:gd name="T24" fmla="*/ 133 w 150"/>
                  <a:gd name="T25" fmla="*/ 77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0" h="173">
                    <a:moveTo>
                      <a:pt x="0" y="75"/>
                    </a:moveTo>
                    <a:cubicBezTo>
                      <a:pt x="0" y="98"/>
                      <a:pt x="11" y="118"/>
                      <a:pt x="27" y="132"/>
                    </a:cubicBezTo>
                    <a:cubicBezTo>
                      <a:pt x="12" y="173"/>
                      <a:pt x="12" y="173"/>
                      <a:pt x="12" y="173"/>
                    </a:cubicBezTo>
                    <a:cubicBezTo>
                      <a:pt x="45" y="143"/>
                      <a:pt x="45" y="143"/>
                      <a:pt x="45" y="143"/>
                    </a:cubicBezTo>
                    <a:cubicBezTo>
                      <a:pt x="54" y="147"/>
                      <a:pt x="64" y="149"/>
                      <a:pt x="75" y="149"/>
                    </a:cubicBezTo>
                    <a:cubicBezTo>
                      <a:pt x="116" y="149"/>
                      <a:pt x="150" y="116"/>
                      <a:pt x="150" y="75"/>
                    </a:cubicBezTo>
                    <a:cubicBezTo>
                      <a:pt x="150" y="33"/>
                      <a:pt x="116" y="0"/>
                      <a:pt x="75" y="0"/>
                    </a:cubicBezTo>
                    <a:cubicBezTo>
                      <a:pt x="34" y="0"/>
                      <a:pt x="0" y="33"/>
                      <a:pt x="0" y="75"/>
                    </a:cubicBezTo>
                    <a:close/>
                    <a:moveTo>
                      <a:pt x="133" y="77"/>
                    </a:moveTo>
                    <a:cubicBezTo>
                      <a:pt x="133" y="111"/>
                      <a:pt x="106" y="138"/>
                      <a:pt x="72" y="138"/>
                    </a:cubicBezTo>
                    <a:cubicBezTo>
                      <a:pt x="39" y="138"/>
                      <a:pt x="11" y="111"/>
                      <a:pt x="11" y="77"/>
                    </a:cubicBezTo>
                    <a:cubicBezTo>
                      <a:pt x="11" y="44"/>
                      <a:pt x="39" y="16"/>
                      <a:pt x="72" y="16"/>
                    </a:cubicBezTo>
                    <a:cubicBezTo>
                      <a:pt x="106" y="16"/>
                      <a:pt x="133" y="44"/>
                      <a:pt x="133" y="7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0951" tIns="30475" rIns="60951" bIns="304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3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36" name="Freeform 46"/>
              <p:cNvSpPr>
                <a:spLocks/>
              </p:cNvSpPr>
              <p:nvPr/>
            </p:nvSpPr>
            <p:spPr bwMode="auto">
              <a:xfrm>
                <a:off x="-412750" y="3497263"/>
                <a:ext cx="220663" cy="219075"/>
              </a:xfrm>
              <a:custGeom>
                <a:avLst/>
                <a:gdLst>
                  <a:gd name="T0" fmla="*/ 59 w 139"/>
                  <a:gd name="T1" fmla="*/ 0 h 138"/>
                  <a:gd name="T2" fmla="*/ 59 w 139"/>
                  <a:gd name="T3" fmla="*/ 58 h 138"/>
                  <a:gd name="T4" fmla="*/ 0 w 139"/>
                  <a:gd name="T5" fmla="*/ 58 h 138"/>
                  <a:gd name="T6" fmla="*/ 0 w 139"/>
                  <a:gd name="T7" fmla="*/ 79 h 138"/>
                  <a:gd name="T8" fmla="*/ 59 w 139"/>
                  <a:gd name="T9" fmla="*/ 79 h 138"/>
                  <a:gd name="T10" fmla="*/ 59 w 139"/>
                  <a:gd name="T11" fmla="*/ 138 h 138"/>
                  <a:gd name="T12" fmla="*/ 80 w 139"/>
                  <a:gd name="T13" fmla="*/ 138 h 138"/>
                  <a:gd name="T14" fmla="*/ 80 w 139"/>
                  <a:gd name="T15" fmla="*/ 79 h 138"/>
                  <a:gd name="T16" fmla="*/ 139 w 139"/>
                  <a:gd name="T17" fmla="*/ 79 h 138"/>
                  <a:gd name="T18" fmla="*/ 139 w 139"/>
                  <a:gd name="T19" fmla="*/ 58 h 138"/>
                  <a:gd name="T20" fmla="*/ 80 w 139"/>
                  <a:gd name="T21" fmla="*/ 58 h 138"/>
                  <a:gd name="T22" fmla="*/ 80 w 139"/>
                  <a:gd name="T23" fmla="*/ 0 h 138"/>
                  <a:gd name="T24" fmla="*/ 59 w 139"/>
                  <a:gd name="T25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39" h="138">
                    <a:moveTo>
                      <a:pt x="59" y="0"/>
                    </a:moveTo>
                    <a:lnTo>
                      <a:pt x="59" y="58"/>
                    </a:lnTo>
                    <a:lnTo>
                      <a:pt x="0" y="58"/>
                    </a:lnTo>
                    <a:lnTo>
                      <a:pt x="0" y="79"/>
                    </a:lnTo>
                    <a:lnTo>
                      <a:pt x="59" y="79"/>
                    </a:lnTo>
                    <a:lnTo>
                      <a:pt x="59" y="138"/>
                    </a:lnTo>
                    <a:lnTo>
                      <a:pt x="80" y="138"/>
                    </a:lnTo>
                    <a:lnTo>
                      <a:pt x="80" y="79"/>
                    </a:lnTo>
                    <a:lnTo>
                      <a:pt x="139" y="79"/>
                    </a:lnTo>
                    <a:lnTo>
                      <a:pt x="139" y="58"/>
                    </a:lnTo>
                    <a:lnTo>
                      <a:pt x="80" y="58"/>
                    </a:lnTo>
                    <a:lnTo>
                      <a:pt x="80" y="0"/>
                    </a:lnTo>
                    <a:lnTo>
                      <a:pt x="59" y="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0951" tIns="30475" rIns="60951" bIns="304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3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50" name="Group 149"/>
            <p:cNvGrpSpPr/>
            <p:nvPr/>
          </p:nvGrpSpPr>
          <p:grpSpPr>
            <a:xfrm>
              <a:off x="5827290" y="4034067"/>
              <a:ext cx="391671" cy="350922"/>
              <a:chOff x="-2392363" y="5278438"/>
              <a:chExt cx="795338" cy="728662"/>
            </a:xfrm>
            <a:solidFill>
              <a:srgbClr val="FFFFFF"/>
            </a:solidFill>
          </p:grpSpPr>
          <p:sp>
            <p:nvSpPr>
              <p:cNvPr id="141" name="Oval 50"/>
              <p:cNvSpPr>
                <a:spLocks noChangeArrowheads="1"/>
              </p:cNvSpPr>
              <p:nvPr/>
            </p:nvSpPr>
            <p:spPr bwMode="auto">
              <a:xfrm>
                <a:off x="-2254250" y="5426075"/>
                <a:ext cx="119063" cy="120650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0951" tIns="30475" rIns="60951" bIns="304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3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2" name="Freeform 51"/>
              <p:cNvSpPr>
                <a:spLocks/>
              </p:cNvSpPr>
              <p:nvPr/>
            </p:nvSpPr>
            <p:spPr bwMode="auto">
              <a:xfrm>
                <a:off x="-2392363" y="5546725"/>
                <a:ext cx="406400" cy="411162"/>
              </a:xfrm>
              <a:custGeom>
                <a:avLst/>
                <a:gdLst>
                  <a:gd name="T0" fmla="*/ 24 w 133"/>
                  <a:gd name="T1" fmla="*/ 65 h 134"/>
                  <a:gd name="T2" fmla="*/ 30 w 133"/>
                  <a:gd name="T3" fmla="*/ 44 h 134"/>
                  <a:gd name="T4" fmla="*/ 42 w 133"/>
                  <a:gd name="T5" fmla="*/ 32 h 134"/>
                  <a:gd name="T6" fmla="*/ 42 w 133"/>
                  <a:gd name="T7" fmla="*/ 56 h 134"/>
                  <a:gd name="T8" fmla="*/ 43 w 133"/>
                  <a:gd name="T9" fmla="*/ 64 h 134"/>
                  <a:gd name="T10" fmla="*/ 36 w 133"/>
                  <a:gd name="T11" fmla="*/ 134 h 134"/>
                  <a:gd name="T12" fmla="*/ 60 w 133"/>
                  <a:gd name="T13" fmla="*/ 134 h 134"/>
                  <a:gd name="T14" fmla="*/ 69 w 133"/>
                  <a:gd name="T15" fmla="*/ 78 h 134"/>
                  <a:gd name="T16" fmla="*/ 87 w 133"/>
                  <a:gd name="T17" fmla="*/ 82 h 134"/>
                  <a:gd name="T18" fmla="*/ 90 w 133"/>
                  <a:gd name="T19" fmla="*/ 85 h 134"/>
                  <a:gd name="T20" fmla="*/ 90 w 133"/>
                  <a:gd name="T21" fmla="*/ 96 h 134"/>
                  <a:gd name="T22" fmla="*/ 114 w 133"/>
                  <a:gd name="T23" fmla="*/ 96 h 134"/>
                  <a:gd name="T24" fmla="*/ 114 w 133"/>
                  <a:gd name="T25" fmla="*/ 78 h 134"/>
                  <a:gd name="T26" fmla="*/ 98 w 133"/>
                  <a:gd name="T27" fmla="*/ 57 h 134"/>
                  <a:gd name="T28" fmla="*/ 82 w 133"/>
                  <a:gd name="T29" fmla="*/ 53 h 134"/>
                  <a:gd name="T30" fmla="*/ 83 w 133"/>
                  <a:gd name="T31" fmla="*/ 31 h 134"/>
                  <a:gd name="T32" fmla="*/ 91 w 133"/>
                  <a:gd name="T33" fmla="*/ 36 h 134"/>
                  <a:gd name="T34" fmla="*/ 126 w 133"/>
                  <a:gd name="T35" fmla="*/ 35 h 134"/>
                  <a:gd name="T36" fmla="*/ 132 w 133"/>
                  <a:gd name="T37" fmla="*/ 24 h 134"/>
                  <a:gd name="T38" fmla="*/ 119 w 133"/>
                  <a:gd name="T39" fmla="*/ 16 h 134"/>
                  <a:gd name="T40" fmla="*/ 110 w 133"/>
                  <a:gd name="T41" fmla="*/ 19 h 134"/>
                  <a:gd name="T42" fmla="*/ 101 w 133"/>
                  <a:gd name="T43" fmla="*/ 17 h 134"/>
                  <a:gd name="T44" fmla="*/ 88 w 133"/>
                  <a:gd name="T45" fmla="*/ 7 h 134"/>
                  <a:gd name="T46" fmla="*/ 48 w 133"/>
                  <a:gd name="T47" fmla="*/ 1 h 134"/>
                  <a:gd name="T48" fmla="*/ 32 w 133"/>
                  <a:gd name="T49" fmla="*/ 7 h 134"/>
                  <a:gd name="T50" fmla="*/ 9 w 133"/>
                  <a:gd name="T51" fmla="*/ 34 h 134"/>
                  <a:gd name="T52" fmla="*/ 2 w 133"/>
                  <a:gd name="T53" fmla="*/ 59 h 134"/>
                  <a:gd name="T54" fmla="*/ 13 w 133"/>
                  <a:gd name="T55" fmla="*/ 73 h 134"/>
                  <a:gd name="T56" fmla="*/ 24 w 133"/>
                  <a:gd name="T57" fmla="*/ 65 h 1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133" h="134">
                    <a:moveTo>
                      <a:pt x="24" y="65"/>
                    </a:moveTo>
                    <a:cubicBezTo>
                      <a:pt x="30" y="44"/>
                      <a:pt x="30" y="44"/>
                      <a:pt x="30" y="44"/>
                    </a:cubicBezTo>
                    <a:cubicBezTo>
                      <a:pt x="42" y="32"/>
                      <a:pt x="42" y="32"/>
                      <a:pt x="42" y="32"/>
                    </a:cubicBezTo>
                    <a:cubicBezTo>
                      <a:pt x="42" y="56"/>
                      <a:pt x="42" y="56"/>
                      <a:pt x="42" y="56"/>
                    </a:cubicBezTo>
                    <a:cubicBezTo>
                      <a:pt x="42" y="59"/>
                      <a:pt x="42" y="62"/>
                      <a:pt x="43" y="64"/>
                    </a:cubicBezTo>
                    <a:cubicBezTo>
                      <a:pt x="36" y="134"/>
                      <a:pt x="36" y="134"/>
                      <a:pt x="36" y="134"/>
                    </a:cubicBezTo>
                    <a:cubicBezTo>
                      <a:pt x="60" y="134"/>
                      <a:pt x="60" y="134"/>
                      <a:pt x="60" y="134"/>
                    </a:cubicBezTo>
                    <a:cubicBezTo>
                      <a:pt x="69" y="78"/>
                      <a:pt x="69" y="78"/>
                      <a:pt x="69" y="78"/>
                    </a:cubicBezTo>
                    <a:cubicBezTo>
                      <a:pt x="87" y="82"/>
                      <a:pt x="87" y="82"/>
                      <a:pt x="87" y="82"/>
                    </a:cubicBezTo>
                    <a:cubicBezTo>
                      <a:pt x="89" y="82"/>
                      <a:pt x="90" y="84"/>
                      <a:pt x="90" y="85"/>
                    </a:cubicBezTo>
                    <a:cubicBezTo>
                      <a:pt x="90" y="96"/>
                      <a:pt x="90" y="96"/>
                      <a:pt x="90" y="96"/>
                    </a:cubicBezTo>
                    <a:cubicBezTo>
                      <a:pt x="114" y="96"/>
                      <a:pt x="114" y="96"/>
                      <a:pt x="114" y="96"/>
                    </a:cubicBezTo>
                    <a:cubicBezTo>
                      <a:pt x="114" y="78"/>
                      <a:pt x="114" y="78"/>
                      <a:pt x="114" y="78"/>
                    </a:cubicBezTo>
                    <a:cubicBezTo>
                      <a:pt x="114" y="68"/>
                      <a:pt x="108" y="59"/>
                      <a:pt x="98" y="57"/>
                    </a:cubicBezTo>
                    <a:cubicBezTo>
                      <a:pt x="82" y="53"/>
                      <a:pt x="82" y="53"/>
                      <a:pt x="82" y="53"/>
                    </a:cubicBezTo>
                    <a:cubicBezTo>
                      <a:pt x="83" y="31"/>
                      <a:pt x="83" y="31"/>
                      <a:pt x="83" y="31"/>
                    </a:cubicBezTo>
                    <a:cubicBezTo>
                      <a:pt x="91" y="36"/>
                      <a:pt x="91" y="36"/>
                      <a:pt x="91" y="36"/>
                    </a:cubicBezTo>
                    <a:cubicBezTo>
                      <a:pt x="104" y="46"/>
                      <a:pt x="118" y="36"/>
                      <a:pt x="126" y="35"/>
                    </a:cubicBezTo>
                    <a:cubicBezTo>
                      <a:pt x="130" y="33"/>
                      <a:pt x="133" y="28"/>
                      <a:pt x="132" y="24"/>
                    </a:cubicBezTo>
                    <a:cubicBezTo>
                      <a:pt x="131" y="17"/>
                      <a:pt x="125" y="14"/>
                      <a:pt x="119" y="16"/>
                    </a:cubicBezTo>
                    <a:cubicBezTo>
                      <a:pt x="110" y="19"/>
                      <a:pt x="110" y="19"/>
                      <a:pt x="110" y="19"/>
                    </a:cubicBezTo>
                    <a:cubicBezTo>
                      <a:pt x="107" y="20"/>
                      <a:pt x="104" y="19"/>
                      <a:pt x="101" y="17"/>
                    </a:cubicBezTo>
                    <a:cubicBezTo>
                      <a:pt x="88" y="7"/>
                      <a:pt x="88" y="7"/>
                      <a:pt x="88" y="7"/>
                    </a:cubicBezTo>
                    <a:cubicBezTo>
                      <a:pt x="81" y="0"/>
                      <a:pt x="74" y="3"/>
                      <a:pt x="48" y="1"/>
                    </a:cubicBezTo>
                    <a:cubicBezTo>
                      <a:pt x="42" y="0"/>
                      <a:pt x="36" y="3"/>
                      <a:pt x="32" y="7"/>
                    </a:cubicBezTo>
                    <a:cubicBezTo>
                      <a:pt x="9" y="34"/>
                      <a:pt x="9" y="34"/>
                      <a:pt x="9" y="34"/>
                    </a:cubicBezTo>
                    <a:cubicBezTo>
                      <a:pt x="7" y="37"/>
                      <a:pt x="8" y="39"/>
                      <a:pt x="2" y="59"/>
                    </a:cubicBezTo>
                    <a:cubicBezTo>
                      <a:pt x="0" y="66"/>
                      <a:pt x="6" y="73"/>
                      <a:pt x="13" y="73"/>
                    </a:cubicBezTo>
                    <a:cubicBezTo>
                      <a:pt x="18" y="73"/>
                      <a:pt x="22" y="70"/>
                      <a:pt x="24" y="65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0951" tIns="30475" rIns="60951" bIns="304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3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3" name="Freeform 52"/>
              <p:cNvSpPr>
                <a:spLocks/>
              </p:cNvSpPr>
              <p:nvPr/>
            </p:nvSpPr>
            <p:spPr bwMode="auto">
              <a:xfrm>
                <a:off x="-2339975" y="5748338"/>
                <a:ext cx="736600" cy="258762"/>
              </a:xfrm>
              <a:custGeom>
                <a:avLst/>
                <a:gdLst>
                  <a:gd name="T0" fmla="*/ 237 w 241"/>
                  <a:gd name="T1" fmla="*/ 0 h 84"/>
                  <a:gd name="T2" fmla="*/ 237 w 241"/>
                  <a:gd name="T3" fmla="*/ 0 h 84"/>
                  <a:gd name="T4" fmla="*/ 123 w 241"/>
                  <a:gd name="T5" fmla="*/ 0 h 84"/>
                  <a:gd name="T6" fmla="*/ 119 w 241"/>
                  <a:gd name="T7" fmla="*/ 4 h 84"/>
                  <a:gd name="T8" fmla="*/ 119 w 241"/>
                  <a:gd name="T9" fmla="*/ 37 h 84"/>
                  <a:gd name="T10" fmla="*/ 61 w 241"/>
                  <a:gd name="T11" fmla="*/ 37 h 84"/>
                  <a:gd name="T12" fmla="*/ 57 w 241"/>
                  <a:gd name="T13" fmla="*/ 41 h 84"/>
                  <a:gd name="T14" fmla="*/ 57 w 241"/>
                  <a:gd name="T15" fmla="*/ 76 h 84"/>
                  <a:gd name="T16" fmla="*/ 4 w 241"/>
                  <a:gd name="T17" fmla="*/ 76 h 84"/>
                  <a:gd name="T18" fmla="*/ 0 w 241"/>
                  <a:gd name="T19" fmla="*/ 80 h 84"/>
                  <a:gd name="T20" fmla="*/ 4 w 241"/>
                  <a:gd name="T21" fmla="*/ 84 h 84"/>
                  <a:gd name="T22" fmla="*/ 61 w 241"/>
                  <a:gd name="T23" fmla="*/ 84 h 84"/>
                  <a:gd name="T24" fmla="*/ 65 w 241"/>
                  <a:gd name="T25" fmla="*/ 80 h 84"/>
                  <a:gd name="T26" fmla="*/ 65 w 241"/>
                  <a:gd name="T27" fmla="*/ 45 h 84"/>
                  <a:gd name="T28" fmla="*/ 122 w 241"/>
                  <a:gd name="T29" fmla="*/ 45 h 84"/>
                  <a:gd name="T30" fmla="*/ 126 w 241"/>
                  <a:gd name="T31" fmla="*/ 41 h 84"/>
                  <a:gd name="T32" fmla="*/ 126 w 241"/>
                  <a:gd name="T33" fmla="*/ 8 h 84"/>
                  <a:gd name="T34" fmla="*/ 237 w 241"/>
                  <a:gd name="T35" fmla="*/ 8 h 84"/>
                  <a:gd name="T36" fmla="*/ 241 w 241"/>
                  <a:gd name="T37" fmla="*/ 4 h 84"/>
                  <a:gd name="T38" fmla="*/ 237 w 241"/>
                  <a:gd name="T39" fmla="*/ 0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41" h="84">
                    <a:moveTo>
                      <a:pt x="237" y="0"/>
                    </a:moveTo>
                    <a:cubicBezTo>
                      <a:pt x="237" y="0"/>
                      <a:pt x="237" y="0"/>
                      <a:pt x="237" y="0"/>
                    </a:cubicBezTo>
                    <a:cubicBezTo>
                      <a:pt x="123" y="0"/>
                      <a:pt x="123" y="0"/>
                      <a:pt x="123" y="0"/>
                    </a:cubicBezTo>
                    <a:cubicBezTo>
                      <a:pt x="120" y="0"/>
                      <a:pt x="119" y="2"/>
                      <a:pt x="119" y="4"/>
                    </a:cubicBezTo>
                    <a:cubicBezTo>
                      <a:pt x="119" y="37"/>
                      <a:pt x="119" y="37"/>
                      <a:pt x="119" y="37"/>
                    </a:cubicBezTo>
                    <a:cubicBezTo>
                      <a:pt x="61" y="37"/>
                      <a:pt x="61" y="37"/>
                      <a:pt x="61" y="37"/>
                    </a:cubicBezTo>
                    <a:cubicBezTo>
                      <a:pt x="59" y="37"/>
                      <a:pt x="57" y="39"/>
                      <a:pt x="57" y="41"/>
                    </a:cubicBezTo>
                    <a:cubicBezTo>
                      <a:pt x="57" y="76"/>
                      <a:pt x="57" y="76"/>
                      <a:pt x="57" y="76"/>
                    </a:cubicBezTo>
                    <a:cubicBezTo>
                      <a:pt x="4" y="76"/>
                      <a:pt x="4" y="76"/>
                      <a:pt x="4" y="76"/>
                    </a:cubicBezTo>
                    <a:cubicBezTo>
                      <a:pt x="2" y="76"/>
                      <a:pt x="0" y="78"/>
                      <a:pt x="0" y="80"/>
                    </a:cubicBezTo>
                    <a:cubicBezTo>
                      <a:pt x="0" y="82"/>
                      <a:pt x="2" y="84"/>
                      <a:pt x="4" y="84"/>
                    </a:cubicBezTo>
                    <a:cubicBezTo>
                      <a:pt x="61" y="84"/>
                      <a:pt x="61" y="84"/>
                      <a:pt x="61" y="84"/>
                    </a:cubicBezTo>
                    <a:cubicBezTo>
                      <a:pt x="64" y="84"/>
                      <a:pt x="65" y="82"/>
                      <a:pt x="65" y="80"/>
                    </a:cubicBezTo>
                    <a:cubicBezTo>
                      <a:pt x="65" y="45"/>
                      <a:pt x="65" y="45"/>
                      <a:pt x="65" y="45"/>
                    </a:cubicBezTo>
                    <a:cubicBezTo>
                      <a:pt x="122" y="45"/>
                      <a:pt x="122" y="45"/>
                      <a:pt x="122" y="45"/>
                    </a:cubicBezTo>
                    <a:cubicBezTo>
                      <a:pt x="125" y="45"/>
                      <a:pt x="126" y="44"/>
                      <a:pt x="126" y="41"/>
                    </a:cubicBezTo>
                    <a:cubicBezTo>
                      <a:pt x="126" y="8"/>
                      <a:pt x="126" y="8"/>
                      <a:pt x="126" y="8"/>
                    </a:cubicBezTo>
                    <a:cubicBezTo>
                      <a:pt x="237" y="8"/>
                      <a:pt x="237" y="8"/>
                      <a:pt x="237" y="8"/>
                    </a:cubicBezTo>
                    <a:cubicBezTo>
                      <a:pt x="239" y="8"/>
                      <a:pt x="241" y="6"/>
                      <a:pt x="241" y="4"/>
                    </a:cubicBezTo>
                    <a:cubicBezTo>
                      <a:pt x="241" y="2"/>
                      <a:pt x="239" y="0"/>
                      <a:pt x="237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0951" tIns="30475" rIns="60951" bIns="304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3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4" name="Freeform 53"/>
              <p:cNvSpPr>
                <a:spLocks/>
              </p:cNvSpPr>
              <p:nvPr/>
            </p:nvSpPr>
            <p:spPr bwMode="auto">
              <a:xfrm>
                <a:off x="-1927225" y="5278438"/>
                <a:ext cx="134938" cy="128587"/>
              </a:xfrm>
              <a:custGeom>
                <a:avLst/>
                <a:gdLst>
                  <a:gd name="T0" fmla="*/ 28 w 44"/>
                  <a:gd name="T1" fmla="*/ 39 h 42"/>
                  <a:gd name="T2" fmla="*/ 40 w 44"/>
                  <a:gd name="T3" fmla="*/ 15 h 42"/>
                  <a:gd name="T4" fmla="*/ 31 w 44"/>
                  <a:gd name="T5" fmla="*/ 3 h 42"/>
                  <a:gd name="T6" fmla="*/ 16 w 44"/>
                  <a:gd name="T7" fmla="*/ 2 h 42"/>
                  <a:gd name="T8" fmla="*/ 3 w 44"/>
                  <a:gd name="T9" fmla="*/ 26 h 42"/>
                  <a:gd name="T10" fmla="*/ 28 w 44"/>
                  <a:gd name="T11" fmla="*/ 39 h 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4" h="42">
                    <a:moveTo>
                      <a:pt x="28" y="39"/>
                    </a:moveTo>
                    <a:cubicBezTo>
                      <a:pt x="38" y="36"/>
                      <a:pt x="44" y="25"/>
                      <a:pt x="40" y="15"/>
                    </a:cubicBezTo>
                    <a:cubicBezTo>
                      <a:pt x="39" y="10"/>
                      <a:pt x="35" y="5"/>
                      <a:pt x="31" y="3"/>
                    </a:cubicBezTo>
                    <a:cubicBezTo>
                      <a:pt x="26" y="1"/>
                      <a:pt x="21" y="0"/>
                      <a:pt x="16" y="2"/>
                    </a:cubicBezTo>
                    <a:cubicBezTo>
                      <a:pt x="6" y="5"/>
                      <a:pt x="0" y="16"/>
                      <a:pt x="3" y="26"/>
                    </a:cubicBezTo>
                    <a:cubicBezTo>
                      <a:pt x="6" y="36"/>
                      <a:pt x="16" y="42"/>
                      <a:pt x="28" y="3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0951" tIns="30475" rIns="60951" bIns="304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3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45" name="Freeform 54"/>
              <p:cNvSpPr>
                <a:spLocks/>
              </p:cNvSpPr>
              <p:nvPr/>
            </p:nvSpPr>
            <p:spPr bwMode="auto">
              <a:xfrm>
                <a:off x="-1992313" y="5383213"/>
                <a:ext cx="395288" cy="341312"/>
              </a:xfrm>
              <a:custGeom>
                <a:avLst/>
                <a:gdLst>
                  <a:gd name="T0" fmla="*/ 10 w 129"/>
                  <a:gd name="T1" fmla="*/ 75 h 111"/>
                  <a:gd name="T2" fmla="*/ 10 w 129"/>
                  <a:gd name="T3" fmla="*/ 81 h 111"/>
                  <a:gd name="T4" fmla="*/ 21 w 129"/>
                  <a:gd name="T5" fmla="*/ 76 h 111"/>
                  <a:gd name="T6" fmla="*/ 25 w 129"/>
                  <a:gd name="T7" fmla="*/ 72 h 111"/>
                  <a:gd name="T8" fmla="*/ 41 w 129"/>
                  <a:gd name="T9" fmla="*/ 42 h 111"/>
                  <a:gd name="T10" fmla="*/ 47 w 129"/>
                  <a:gd name="T11" fmla="*/ 61 h 111"/>
                  <a:gd name="T12" fmla="*/ 33 w 129"/>
                  <a:gd name="T13" fmla="*/ 69 h 111"/>
                  <a:gd name="T14" fmla="*/ 24 w 129"/>
                  <a:gd name="T15" fmla="*/ 94 h 111"/>
                  <a:gd name="T16" fmla="*/ 29 w 129"/>
                  <a:gd name="T17" fmla="*/ 111 h 111"/>
                  <a:gd name="T18" fmla="*/ 55 w 129"/>
                  <a:gd name="T19" fmla="*/ 111 h 111"/>
                  <a:gd name="T20" fmla="*/ 49 w 129"/>
                  <a:gd name="T21" fmla="*/ 93 h 111"/>
                  <a:gd name="T22" fmla="*/ 51 w 129"/>
                  <a:gd name="T23" fmla="*/ 90 h 111"/>
                  <a:gd name="T24" fmla="*/ 65 w 129"/>
                  <a:gd name="T25" fmla="*/ 82 h 111"/>
                  <a:gd name="T26" fmla="*/ 72 w 129"/>
                  <a:gd name="T27" fmla="*/ 99 h 111"/>
                  <a:gd name="T28" fmla="*/ 79 w 129"/>
                  <a:gd name="T29" fmla="*/ 111 h 111"/>
                  <a:gd name="T30" fmla="*/ 107 w 129"/>
                  <a:gd name="T31" fmla="*/ 111 h 111"/>
                  <a:gd name="T32" fmla="*/ 94 w 129"/>
                  <a:gd name="T33" fmla="*/ 90 h 111"/>
                  <a:gd name="T34" fmla="*/ 85 w 129"/>
                  <a:gd name="T35" fmla="*/ 67 h 111"/>
                  <a:gd name="T36" fmla="*/ 87 w 129"/>
                  <a:gd name="T37" fmla="*/ 52 h 111"/>
                  <a:gd name="T38" fmla="*/ 79 w 129"/>
                  <a:gd name="T39" fmla="*/ 28 h 111"/>
                  <a:gd name="T40" fmla="*/ 94 w 129"/>
                  <a:gd name="T41" fmla="*/ 37 h 111"/>
                  <a:gd name="T42" fmla="*/ 107 w 129"/>
                  <a:gd name="T43" fmla="*/ 55 h 111"/>
                  <a:gd name="T44" fmla="*/ 119 w 129"/>
                  <a:gd name="T45" fmla="*/ 59 h 111"/>
                  <a:gd name="T46" fmla="*/ 125 w 129"/>
                  <a:gd name="T47" fmla="*/ 43 h 111"/>
                  <a:gd name="T48" fmla="*/ 125 w 129"/>
                  <a:gd name="T49" fmla="*/ 43 h 111"/>
                  <a:gd name="T50" fmla="*/ 111 w 129"/>
                  <a:gd name="T51" fmla="*/ 22 h 111"/>
                  <a:gd name="T52" fmla="*/ 81 w 129"/>
                  <a:gd name="T53" fmla="*/ 3 h 111"/>
                  <a:gd name="T54" fmla="*/ 64 w 129"/>
                  <a:gd name="T55" fmla="*/ 2 h 111"/>
                  <a:gd name="T56" fmla="*/ 31 w 129"/>
                  <a:gd name="T57" fmla="*/ 15 h 111"/>
                  <a:gd name="T58" fmla="*/ 32 w 129"/>
                  <a:gd name="T59" fmla="*/ 15 h 111"/>
                  <a:gd name="T60" fmla="*/ 14 w 129"/>
                  <a:gd name="T61" fmla="*/ 37 h 111"/>
                  <a:gd name="T62" fmla="*/ 10 w 129"/>
                  <a:gd name="T63" fmla="*/ 56 h 111"/>
                  <a:gd name="T64" fmla="*/ 0 w 129"/>
                  <a:gd name="T65" fmla="*/ 63 h 111"/>
                  <a:gd name="T66" fmla="*/ 10 w 129"/>
                  <a:gd name="T67" fmla="*/ 75 h 1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29" h="111">
                    <a:moveTo>
                      <a:pt x="10" y="75"/>
                    </a:moveTo>
                    <a:cubicBezTo>
                      <a:pt x="10" y="77"/>
                      <a:pt x="10" y="79"/>
                      <a:pt x="10" y="81"/>
                    </a:cubicBezTo>
                    <a:cubicBezTo>
                      <a:pt x="13" y="80"/>
                      <a:pt x="16" y="78"/>
                      <a:pt x="21" y="76"/>
                    </a:cubicBezTo>
                    <a:cubicBezTo>
                      <a:pt x="23" y="75"/>
                      <a:pt x="24" y="74"/>
                      <a:pt x="25" y="72"/>
                    </a:cubicBezTo>
                    <a:cubicBezTo>
                      <a:pt x="41" y="42"/>
                      <a:pt x="41" y="42"/>
                      <a:pt x="41" y="42"/>
                    </a:cubicBezTo>
                    <a:cubicBezTo>
                      <a:pt x="47" y="61"/>
                      <a:pt x="47" y="61"/>
                      <a:pt x="47" y="61"/>
                    </a:cubicBezTo>
                    <a:cubicBezTo>
                      <a:pt x="33" y="69"/>
                      <a:pt x="33" y="69"/>
                      <a:pt x="33" y="69"/>
                    </a:cubicBezTo>
                    <a:cubicBezTo>
                      <a:pt x="25" y="74"/>
                      <a:pt x="21" y="85"/>
                      <a:pt x="24" y="94"/>
                    </a:cubicBezTo>
                    <a:cubicBezTo>
                      <a:pt x="29" y="111"/>
                      <a:pt x="29" y="111"/>
                      <a:pt x="29" y="111"/>
                    </a:cubicBezTo>
                    <a:cubicBezTo>
                      <a:pt x="55" y="111"/>
                      <a:pt x="55" y="111"/>
                      <a:pt x="55" y="111"/>
                    </a:cubicBezTo>
                    <a:cubicBezTo>
                      <a:pt x="49" y="93"/>
                      <a:pt x="49" y="93"/>
                      <a:pt x="49" y="93"/>
                    </a:cubicBezTo>
                    <a:cubicBezTo>
                      <a:pt x="49" y="92"/>
                      <a:pt x="49" y="91"/>
                      <a:pt x="51" y="90"/>
                    </a:cubicBezTo>
                    <a:cubicBezTo>
                      <a:pt x="65" y="82"/>
                      <a:pt x="65" y="82"/>
                      <a:pt x="65" y="82"/>
                    </a:cubicBezTo>
                    <a:cubicBezTo>
                      <a:pt x="72" y="99"/>
                      <a:pt x="72" y="99"/>
                      <a:pt x="72" y="99"/>
                    </a:cubicBezTo>
                    <a:cubicBezTo>
                      <a:pt x="73" y="101"/>
                      <a:pt x="73" y="101"/>
                      <a:pt x="79" y="111"/>
                    </a:cubicBezTo>
                    <a:cubicBezTo>
                      <a:pt x="107" y="111"/>
                      <a:pt x="107" y="111"/>
                      <a:pt x="107" y="111"/>
                    </a:cubicBezTo>
                    <a:cubicBezTo>
                      <a:pt x="93" y="90"/>
                      <a:pt x="94" y="92"/>
                      <a:pt x="94" y="90"/>
                    </a:cubicBezTo>
                    <a:cubicBezTo>
                      <a:pt x="85" y="67"/>
                      <a:pt x="85" y="67"/>
                      <a:pt x="85" y="67"/>
                    </a:cubicBezTo>
                    <a:cubicBezTo>
                      <a:pt x="88" y="63"/>
                      <a:pt x="89" y="57"/>
                      <a:pt x="87" y="52"/>
                    </a:cubicBezTo>
                    <a:cubicBezTo>
                      <a:pt x="79" y="28"/>
                      <a:pt x="79" y="28"/>
                      <a:pt x="79" y="28"/>
                    </a:cubicBezTo>
                    <a:cubicBezTo>
                      <a:pt x="94" y="37"/>
                      <a:pt x="94" y="37"/>
                      <a:pt x="94" y="37"/>
                    </a:cubicBezTo>
                    <a:cubicBezTo>
                      <a:pt x="95" y="37"/>
                      <a:pt x="95" y="39"/>
                      <a:pt x="107" y="55"/>
                    </a:cubicBezTo>
                    <a:cubicBezTo>
                      <a:pt x="109" y="59"/>
                      <a:pt x="114" y="61"/>
                      <a:pt x="119" y="59"/>
                    </a:cubicBezTo>
                    <a:cubicBezTo>
                      <a:pt x="126" y="57"/>
                      <a:pt x="129" y="49"/>
                      <a:pt x="125" y="43"/>
                    </a:cubicBezTo>
                    <a:cubicBezTo>
                      <a:pt x="125" y="43"/>
                      <a:pt x="125" y="43"/>
                      <a:pt x="125" y="43"/>
                    </a:cubicBezTo>
                    <a:cubicBezTo>
                      <a:pt x="113" y="23"/>
                      <a:pt x="114" y="24"/>
                      <a:pt x="111" y="22"/>
                    </a:cubicBezTo>
                    <a:cubicBezTo>
                      <a:pt x="81" y="3"/>
                      <a:pt x="81" y="3"/>
                      <a:pt x="81" y="3"/>
                    </a:cubicBezTo>
                    <a:cubicBezTo>
                      <a:pt x="76" y="0"/>
                      <a:pt x="69" y="0"/>
                      <a:pt x="64" y="2"/>
                    </a:cubicBezTo>
                    <a:cubicBezTo>
                      <a:pt x="39" y="12"/>
                      <a:pt x="32" y="15"/>
                      <a:pt x="31" y="15"/>
                    </a:cubicBezTo>
                    <a:cubicBezTo>
                      <a:pt x="31" y="15"/>
                      <a:pt x="32" y="15"/>
                      <a:pt x="32" y="15"/>
                    </a:cubicBezTo>
                    <a:cubicBezTo>
                      <a:pt x="26" y="18"/>
                      <a:pt x="17" y="23"/>
                      <a:pt x="14" y="37"/>
                    </a:cubicBezTo>
                    <a:cubicBezTo>
                      <a:pt x="10" y="56"/>
                      <a:pt x="10" y="56"/>
                      <a:pt x="10" y="56"/>
                    </a:cubicBezTo>
                    <a:cubicBezTo>
                      <a:pt x="0" y="63"/>
                      <a:pt x="0" y="63"/>
                      <a:pt x="0" y="63"/>
                    </a:cubicBezTo>
                    <a:cubicBezTo>
                      <a:pt x="5" y="65"/>
                      <a:pt x="9" y="69"/>
                      <a:pt x="10" y="75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0951" tIns="30475" rIns="60951" bIns="304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3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82" name="Group 181"/>
            <p:cNvGrpSpPr/>
            <p:nvPr/>
          </p:nvGrpSpPr>
          <p:grpSpPr>
            <a:xfrm>
              <a:off x="5807203" y="3160209"/>
              <a:ext cx="409950" cy="358201"/>
              <a:chOff x="-2244725" y="4957763"/>
              <a:chExt cx="1192212" cy="1065212"/>
            </a:xfrm>
            <a:solidFill>
              <a:srgbClr val="FFFFFF"/>
            </a:solidFill>
          </p:grpSpPr>
          <p:sp>
            <p:nvSpPr>
              <p:cNvPr id="173" name="Freeform 69"/>
              <p:cNvSpPr>
                <a:spLocks/>
              </p:cNvSpPr>
              <p:nvPr/>
            </p:nvSpPr>
            <p:spPr bwMode="auto">
              <a:xfrm>
                <a:off x="-2244725" y="5880100"/>
                <a:ext cx="428625" cy="142875"/>
              </a:xfrm>
              <a:custGeom>
                <a:avLst/>
                <a:gdLst>
                  <a:gd name="T0" fmla="*/ 99 w 141"/>
                  <a:gd name="T1" fmla="*/ 0 h 47"/>
                  <a:gd name="T2" fmla="*/ 42 w 141"/>
                  <a:gd name="T3" fmla="*/ 0 h 47"/>
                  <a:gd name="T4" fmla="*/ 0 w 141"/>
                  <a:gd name="T5" fmla="*/ 42 h 47"/>
                  <a:gd name="T6" fmla="*/ 0 w 141"/>
                  <a:gd name="T7" fmla="*/ 47 h 47"/>
                  <a:gd name="T8" fmla="*/ 141 w 141"/>
                  <a:gd name="T9" fmla="*/ 47 h 47"/>
                  <a:gd name="T10" fmla="*/ 141 w 141"/>
                  <a:gd name="T11" fmla="*/ 42 h 47"/>
                  <a:gd name="T12" fmla="*/ 99 w 141"/>
                  <a:gd name="T13" fmla="*/ 0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1" h="47">
                    <a:moveTo>
                      <a:pt x="99" y="0"/>
                    </a:moveTo>
                    <a:cubicBezTo>
                      <a:pt x="42" y="0"/>
                      <a:pt x="42" y="0"/>
                      <a:pt x="42" y="0"/>
                    </a:cubicBezTo>
                    <a:cubicBezTo>
                      <a:pt x="19" y="0"/>
                      <a:pt x="0" y="19"/>
                      <a:pt x="0" y="42"/>
                    </a:cubicBezTo>
                    <a:cubicBezTo>
                      <a:pt x="0" y="47"/>
                      <a:pt x="0" y="47"/>
                      <a:pt x="0" y="47"/>
                    </a:cubicBezTo>
                    <a:cubicBezTo>
                      <a:pt x="141" y="47"/>
                      <a:pt x="141" y="47"/>
                      <a:pt x="141" y="47"/>
                    </a:cubicBezTo>
                    <a:cubicBezTo>
                      <a:pt x="141" y="42"/>
                      <a:pt x="141" y="42"/>
                      <a:pt x="141" y="42"/>
                    </a:cubicBezTo>
                    <a:cubicBezTo>
                      <a:pt x="141" y="19"/>
                      <a:pt x="122" y="0"/>
                      <a:pt x="99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0951" tIns="30475" rIns="60951" bIns="304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3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4" name="Oval 70"/>
              <p:cNvSpPr>
                <a:spLocks noChangeArrowheads="1"/>
              </p:cNvSpPr>
              <p:nvPr/>
            </p:nvSpPr>
            <p:spPr bwMode="auto">
              <a:xfrm>
                <a:off x="-2128838" y="5659438"/>
                <a:ext cx="196850" cy="201612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0951" tIns="30475" rIns="60951" bIns="304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3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5" name="Freeform 71"/>
              <p:cNvSpPr>
                <a:spLocks/>
              </p:cNvSpPr>
              <p:nvPr/>
            </p:nvSpPr>
            <p:spPr bwMode="auto">
              <a:xfrm>
                <a:off x="-1481138" y="5880100"/>
                <a:ext cx="428625" cy="142875"/>
              </a:xfrm>
              <a:custGeom>
                <a:avLst/>
                <a:gdLst>
                  <a:gd name="T0" fmla="*/ 99 w 141"/>
                  <a:gd name="T1" fmla="*/ 0 h 47"/>
                  <a:gd name="T2" fmla="*/ 42 w 141"/>
                  <a:gd name="T3" fmla="*/ 0 h 47"/>
                  <a:gd name="T4" fmla="*/ 0 w 141"/>
                  <a:gd name="T5" fmla="*/ 42 h 47"/>
                  <a:gd name="T6" fmla="*/ 0 w 141"/>
                  <a:gd name="T7" fmla="*/ 42 h 47"/>
                  <a:gd name="T8" fmla="*/ 0 w 141"/>
                  <a:gd name="T9" fmla="*/ 47 h 47"/>
                  <a:gd name="T10" fmla="*/ 141 w 141"/>
                  <a:gd name="T11" fmla="*/ 47 h 47"/>
                  <a:gd name="T12" fmla="*/ 141 w 141"/>
                  <a:gd name="T13" fmla="*/ 42 h 47"/>
                  <a:gd name="T14" fmla="*/ 99 w 141"/>
                  <a:gd name="T15" fmla="*/ 0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41" h="47">
                    <a:moveTo>
                      <a:pt x="99" y="0"/>
                    </a:moveTo>
                    <a:cubicBezTo>
                      <a:pt x="42" y="0"/>
                      <a:pt x="42" y="0"/>
                      <a:pt x="42" y="0"/>
                    </a:cubicBezTo>
                    <a:cubicBezTo>
                      <a:pt x="19" y="0"/>
                      <a:pt x="0" y="19"/>
                      <a:pt x="0" y="42"/>
                    </a:cubicBezTo>
                    <a:cubicBezTo>
                      <a:pt x="0" y="42"/>
                      <a:pt x="0" y="42"/>
                      <a:pt x="0" y="42"/>
                    </a:cubicBezTo>
                    <a:cubicBezTo>
                      <a:pt x="0" y="47"/>
                      <a:pt x="0" y="47"/>
                      <a:pt x="0" y="47"/>
                    </a:cubicBezTo>
                    <a:cubicBezTo>
                      <a:pt x="141" y="47"/>
                      <a:pt x="141" y="47"/>
                      <a:pt x="141" y="47"/>
                    </a:cubicBezTo>
                    <a:cubicBezTo>
                      <a:pt x="141" y="42"/>
                      <a:pt x="141" y="42"/>
                      <a:pt x="141" y="42"/>
                    </a:cubicBezTo>
                    <a:cubicBezTo>
                      <a:pt x="141" y="19"/>
                      <a:pt x="122" y="0"/>
                      <a:pt x="99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0951" tIns="30475" rIns="60951" bIns="304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3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6" name="Oval 72"/>
              <p:cNvSpPr>
                <a:spLocks noChangeArrowheads="1"/>
              </p:cNvSpPr>
              <p:nvPr/>
            </p:nvSpPr>
            <p:spPr bwMode="auto">
              <a:xfrm>
                <a:off x="-1365250" y="5659438"/>
                <a:ext cx="196850" cy="201612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0951" tIns="30475" rIns="60951" bIns="304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3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7" name="Freeform 73"/>
              <p:cNvSpPr>
                <a:spLocks/>
              </p:cNvSpPr>
              <p:nvPr/>
            </p:nvSpPr>
            <p:spPr bwMode="auto">
              <a:xfrm>
                <a:off x="-1862138" y="5178425"/>
                <a:ext cx="427037" cy="144462"/>
              </a:xfrm>
              <a:custGeom>
                <a:avLst/>
                <a:gdLst>
                  <a:gd name="T0" fmla="*/ 140 w 140"/>
                  <a:gd name="T1" fmla="*/ 42 h 47"/>
                  <a:gd name="T2" fmla="*/ 99 w 140"/>
                  <a:gd name="T3" fmla="*/ 0 h 47"/>
                  <a:gd name="T4" fmla="*/ 99 w 140"/>
                  <a:gd name="T5" fmla="*/ 0 h 47"/>
                  <a:gd name="T6" fmla="*/ 41 w 140"/>
                  <a:gd name="T7" fmla="*/ 0 h 47"/>
                  <a:gd name="T8" fmla="*/ 0 w 140"/>
                  <a:gd name="T9" fmla="*/ 42 h 47"/>
                  <a:gd name="T10" fmla="*/ 0 w 140"/>
                  <a:gd name="T11" fmla="*/ 47 h 47"/>
                  <a:gd name="T12" fmla="*/ 140 w 140"/>
                  <a:gd name="T13" fmla="*/ 47 h 47"/>
                  <a:gd name="T14" fmla="*/ 140 w 140"/>
                  <a:gd name="T15" fmla="*/ 42 h 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40" h="47">
                    <a:moveTo>
                      <a:pt x="140" y="42"/>
                    </a:moveTo>
                    <a:cubicBezTo>
                      <a:pt x="140" y="19"/>
                      <a:pt x="122" y="0"/>
                      <a:pt x="99" y="0"/>
                    </a:cubicBezTo>
                    <a:cubicBezTo>
                      <a:pt x="99" y="0"/>
                      <a:pt x="99" y="0"/>
                      <a:pt x="99" y="0"/>
                    </a:cubicBezTo>
                    <a:cubicBezTo>
                      <a:pt x="41" y="0"/>
                      <a:pt x="41" y="0"/>
                      <a:pt x="41" y="0"/>
                    </a:cubicBezTo>
                    <a:cubicBezTo>
                      <a:pt x="18" y="0"/>
                      <a:pt x="0" y="19"/>
                      <a:pt x="0" y="42"/>
                    </a:cubicBezTo>
                    <a:cubicBezTo>
                      <a:pt x="0" y="47"/>
                      <a:pt x="0" y="47"/>
                      <a:pt x="0" y="47"/>
                    </a:cubicBezTo>
                    <a:cubicBezTo>
                      <a:pt x="140" y="47"/>
                      <a:pt x="140" y="47"/>
                      <a:pt x="140" y="47"/>
                    </a:cubicBezTo>
                    <a:lnTo>
                      <a:pt x="140" y="4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0951" tIns="30475" rIns="60951" bIns="304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3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8" name="Oval 74"/>
              <p:cNvSpPr>
                <a:spLocks noChangeArrowheads="1"/>
              </p:cNvSpPr>
              <p:nvPr/>
            </p:nvSpPr>
            <p:spPr bwMode="auto">
              <a:xfrm>
                <a:off x="-1749425" y="4957763"/>
                <a:ext cx="201612" cy="201612"/>
              </a:xfrm>
              <a:prstGeom prst="ellipse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0951" tIns="30475" rIns="60951" bIns="304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3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9" name="Freeform 75"/>
              <p:cNvSpPr>
                <a:spLocks/>
              </p:cNvSpPr>
              <p:nvPr/>
            </p:nvSpPr>
            <p:spPr bwMode="auto">
              <a:xfrm>
                <a:off x="-1825625" y="5811838"/>
                <a:ext cx="354012" cy="98425"/>
              </a:xfrm>
              <a:custGeom>
                <a:avLst/>
                <a:gdLst>
                  <a:gd name="T0" fmla="*/ 223 w 223"/>
                  <a:gd name="T1" fmla="*/ 31 h 62"/>
                  <a:gd name="T2" fmla="*/ 171 w 223"/>
                  <a:gd name="T3" fmla="*/ 0 h 62"/>
                  <a:gd name="T4" fmla="*/ 171 w 223"/>
                  <a:gd name="T5" fmla="*/ 23 h 62"/>
                  <a:gd name="T6" fmla="*/ 52 w 223"/>
                  <a:gd name="T7" fmla="*/ 23 h 62"/>
                  <a:gd name="T8" fmla="*/ 52 w 223"/>
                  <a:gd name="T9" fmla="*/ 0 h 62"/>
                  <a:gd name="T10" fmla="*/ 0 w 223"/>
                  <a:gd name="T11" fmla="*/ 31 h 62"/>
                  <a:gd name="T12" fmla="*/ 52 w 223"/>
                  <a:gd name="T13" fmla="*/ 62 h 62"/>
                  <a:gd name="T14" fmla="*/ 52 w 223"/>
                  <a:gd name="T15" fmla="*/ 39 h 62"/>
                  <a:gd name="T16" fmla="*/ 171 w 223"/>
                  <a:gd name="T17" fmla="*/ 39 h 62"/>
                  <a:gd name="T18" fmla="*/ 171 w 223"/>
                  <a:gd name="T19" fmla="*/ 62 h 62"/>
                  <a:gd name="T20" fmla="*/ 223 w 223"/>
                  <a:gd name="T21" fmla="*/ 31 h 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23" h="62">
                    <a:moveTo>
                      <a:pt x="223" y="31"/>
                    </a:moveTo>
                    <a:lnTo>
                      <a:pt x="171" y="0"/>
                    </a:lnTo>
                    <a:lnTo>
                      <a:pt x="171" y="23"/>
                    </a:lnTo>
                    <a:lnTo>
                      <a:pt x="52" y="23"/>
                    </a:lnTo>
                    <a:lnTo>
                      <a:pt x="52" y="0"/>
                    </a:lnTo>
                    <a:lnTo>
                      <a:pt x="0" y="31"/>
                    </a:lnTo>
                    <a:lnTo>
                      <a:pt x="52" y="62"/>
                    </a:lnTo>
                    <a:lnTo>
                      <a:pt x="52" y="39"/>
                    </a:lnTo>
                    <a:lnTo>
                      <a:pt x="171" y="39"/>
                    </a:lnTo>
                    <a:lnTo>
                      <a:pt x="171" y="62"/>
                    </a:lnTo>
                    <a:lnTo>
                      <a:pt x="223" y="3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0951" tIns="30475" rIns="60951" bIns="304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3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0" name="Freeform 76"/>
              <p:cNvSpPr>
                <a:spLocks/>
              </p:cNvSpPr>
              <p:nvPr/>
            </p:nvSpPr>
            <p:spPr bwMode="auto">
              <a:xfrm>
                <a:off x="-1903413" y="5356225"/>
                <a:ext cx="176212" cy="309562"/>
              </a:xfrm>
              <a:custGeom>
                <a:avLst/>
                <a:gdLst>
                  <a:gd name="T0" fmla="*/ 51 w 111"/>
                  <a:gd name="T1" fmla="*/ 164 h 195"/>
                  <a:gd name="T2" fmla="*/ 32 w 111"/>
                  <a:gd name="T3" fmla="*/ 152 h 195"/>
                  <a:gd name="T4" fmla="*/ 92 w 111"/>
                  <a:gd name="T5" fmla="*/ 50 h 195"/>
                  <a:gd name="T6" fmla="*/ 111 w 111"/>
                  <a:gd name="T7" fmla="*/ 62 h 195"/>
                  <a:gd name="T8" fmla="*/ 111 w 111"/>
                  <a:gd name="T9" fmla="*/ 0 h 195"/>
                  <a:gd name="T10" fmla="*/ 57 w 111"/>
                  <a:gd name="T11" fmla="*/ 31 h 195"/>
                  <a:gd name="T12" fmla="*/ 78 w 111"/>
                  <a:gd name="T13" fmla="*/ 42 h 195"/>
                  <a:gd name="T14" fmla="*/ 19 w 111"/>
                  <a:gd name="T15" fmla="*/ 144 h 195"/>
                  <a:gd name="T16" fmla="*/ 0 w 111"/>
                  <a:gd name="T17" fmla="*/ 133 h 195"/>
                  <a:gd name="T18" fmla="*/ 0 w 111"/>
                  <a:gd name="T19" fmla="*/ 195 h 195"/>
                  <a:gd name="T20" fmla="*/ 51 w 111"/>
                  <a:gd name="T21" fmla="*/ 164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11" h="195">
                    <a:moveTo>
                      <a:pt x="51" y="164"/>
                    </a:moveTo>
                    <a:lnTo>
                      <a:pt x="32" y="152"/>
                    </a:lnTo>
                    <a:lnTo>
                      <a:pt x="92" y="50"/>
                    </a:lnTo>
                    <a:lnTo>
                      <a:pt x="111" y="62"/>
                    </a:lnTo>
                    <a:lnTo>
                      <a:pt x="111" y="0"/>
                    </a:lnTo>
                    <a:lnTo>
                      <a:pt x="57" y="31"/>
                    </a:lnTo>
                    <a:lnTo>
                      <a:pt x="78" y="42"/>
                    </a:lnTo>
                    <a:lnTo>
                      <a:pt x="19" y="144"/>
                    </a:lnTo>
                    <a:lnTo>
                      <a:pt x="0" y="133"/>
                    </a:lnTo>
                    <a:lnTo>
                      <a:pt x="0" y="195"/>
                    </a:lnTo>
                    <a:lnTo>
                      <a:pt x="51" y="16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0951" tIns="30475" rIns="60951" bIns="304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3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1" name="Freeform 77"/>
              <p:cNvSpPr>
                <a:spLocks/>
              </p:cNvSpPr>
              <p:nvPr/>
            </p:nvSpPr>
            <p:spPr bwMode="auto">
              <a:xfrm>
                <a:off x="-1570038" y="5356225"/>
                <a:ext cx="176212" cy="309562"/>
              </a:xfrm>
              <a:custGeom>
                <a:avLst/>
                <a:gdLst>
                  <a:gd name="T0" fmla="*/ 54 w 111"/>
                  <a:gd name="T1" fmla="*/ 31 h 195"/>
                  <a:gd name="T2" fmla="*/ 0 w 111"/>
                  <a:gd name="T3" fmla="*/ 0 h 195"/>
                  <a:gd name="T4" fmla="*/ 0 w 111"/>
                  <a:gd name="T5" fmla="*/ 62 h 195"/>
                  <a:gd name="T6" fmla="*/ 19 w 111"/>
                  <a:gd name="T7" fmla="*/ 50 h 195"/>
                  <a:gd name="T8" fmla="*/ 79 w 111"/>
                  <a:gd name="T9" fmla="*/ 152 h 195"/>
                  <a:gd name="T10" fmla="*/ 60 w 111"/>
                  <a:gd name="T11" fmla="*/ 164 h 195"/>
                  <a:gd name="T12" fmla="*/ 111 w 111"/>
                  <a:gd name="T13" fmla="*/ 195 h 195"/>
                  <a:gd name="T14" fmla="*/ 111 w 111"/>
                  <a:gd name="T15" fmla="*/ 133 h 195"/>
                  <a:gd name="T16" fmla="*/ 92 w 111"/>
                  <a:gd name="T17" fmla="*/ 144 h 195"/>
                  <a:gd name="T18" fmla="*/ 33 w 111"/>
                  <a:gd name="T19" fmla="*/ 42 h 195"/>
                  <a:gd name="T20" fmla="*/ 54 w 111"/>
                  <a:gd name="T21" fmla="*/ 31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11" h="195">
                    <a:moveTo>
                      <a:pt x="54" y="31"/>
                    </a:moveTo>
                    <a:lnTo>
                      <a:pt x="0" y="0"/>
                    </a:lnTo>
                    <a:lnTo>
                      <a:pt x="0" y="62"/>
                    </a:lnTo>
                    <a:lnTo>
                      <a:pt x="19" y="50"/>
                    </a:lnTo>
                    <a:lnTo>
                      <a:pt x="79" y="152"/>
                    </a:lnTo>
                    <a:lnTo>
                      <a:pt x="60" y="164"/>
                    </a:lnTo>
                    <a:lnTo>
                      <a:pt x="111" y="195"/>
                    </a:lnTo>
                    <a:lnTo>
                      <a:pt x="111" y="133"/>
                    </a:lnTo>
                    <a:lnTo>
                      <a:pt x="92" y="144"/>
                    </a:lnTo>
                    <a:lnTo>
                      <a:pt x="33" y="42"/>
                    </a:lnTo>
                    <a:lnTo>
                      <a:pt x="54" y="3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0951" tIns="30475" rIns="60951" bIns="304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3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86" name="Freeform 81"/>
            <p:cNvSpPr>
              <a:spLocks noEditPoints="1"/>
            </p:cNvSpPr>
            <p:nvPr/>
          </p:nvSpPr>
          <p:spPr bwMode="auto">
            <a:xfrm>
              <a:off x="6237721" y="2519558"/>
              <a:ext cx="413862" cy="259475"/>
            </a:xfrm>
            <a:custGeom>
              <a:avLst/>
              <a:gdLst>
                <a:gd name="T0" fmla="*/ 242 w 360"/>
                <a:gd name="T1" fmla="*/ 68 h 229"/>
                <a:gd name="T2" fmla="*/ 184 w 360"/>
                <a:gd name="T3" fmla="*/ 73 h 229"/>
                <a:gd name="T4" fmla="*/ 121 w 360"/>
                <a:gd name="T5" fmla="*/ 66 h 229"/>
                <a:gd name="T6" fmla="*/ 0 w 360"/>
                <a:gd name="T7" fmla="*/ 148 h 229"/>
                <a:gd name="T8" fmla="*/ 69 w 360"/>
                <a:gd name="T9" fmla="*/ 166 h 229"/>
                <a:gd name="T10" fmla="*/ 99 w 360"/>
                <a:gd name="T11" fmla="*/ 185 h 229"/>
                <a:gd name="T12" fmla="*/ 122 w 360"/>
                <a:gd name="T13" fmla="*/ 203 h 229"/>
                <a:gd name="T14" fmla="*/ 143 w 360"/>
                <a:gd name="T15" fmla="*/ 218 h 229"/>
                <a:gd name="T16" fmla="*/ 152 w 360"/>
                <a:gd name="T17" fmla="*/ 226 h 229"/>
                <a:gd name="T18" fmla="*/ 185 w 360"/>
                <a:gd name="T19" fmla="*/ 229 h 229"/>
                <a:gd name="T20" fmla="*/ 217 w 360"/>
                <a:gd name="T21" fmla="*/ 216 h 229"/>
                <a:gd name="T22" fmla="*/ 242 w 360"/>
                <a:gd name="T23" fmla="*/ 196 h 229"/>
                <a:gd name="T24" fmla="*/ 247 w 360"/>
                <a:gd name="T25" fmla="*/ 196 h 229"/>
                <a:gd name="T26" fmla="*/ 259 w 360"/>
                <a:gd name="T27" fmla="*/ 186 h 229"/>
                <a:gd name="T28" fmla="*/ 314 w 360"/>
                <a:gd name="T29" fmla="*/ 183 h 229"/>
                <a:gd name="T30" fmla="*/ 104 w 360"/>
                <a:gd name="T31" fmla="*/ 174 h 229"/>
                <a:gd name="T32" fmla="*/ 94 w 360"/>
                <a:gd name="T33" fmla="*/ 166 h 229"/>
                <a:gd name="T34" fmla="*/ 104 w 360"/>
                <a:gd name="T35" fmla="*/ 174 h 229"/>
                <a:gd name="T36" fmla="*/ 111 w 360"/>
                <a:gd name="T37" fmla="*/ 181 h 229"/>
                <a:gd name="T38" fmla="*/ 116 w 360"/>
                <a:gd name="T39" fmla="*/ 171 h 229"/>
                <a:gd name="T40" fmla="*/ 138 w 360"/>
                <a:gd name="T41" fmla="*/ 173 h 229"/>
                <a:gd name="T42" fmla="*/ 126 w 360"/>
                <a:gd name="T43" fmla="*/ 186 h 229"/>
                <a:gd name="T44" fmla="*/ 143 w 360"/>
                <a:gd name="T45" fmla="*/ 204 h 229"/>
                <a:gd name="T46" fmla="*/ 130 w 360"/>
                <a:gd name="T47" fmla="*/ 200 h 229"/>
                <a:gd name="T48" fmla="*/ 138 w 360"/>
                <a:gd name="T49" fmla="*/ 185 h 229"/>
                <a:gd name="T50" fmla="*/ 149 w 360"/>
                <a:gd name="T51" fmla="*/ 178 h 229"/>
                <a:gd name="T52" fmla="*/ 154 w 360"/>
                <a:gd name="T53" fmla="*/ 190 h 229"/>
                <a:gd name="T54" fmla="*/ 146 w 360"/>
                <a:gd name="T55" fmla="*/ 199 h 229"/>
                <a:gd name="T56" fmla="*/ 159 w 360"/>
                <a:gd name="T57" fmla="*/ 219 h 229"/>
                <a:gd name="T58" fmla="*/ 154 w 360"/>
                <a:gd name="T59" fmla="*/ 199 h 229"/>
                <a:gd name="T60" fmla="*/ 170 w 360"/>
                <a:gd name="T61" fmla="*/ 200 h 229"/>
                <a:gd name="T62" fmla="*/ 232 w 360"/>
                <a:gd name="T63" fmla="*/ 180 h 229"/>
                <a:gd name="T64" fmla="*/ 213 w 360"/>
                <a:gd name="T65" fmla="*/ 158 h 229"/>
                <a:gd name="T66" fmla="*/ 223 w 360"/>
                <a:gd name="T67" fmla="*/ 180 h 229"/>
                <a:gd name="T68" fmla="*/ 198 w 360"/>
                <a:gd name="T69" fmla="*/ 174 h 229"/>
                <a:gd name="T70" fmla="*/ 204 w 360"/>
                <a:gd name="T71" fmla="*/ 194 h 229"/>
                <a:gd name="T72" fmla="*/ 182 w 360"/>
                <a:gd name="T73" fmla="*/ 188 h 229"/>
                <a:gd name="T74" fmla="*/ 187 w 360"/>
                <a:gd name="T75" fmla="*/ 220 h 229"/>
                <a:gd name="T76" fmla="*/ 174 w 360"/>
                <a:gd name="T77" fmla="*/ 213 h 229"/>
                <a:gd name="T78" fmla="*/ 159 w 360"/>
                <a:gd name="T79" fmla="*/ 174 h 229"/>
                <a:gd name="T80" fmla="*/ 128 w 360"/>
                <a:gd name="T81" fmla="*/ 157 h 229"/>
                <a:gd name="T82" fmla="*/ 81 w 360"/>
                <a:gd name="T83" fmla="*/ 141 h 229"/>
                <a:gd name="T84" fmla="*/ 178 w 360"/>
                <a:gd name="T85" fmla="*/ 78 h 229"/>
                <a:gd name="T86" fmla="*/ 137 w 360"/>
                <a:gd name="T87" fmla="*/ 127 h 229"/>
                <a:gd name="T88" fmla="*/ 148 w 360"/>
                <a:gd name="T89" fmla="*/ 144 h 229"/>
                <a:gd name="T90" fmla="*/ 164 w 360"/>
                <a:gd name="T91" fmla="*/ 140 h 229"/>
                <a:gd name="T92" fmla="*/ 189 w 360"/>
                <a:gd name="T93" fmla="*/ 114 h 229"/>
                <a:gd name="T94" fmla="*/ 250 w 360"/>
                <a:gd name="T95" fmla="*/ 187 h 229"/>
                <a:gd name="T96" fmla="*/ 251 w 360"/>
                <a:gd name="T97" fmla="*/ 164 h 229"/>
                <a:gd name="T98" fmla="*/ 197 w 360"/>
                <a:gd name="T99" fmla="*/ 110 h 229"/>
                <a:gd name="T100" fmla="*/ 180 w 360"/>
                <a:gd name="T101" fmla="*/ 109 h 229"/>
                <a:gd name="T102" fmla="*/ 151 w 360"/>
                <a:gd name="T103" fmla="*/ 136 h 229"/>
                <a:gd name="T104" fmla="*/ 148 w 360"/>
                <a:gd name="T105" fmla="*/ 136 h 229"/>
                <a:gd name="T106" fmla="*/ 151 w 360"/>
                <a:gd name="T107" fmla="*/ 106 h 229"/>
                <a:gd name="T108" fmla="*/ 183 w 360"/>
                <a:gd name="T109" fmla="*/ 84 h 229"/>
                <a:gd name="T110" fmla="*/ 252 w 360"/>
                <a:gd name="T111" fmla="*/ 89 h 2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360" h="229">
                  <a:moveTo>
                    <a:pt x="351" y="10"/>
                  </a:moveTo>
                  <a:cubicBezTo>
                    <a:pt x="328" y="22"/>
                    <a:pt x="303" y="35"/>
                    <a:pt x="279" y="48"/>
                  </a:cubicBezTo>
                  <a:cubicBezTo>
                    <a:pt x="270" y="53"/>
                    <a:pt x="260" y="58"/>
                    <a:pt x="251" y="63"/>
                  </a:cubicBezTo>
                  <a:cubicBezTo>
                    <a:pt x="250" y="64"/>
                    <a:pt x="248" y="64"/>
                    <a:pt x="247" y="65"/>
                  </a:cubicBezTo>
                  <a:cubicBezTo>
                    <a:pt x="242" y="68"/>
                    <a:pt x="242" y="68"/>
                    <a:pt x="242" y="68"/>
                  </a:cubicBezTo>
                  <a:cubicBezTo>
                    <a:pt x="244" y="73"/>
                    <a:pt x="244" y="73"/>
                    <a:pt x="244" y="73"/>
                  </a:cubicBezTo>
                  <a:cubicBezTo>
                    <a:pt x="245" y="75"/>
                    <a:pt x="247" y="78"/>
                    <a:pt x="249" y="82"/>
                  </a:cubicBezTo>
                  <a:cubicBezTo>
                    <a:pt x="237" y="86"/>
                    <a:pt x="230" y="82"/>
                    <a:pt x="224" y="77"/>
                  </a:cubicBezTo>
                  <a:cubicBezTo>
                    <a:pt x="213" y="68"/>
                    <a:pt x="201" y="66"/>
                    <a:pt x="190" y="70"/>
                  </a:cubicBezTo>
                  <a:cubicBezTo>
                    <a:pt x="188" y="71"/>
                    <a:pt x="186" y="72"/>
                    <a:pt x="184" y="73"/>
                  </a:cubicBezTo>
                  <a:cubicBezTo>
                    <a:pt x="178" y="68"/>
                    <a:pt x="172" y="66"/>
                    <a:pt x="164" y="67"/>
                  </a:cubicBezTo>
                  <a:cubicBezTo>
                    <a:pt x="157" y="67"/>
                    <a:pt x="152" y="68"/>
                    <a:pt x="147" y="70"/>
                  </a:cubicBezTo>
                  <a:cubicBezTo>
                    <a:pt x="146" y="70"/>
                    <a:pt x="146" y="70"/>
                    <a:pt x="145" y="70"/>
                  </a:cubicBezTo>
                  <a:cubicBezTo>
                    <a:pt x="136" y="72"/>
                    <a:pt x="130" y="74"/>
                    <a:pt x="118" y="72"/>
                  </a:cubicBezTo>
                  <a:cubicBezTo>
                    <a:pt x="119" y="70"/>
                    <a:pt x="120" y="68"/>
                    <a:pt x="121" y="66"/>
                  </a:cubicBezTo>
                  <a:cubicBezTo>
                    <a:pt x="124" y="60"/>
                    <a:pt x="124" y="60"/>
                    <a:pt x="124" y="60"/>
                  </a:cubicBezTo>
                  <a:cubicBezTo>
                    <a:pt x="119" y="57"/>
                    <a:pt x="119" y="57"/>
                    <a:pt x="119" y="57"/>
                  </a:cubicBezTo>
                  <a:cubicBezTo>
                    <a:pt x="118" y="57"/>
                    <a:pt x="45" y="18"/>
                    <a:pt x="8" y="3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4" y="149"/>
                    <a:pt x="4" y="149"/>
                    <a:pt x="4" y="149"/>
                  </a:cubicBezTo>
                  <a:cubicBezTo>
                    <a:pt x="9" y="151"/>
                    <a:pt x="15" y="154"/>
                    <a:pt x="21" y="156"/>
                  </a:cubicBezTo>
                  <a:cubicBezTo>
                    <a:pt x="36" y="162"/>
                    <a:pt x="52" y="168"/>
                    <a:pt x="59" y="172"/>
                  </a:cubicBezTo>
                  <a:cubicBezTo>
                    <a:pt x="65" y="174"/>
                    <a:pt x="65" y="174"/>
                    <a:pt x="65" y="174"/>
                  </a:cubicBezTo>
                  <a:cubicBezTo>
                    <a:pt x="69" y="166"/>
                    <a:pt x="69" y="166"/>
                    <a:pt x="69" y="166"/>
                  </a:cubicBezTo>
                  <a:cubicBezTo>
                    <a:pt x="72" y="160"/>
                    <a:pt x="75" y="154"/>
                    <a:pt x="78" y="148"/>
                  </a:cubicBezTo>
                  <a:cubicBezTo>
                    <a:pt x="82" y="151"/>
                    <a:pt x="86" y="154"/>
                    <a:pt x="91" y="158"/>
                  </a:cubicBezTo>
                  <a:cubicBezTo>
                    <a:pt x="89" y="159"/>
                    <a:pt x="88" y="162"/>
                    <a:pt x="87" y="164"/>
                  </a:cubicBezTo>
                  <a:cubicBezTo>
                    <a:pt x="86" y="169"/>
                    <a:pt x="87" y="173"/>
                    <a:pt x="89" y="177"/>
                  </a:cubicBezTo>
                  <a:cubicBezTo>
                    <a:pt x="92" y="180"/>
                    <a:pt x="95" y="183"/>
                    <a:pt x="99" y="185"/>
                  </a:cubicBezTo>
                  <a:cubicBezTo>
                    <a:pt x="100" y="185"/>
                    <a:pt x="102" y="185"/>
                    <a:pt x="103" y="185"/>
                  </a:cubicBezTo>
                  <a:cubicBezTo>
                    <a:pt x="103" y="185"/>
                    <a:pt x="103" y="185"/>
                    <a:pt x="103" y="185"/>
                  </a:cubicBezTo>
                  <a:cubicBezTo>
                    <a:pt x="104" y="189"/>
                    <a:pt x="105" y="193"/>
                    <a:pt x="108" y="196"/>
                  </a:cubicBezTo>
                  <a:cubicBezTo>
                    <a:pt x="111" y="199"/>
                    <a:pt x="118" y="201"/>
                    <a:pt x="122" y="202"/>
                  </a:cubicBezTo>
                  <a:cubicBezTo>
                    <a:pt x="122" y="202"/>
                    <a:pt x="122" y="202"/>
                    <a:pt x="122" y="203"/>
                  </a:cubicBezTo>
                  <a:cubicBezTo>
                    <a:pt x="123" y="206"/>
                    <a:pt x="124" y="208"/>
                    <a:pt x="126" y="210"/>
                  </a:cubicBezTo>
                  <a:cubicBezTo>
                    <a:pt x="127" y="212"/>
                    <a:pt x="128" y="213"/>
                    <a:pt x="130" y="215"/>
                  </a:cubicBezTo>
                  <a:cubicBezTo>
                    <a:pt x="133" y="217"/>
                    <a:pt x="137" y="218"/>
                    <a:pt x="140" y="218"/>
                  </a:cubicBezTo>
                  <a:cubicBezTo>
                    <a:pt x="141" y="218"/>
                    <a:pt x="141" y="218"/>
                    <a:pt x="142" y="218"/>
                  </a:cubicBezTo>
                  <a:cubicBezTo>
                    <a:pt x="142" y="218"/>
                    <a:pt x="143" y="218"/>
                    <a:pt x="143" y="218"/>
                  </a:cubicBezTo>
                  <a:cubicBezTo>
                    <a:pt x="144" y="218"/>
                    <a:pt x="144" y="219"/>
                    <a:pt x="145" y="220"/>
                  </a:cubicBezTo>
                  <a:cubicBezTo>
                    <a:pt x="146" y="221"/>
                    <a:pt x="147" y="222"/>
                    <a:pt x="148" y="224"/>
                  </a:cubicBezTo>
                  <a:cubicBezTo>
                    <a:pt x="148" y="224"/>
                    <a:pt x="148" y="224"/>
                    <a:pt x="149" y="224"/>
                  </a:cubicBezTo>
                  <a:cubicBezTo>
                    <a:pt x="150" y="224"/>
                    <a:pt x="150" y="225"/>
                    <a:pt x="151" y="225"/>
                  </a:cubicBezTo>
                  <a:cubicBezTo>
                    <a:pt x="152" y="225"/>
                    <a:pt x="152" y="226"/>
                    <a:pt x="152" y="226"/>
                  </a:cubicBezTo>
                  <a:cubicBezTo>
                    <a:pt x="153" y="226"/>
                    <a:pt x="154" y="226"/>
                    <a:pt x="154" y="226"/>
                  </a:cubicBezTo>
                  <a:cubicBezTo>
                    <a:pt x="156" y="227"/>
                    <a:pt x="157" y="227"/>
                    <a:pt x="158" y="228"/>
                  </a:cubicBezTo>
                  <a:cubicBezTo>
                    <a:pt x="160" y="228"/>
                    <a:pt x="162" y="228"/>
                    <a:pt x="164" y="228"/>
                  </a:cubicBezTo>
                  <a:cubicBezTo>
                    <a:pt x="168" y="228"/>
                    <a:pt x="172" y="227"/>
                    <a:pt x="176" y="226"/>
                  </a:cubicBezTo>
                  <a:cubicBezTo>
                    <a:pt x="178" y="227"/>
                    <a:pt x="182" y="229"/>
                    <a:pt x="185" y="229"/>
                  </a:cubicBezTo>
                  <a:cubicBezTo>
                    <a:pt x="188" y="229"/>
                    <a:pt x="190" y="228"/>
                    <a:pt x="193" y="226"/>
                  </a:cubicBezTo>
                  <a:cubicBezTo>
                    <a:pt x="196" y="224"/>
                    <a:pt x="198" y="221"/>
                    <a:pt x="198" y="217"/>
                  </a:cubicBezTo>
                  <a:cubicBezTo>
                    <a:pt x="198" y="217"/>
                    <a:pt x="198" y="216"/>
                    <a:pt x="198" y="216"/>
                  </a:cubicBezTo>
                  <a:cubicBezTo>
                    <a:pt x="199" y="216"/>
                    <a:pt x="199" y="217"/>
                    <a:pt x="200" y="217"/>
                  </a:cubicBezTo>
                  <a:cubicBezTo>
                    <a:pt x="205" y="220"/>
                    <a:pt x="213" y="220"/>
                    <a:pt x="217" y="216"/>
                  </a:cubicBezTo>
                  <a:cubicBezTo>
                    <a:pt x="219" y="214"/>
                    <a:pt x="220" y="211"/>
                    <a:pt x="221" y="208"/>
                  </a:cubicBezTo>
                  <a:cubicBezTo>
                    <a:pt x="225" y="210"/>
                    <a:pt x="230" y="210"/>
                    <a:pt x="234" y="207"/>
                  </a:cubicBezTo>
                  <a:cubicBezTo>
                    <a:pt x="237" y="205"/>
                    <a:pt x="239" y="202"/>
                    <a:pt x="240" y="198"/>
                  </a:cubicBezTo>
                  <a:cubicBezTo>
                    <a:pt x="240" y="197"/>
                    <a:pt x="240" y="196"/>
                    <a:pt x="240" y="195"/>
                  </a:cubicBezTo>
                  <a:cubicBezTo>
                    <a:pt x="240" y="196"/>
                    <a:pt x="241" y="196"/>
                    <a:pt x="242" y="196"/>
                  </a:cubicBezTo>
                  <a:cubicBezTo>
                    <a:pt x="242" y="196"/>
                    <a:pt x="242" y="196"/>
                    <a:pt x="243" y="196"/>
                  </a:cubicBezTo>
                  <a:cubicBezTo>
                    <a:pt x="243" y="196"/>
                    <a:pt x="244" y="196"/>
                    <a:pt x="244" y="196"/>
                  </a:cubicBezTo>
                  <a:cubicBezTo>
                    <a:pt x="245" y="196"/>
                    <a:pt x="245" y="196"/>
                    <a:pt x="245" y="196"/>
                  </a:cubicBezTo>
                  <a:cubicBezTo>
                    <a:pt x="246" y="196"/>
                    <a:pt x="246" y="196"/>
                    <a:pt x="246" y="196"/>
                  </a:cubicBezTo>
                  <a:cubicBezTo>
                    <a:pt x="247" y="196"/>
                    <a:pt x="247" y="196"/>
                    <a:pt x="247" y="196"/>
                  </a:cubicBezTo>
                  <a:cubicBezTo>
                    <a:pt x="248" y="196"/>
                    <a:pt x="248" y="196"/>
                    <a:pt x="248" y="196"/>
                  </a:cubicBezTo>
                  <a:cubicBezTo>
                    <a:pt x="248" y="196"/>
                    <a:pt x="248" y="196"/>
                    <a:pt x="249" y="196"/>
                  </a:cubicBezTo>
                  <a:cubicBezTo>
                    <a:pt x="249" y="196"/>
                    <a:pt x="249" y="196"/>
                    <a:pt x="249" y="196"/>
                  </a:cubicBezTo>
                  <a:cubicBezTo>
                    <a:pt x="251" y="196"/>
                    <a:pt x="253" y="195"/>
                    <a:pt x="254" y="194"/>
                  </a:cubicBezTo>
                  <a:cubicBezTo>
                    <a:pt x="257" y="193"/>
                    <a:pt x="259" y="190"/>
                    <a:pt x="259" y="186"/>
                  </a:cubicBezTo>
                  <a:cubicBezTo>
                    <a:pt x="260" y="183"/>
                    <a:pt x="259" y="181"/>
                    <a:pt x="259" y="178"/>
                  </a:cubicBezTo>
                  <a:cubicBezTo>
                    <a:pt x="269" y="170"/>
                    <a:pt x="281" y="163"/>
                    <a:pt x="292" y="157"/>
                  </a:cubicBezTo>
                  <a:cubicBezTo>
                    <a:pt x="299" y="168"/>
                    <a:pt x="304" y="177"/>
                    <a:pt x="306" y="180"/>
                  </a:cubicBezTo>
                  <a:cubicBezTo>
                    <a:pt x="309" y="185"/>
                    <a:pt x="309" y="185"/>
                    <a:pt x="309" y="185"/>
                  </a:cubicBezTo>
                  <a:cubicBezTo>
                    <a:pt x="314" y="183"/>
                    <a:pt x="314" y="183"/>
                    <a:pt x="314" y="183"/>
                  </a:cubicBezTo>
                  <a:cubicBezTo>
                    <a:pt x="326" y="178"/>
                    <a:pt x="343" y="174"/>
                    <a:pt x="356" y="171"/>
                  </a:cubicBezTo>
                  <a:cubicBezTo>
                    <a:pt x="360" y="170"/>
                    <a:pt x="360" y="170"/>
                    <a:pt x="360" y="170"/>
                  </a:cubicBezTo>
                  <a:cubicBezTo>
                    <a:pt x="360" y="5"/>
                    <a:pt x="360" y="5"/>
                    <a:pt x="360" y="5"/>
                  </a:cubicBezTo>
                  <a:lnTo>
                    <a:pt x="351" y="10"/>
                  </a:lnTo>
                  <a:close/>
                  <a:moveTo>
                    <a:pt x="104" y="174"/>
                  </a:moveTo>
                  <a:cubicBezTo>
                    <a:pt x="104" y="175"/>
                    <a:pt x="104" y="176"/>
                    <a:pt x="103" y="176"/>
                  </a:cubicBezTo>
                  <a:cubicBezTo>
                    <a:pt x="103" y="176"/>
                    <a:pt x="102" y="177"/>
                    <a:pt x="102" y="177"/>
                  </a:cubicBezTo>
                  <a:cubicBezTo>
                    <a:pt x="102" y="177"/>
                    <a:pt x="102" y="177"/>
                    <a:pt x="101" y="177"/>
                  </a:cubicBezTo>
                  <a:cubicBezTo>
                    <a:pt x="99" y="176"/>
                    <a:pt x="97" y="174"/>
                    <a:pt x="96" y="172"/>
                  </a:cubicBezTo>
                  <a:cubicBezTo>
                    <a:pt x="94" y="170"/>
                    <a:pt x="94" y="168"/>
                    <a:pt x="94" y="166"/>
                  </a:cubicBezTo>
                  <a:cubicBezTo>
                    <a:pt x="95" y="164"/>
                    <a:pt x="95" y="164"/>
                    <a:pt x="96" y="163"/>
                  </a:cubicBezTo>
                  <a:cubicBezTo>
                    <a:pt x="96" y="163"/>
                    <a:pt x="96" y="163"/>
                    <a:pt x="96" y="163"/>
                  </a:cubicBezTo>
                  <a:cubicBezTo>
                    <a:pt x="96" y="163"/>
                    <a:pt x="98" y="164"/>
                    <a:pt x="98" y="164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6" y="172"/>
                    <a:pt x="105" y="173"/>
                    <a:pt x="104" y="174"/>
                  </a:cubicBezTo>
                  <a:close/>
                  <a:moveTo>
                    <a:pt x="126" y="186"/>
                  </a:moveTo>
                  <a:cubicBezTo>
                    <a:pt x="125" y="188"/>
                    <a:pt x="124" y="190"/>
                    <a:pt x="123" y="192"/>
                  </a:cubicBezTo>
                  <a:cubicBezTo>
                    <a:pt x="122" y="193"/>
                    <a:pt x="122" y="193"/>
                    <a:pt x="122" y="193"/>
                  </a:cubicBezTo>
                  <a:cubicBezTo>
                    <a:pt x="119" y="192"/>
                    <a:pt x="115" y="191"/>
                    <a:pt x="113" y="189"/>
                  </a:cubicBezTo>
                  <a:cubicBezTo>
                    <a:pt x="111" y="188"/>
                    <a:pt x="110" y="184"/>
                    <a:pt x="111" y="181"/>
                  </a:cubicBezTo>
                  <a:cubicBezTo>
                    <a:pt x="111" y="179"/>
                    <a:pt x="111" y="178"/>
                    <a:pt x="112" y="178"/>
                  </a:cubicBezTo>
                  <a:cubicBezTo>
                    <a:pt x="112" y="177"/>
                    <a:pt x="112" y="177"/>
                    <a:pt x="112" y="177"/>
                  </a:cubicBezTo>
                  <a:cubicBezTo>
                    <a:pt x="113" y="176"/>
                    <a:pt x="113" y="176"/>
                    <a:pt x="113" y="176"/>
                  </a:cubicBezTo>
                  <a:cubicBezTo>
                    <a:pt x="114" y="174"/>
                    <a:pt x="115" y="173"/>
                    <a:pt x="116" y="172"/>
                  </a:cubicBezTo>
                  <a:cubicBezTo>
                    <a:pt x="116" y="172"/>
                    <a:pt x="116" y="172"/>
                    <a:pt x="116" y="171"/>
                  </a:cubicBezTo>
                  <a:cubicBezTo>
                    <a:pt x="117" y="170"/>
                    <a:pt x="118" y="170"/>
                    <a:pt x="119" y="170"/>
                  </a:cubicBezTo>
                  <a:cubicBezTo>
                    <a:pt x="119" y="170"/>
                    <a:pt x="120" y="169"/>
                    <a:pt x="120" y="169"/>
                  </a:cubicBezTo>
                  <a:cubicBezTo>
                    <a:pt x="123" y="168"/>
                    <a:pt x="126" y="166"/>
                    <a:pt x="129" y="166"/>
                  </a:cubicBezTo>
                  <a:cubicBezTo>
                    <a:pt x="132" y="166"/>
                    <a:pt x="134" y="166"/>
                    <a:pt x="137" y="171"/>
                  </a:cubicBezTo>
                  <a:cubicBezTo>
                    <a:pt x="138" y="172"/>
                    <a:pt x="138" y="173"/>
                    <a:pt x="138" y="173"/>
                  </a:cubicBezTo>
                  <a:cubicBezTo>
                    <a:pt x="138" y="174"/>
                    <a:pt x="136" y="176"/>
                    <a:pt x="134" y="177"/>
                  </a:cubicBezTo>
                  <a:cubicBezTo>
                    <a:pt x="133" y="178"/>
                    <a:pt x="132" y="179"/>
                    <a:pt x="131" y="180"/>
                  </a:cubicBezTo>
                  <a:cubicBezTo>
                    <a:pt x="131" y="180"/>
                    <a:pt x="131" y="180"/>
                    <a:pt x="131" y="180"/>
                  </a:cubicBezTo>
                  <a:cubicBezTo>
                    <a:pt x="130" y="180"/>
                    <a:pt x="129" y="182"/>
                    <a:pt x="128" y="183"/>
                  </a:cubicBezTo>
                  <a:cubicBezTo>
                    <a:pt x="128" y="184"/>
                    <a:pt x="127" y="185"/>
                    <a:pt x="126" y="186"/>
                  </a:cubicBezTo>
                  <a:close/>
                  <a:moveTo>
                    <a:pt x="146" y="199"/>
                  </a:moveTo>
                  <a:cubicBezTo>
                    <a:pt x="146" y="199"/>
                    <a:pt x="146" y="199"/>
                    <a:pt x="146" y="199"/>
                  </a:cubicBezTo>
                  <a:cubicBezTo>
                    <a:pt x="146" y="199"/>
                    <a:pt x="146" y="200"/>
                    <a:pt x="145" y="200"/>
                  </a:cubicBezTo>
                  <a:cubicBezTo>
                    <a:pt x="145" y="200"/>
                    <a:pt x="145" y="201"/>
                    <a:pt x="144" y="201"/>
                  </a:cubicBezTo>
                  <a:cubicBezTo>
                    <a:pt x="144" y="202"/>
                    <a:pt x="143" y="203"/>
                    <a:pt x="143" y="204"/>
                  </a:cubicBezTo>
                  <a:cubicBezTo>
                    <a:pt x="143" y="204"/>
                    <a:pt x="143" y="204"/>
                    <a:pt x="143" y="204"/>
                  </a:cubicBezTo>
                  <a:cubicBezTo>
                    <a:pt x="142" y="206"/>
                    <a:pt x="142" y="208"/>
                    <a:pt x="141" y="209"/>
                  </a:cubicBezTo>
                  <a:cubicBezTo>
                    <a:pt x="139" y="209"/>
                    <a:pt x="136" y="209"/>
                    <a:pt x="135" y="208"/>
                  </a:cubicBezTo>
                  <a:cubicBezTo>
                    <a:pt x="134" y="207"/>
                    <a:pt x="133" y="206"/>
                    <a:pt x="132" y="205"/>
                  </a:cubicBezTo>
                  <a:cubicBezTo>
                    <a:pt x="131" y="203"/>
                    <a:pt x="130" y="202"/>
                    <a:pt x="130" y="200"/>
                  </a:cubicBezTo>
                  <a:cubicBezTo>
                    <a:pt x="130" y="199"/>
                    <a:pt x="130" y="197"/>
                    <a:pt x="131" y="195"/>
                  </a:cubicBezTo>
                  <a:cubicBezTo>
                    <a:pt x="131" y="194"/>
                    <a:pt x="132" y="192"/>
                    <a:pt x="133" y="191"/>
                  </a:cubicBezTo>
                  <a:cubicBezTo>
                    <a:pt x="134" y="190"/>
                    <a:pt x="134" y="189"/>
                    <a:pt x="135" y="188"/>
                  </a:cubicBezTo>
                  <a:cubicBezTo>
                    <a:pt x="135" y="188"/>
                    <a:pt x="135" y="188"/>
                    <a:pt x="135" y="188"/>
                  </a:cubicBezTo>
                  <a:cubicBezTo>
                    <a:pt x="136" y="187"/>
                    <a:pt x="137" y="186"/>
                    <a:pt x="138" y="185"/>
                  </a:cubicBezTo>
                  <a:cubicBezTo>
                    <a:pt x="139" y="184"/>
                    <a:pt x="140" y="182"/>
                    <a:pt x="142" y="182"/>
                  </a:cubicBezTo>
                  <a:cubicBezTo>
                    <a:pt x="142" y="181"/>
                    <a:pt x="143" y="181"/>
                    <a:pt x="144" y="180"/>
                  </a:cubicBezTo>
                  <a:cubicBezTo>
                    <a:pt x="144" y="180"/>
                    <a:pt x="144" y="180"/>
                    <a:pt x="144" y="180"/>
                  </a:cubicBezTo>
                  <a:cubicBezTo>
                    <a:pt x="145" y="180"/>
                    <a:pt x="146" y="179"/>
                    <a:pt x="147" y="179"/>
                  </a:cubicBezTo>
                  <a:cubicBezTo>
                    <a:pt x="148" y="178"/>
                    <a:pt x="148" y="178"/>
                    <a:pt x="149" y="178"/>
                  </a:cubicBezTo>
                  <a:cubicBezTo>
                    <a:pt x="149" y="178"/>
                    <a:pt x="149" y="178"/>
                    <a:pt x="149" y="178"/>
                  </a:cubicBezTo>
                  <a:cubicBezTo>
                    <a:pt x="150" y="178"/>
                    <a:pt x="150" y="178"/>
                    <a:pt x="151" y="178"/>
                  </a:cubicBezTo>
                  <a:cubicBezTo>
                    <a:pt x="153" y="178"/>
                    <a:pt x="154" y="179"/>
                    <a:pt x="155" y="180"/>
                  </a:cubicBezTo>
                  <a:cubicBezTo>
                    <a:pt x="157" y="182"/>
                    <a:pt x="158" y="185"/>
                    <a:pt x="157" y="186"/>
                  </a:cubicBezTo>
                  <a:cubicBezTo>
                    <a:pt x="156" y="187"/>
                    <a:pt x="155" y="188"/>
                    <a:pt x="154" y="190"/>
                  </a:cubicBezTo>
                  <a:cubicBezTo>
                    <a:pt x="152" y="191"/>
                    <a:pt x="151" y="192"/>
                    <a:pt x="150" y="194"/>
                  </a:cubicBezTo>
                  <a:cubicBezTo>
                    <a:pt x="150" y="194"/>
                    <a:pt x="150" y="194"/>
                    <a:pt x="150" y="194"/>
                  </a:cubicBezTo>
                  <a:cubicBezTo>
                    <a:pt x="150" y="194"/>
                    <a:pt x="150" y="194"/>
                    <a:pt x="149" y="194"/>
                  </a:cubicBezTo>
                  <a:cubicBezTo>
                    <a:pt x="148" y="196"/>
                    <a:pt x="148" y="196"/>
                    <a:pt x="147" y="198"/>
                  </a:cubicBezTo>
                  <a:cubicBezTo>
                    <a:pt x="146" y="198"/>
                    <a:pt x="146" y="198"/>
                    <a:pt x="146" y="199"/>
                  </a:cubicBezTo>
                  <a:close/>
                  <a:moveTo>
                    <a:pt x="166" y="213"/>
                  </a:moveTo>
                  <a:cubicBezTo>
                    <a:pt x="166" y="215"/>
                    <a:pt x="167" y="217"/>
                    <a:pt x="168" y="218"/>
                  </a:cubicBezTo>
                  <a:cubicBezTo>
                    <a:pt x="168" y="219"/>
                    <a:pt x="168" y="219"/>
                    <a:pt x="168" y="219"/>
                  </a:cubicBezTo>
                  <a:cubicBezTo>
                    <a:pt x="168" y="219"/>
                    <a:pt x="168" y="219"/>
                    <a:pt x="168" y="219"/>
                  </a:cubicBezTo>
                  <a:cubicBezTo>
                    <a:pt x="165" y="220"/>
                    <a:pt x="162" y="220"/>
                    <a:pt x="159" y="219"/>
                  </a:cubicBezTo>
                  <a:cubicBezTo>
                    <a:pt x="156" y="218"/>
                    <a:pt x="153" y="217"/>
                    <a:pt x="151" y="214"/>
                  </a:cubicBezTo>
                  <a:cubicBezTo>
                    <a:pt x="150" y="212"/>
                    <a:pt x="149" y="209"/>
                    <a:pt x="150" y="207"/>
                  </a:cubicBezTo>
                  <a:cubicBezTo>
                    <a:pt x="150" y="206"/>
                    <a:pt x="150" y="206"/>
                    <a:pt x="150" y="206"/>
                  </a:cubicBezTo>
                  <a:cubicBezTo>
                    <a:pt x="151" y="205"/>
                    <a:pt x="151" y="204"/>
                    <a:pt x="152" y="202"/>
                  </a:cubicBezTo>
                  <a:cubicBezTo>
                    <a:pt x="153" y="201"/>
                    <a:pt x="154" y="200"/>
                    <a:pt x="154" y="199"/>
                  </a:cubicBezTo>
                  <a:cubicBezTo>
                    <a:pt x="154" y="199"/>
                    <a:pt x="154" y="199"/>
                    <a:pt x="154" y="199"/>
                  </a:cubicBezTo>
                  <a:cubicBezTo>
                    <a:pt x="155" y="198"/>
                    <a:pt x="156" y="197"/>
                    <a:pt x="158" y="196"/>
                  </a:cubicBezTo>
                  <a:cubicBezTo>
                    <a:pt x="160" y="195"/>
                    <a:pt x="161" y="194"/>
                    <a:pt x="163" y="194"/>
                  </a:cubicBezTo>
                  <a:cubicBezTo>
                    <a:pt x="164" y="194"/>
                    <a:pt x="164" y="194"/>
                    <a:pt x="165" y="195"/>
                  </a:cubicBezTo>
                  <a:cubicBezTo>
                    <a:pt x="168" y="196"/>
                    <a:pt x="169" y="198"/>
                    <a:pt x="170" y="200"/>
                  </a:cubicBezTo>
                  <a:cubicBezTo>
                    <a:pt x="170" y="204"/>
                    <a:pt x="168" y="206"/>
                    <a:pt x="167" y="208"/>
                  </a:cubicBezTo>
                  <a:cubicBezTo>
                    <a:pt x="167" y="208"/>
                    <a:pt x="167" y="208"/>
                    <a:pt x="167" y="208"/>
                  </a:cubicBezTo>
                  <a:cubicBezTo>
                    <a:pt x="167" y="208"/>
                    <a:pt x="167" y="209"/>
                    <a:pt x="166" y="209"/>
                  </a:cubicBezTo>
                  <a:cubicBezTo>
                    <a:pt x="167" y="210"/>
                    <a:pt x="166" y="211"/>
                    <a:pt x="166" y="213"/>
                  </a:cubicBezTo>
                  <a:close/>
                  <a:moveTo>
                    <a:pt x="232" y="180"/>
                  </a:moveTo>
                  <a:cubicBezTo>
                    <a:pt x="228" y="175"/>
                    <a:pt x="228" y="175"/>
                    <a:pt x="228" y="175"/>
                  </a:cubicBezTo>
                  <a:cubicBezTo>
                    <a:pt x="228" y="174"/>
                    <a:pt x="227" y="174"/>
                    <a:pt x="227" y="173"/>
                  </a:cubicBezTo>
                  <a:cubicBezTo>
                    <a:pt x="226" y="172"/>
                    <a:pt x="226" y="172"/>
                    <a:pt x="226" y="172"/>
                  </a:cubicBezTo>
                  <a:cubicBezTo>
                    <a:pt x="225" y="172"/>
                    <a:pt x="225" y="171"/>
                    <a:pt x="225" y="171"/>
                  </a:cubicBezTo>
                  <a:cubicBezTo>
                    <a:pt x="220" y="166"/>
                    <a:pt x="217" y="162"/>
                    <a:pt x="213" y="158"/>
                  </a:cubicBezTo>
                  <a:cubicBezTo>
                    <a:pt x="212" y="156"/>
                    <a:pt x="209" y="156"/>
                    <a:pt x="208" y="157"/>
                  </a:cubicBezTo>
                  <a:cubicBezTo>
                    <a:pt x="206" y="159"/>
                    <a:pt x="206" y="161"/>
                    <a:pt x="207" y="163"/>
                  </a:cubicBezTo>
                  <a:cubicBezTo>
                    <a:pt x="212" y="168"/>
                    <a:pt x="216" y="172"/>
                    <a:pt x="219" y="176"/>
                  </a:cubicBezTo>
                  <a:cubicBezTo>
                    <a:pt x="220" y="177"/>
                    <a:pt x="220" y="177"/>
                    <a:pt x="220" y="178"/>
                  </a:cubicBezTo>
                  <a:cubicBezTo>
                    <a:pt x="223" y="180"/>
                    <a:pt x="223" y="180"/>
                    <a:pt x="223" y="180"/>
                  </a:cubicBezTo>
                  <a:cubicBezTo>
                    <a:pt x="231" y="190"/>
                    <a:pt x="232" y="195"/>
                    <a:pt x="231" y="197"/>
                  </a:cubicBezTo>
                  <a:cubicBezTo>
                    <a:pt x="231" y="199"/>
                    <a:pt x="230" y="200"/>
                    <a:pt x="229" y="200"/>
                  </a:cubicBezTo>
                  <a:cubicBezTo>
                    <a:pt x="226" y="203"/>
                    <a:pt x="221" y="200"/>
                    <a:pt x="210" y="188"/>
                  </a:cubicBezTo>
                  <a:cubicBezTo>
                    <a:pt x="208" y="186"/>
                    <a:pt x="206" y="183"/>
                    <a:pt x="204" y="180"/>
                  </a:cubicBezTo>
                  <a:cubicBezTo>
                    <a:pt x="202" y="179"/>
                    <a:pt x="200" y="176"/>
                    <a:pt x="198" y="174"/>
                  </a:cubicBezTo>
                  <a:cubicBezTo>
                    <a:pt x="196" y="172"/>
                    <a:pt x="194" y="172"/>
                    <a:pt x="192" y="174"/>
                  </a:cubicBezTo>
                  <a:cubicBezTo>
                    <a:pt x="190" y="175"/>
                    <a:pt x="190" y="178"/>
                    <a:pt x="192" y="179"/>
                  </a:cubicBezTo>
                  <a:cubicBezTo>
                    <a:pt x="193" y="181"/>
                    <a:pt x="194" y="183"/>
                    <a:pt x="195" y="184"/>
                  </a:cubicBezTo>
                  <a:cubicBezTo>
                    <a:pt x="198" y="187"/>
                    <a:pt x="200" y="190"/>
                    <a:pt x="203" y="193"/>
                  </a:cubicBezTo>
                  <a:cubicBezTo>
                    <a:pt x="204" y="194"/>
                    <a:pt x="204" y="194"/>
                    <a:pt x="204" y="194"/>
                  </a:cubicBezTo>
                  <a:cubicBezTo>
                    <a:pt x="205" y="195"/>
                    <a:pt x="206" y="196"/>
                    <a:pt x="207" y="198"/>
                  </a:cubicBezTo>
                  <a:cubicBezTo>
                    <a:pt x="209" y="200"/>
                    <a:pt x="214" y="206"/>
                    <a:pt x="210" y="210"/>
                  </a:cubicBezTo>
                  <a:cubicBezTo>
                    <a:pt x="209" y="211"/>
                    <a:pt x="206" y="212"/>
                    <a:pt x="204" y="210"/>
                  </a:cubicBezTo>
                  <a:cubicBezTo>
                    <a:pt x="200" y="208"/>
                    <a:pt x="193" y="200"/>
                    <a:pt x="188" y="195"/>
                  </a:cubicBezTo>
                  <a:cubicBezTo>
                    <a:pt x="187" y="193"/>
                    <a:pt x="184" y="190"/>
                    <a:pt x="182" y="188"/>
                  </a:cubicBezTo>
                  <a:cubicBezTo>
                    <a:pt x="180" y="187"/>
                    <a:pt x="178" y="187"/>
                    <a:pt x="176" y="188"/>
                  </a:cubicBezTo>
                  <a:cubicBezTo>
                    <a:pt x="176" y="188"/>
                    <a:pt x="176" y="188"/>
                    <a:pt x="176" y="188"/>
                  </a:cubicBezTo>
                  <a:cubicBezTo>
                    <a:pt x="174" y="190"/>
                    <a:pt x="174" y="192"/>
                    <a:pt x="176" y="194"/>
                  </a:cubicBezTo>
                  <a:cubicBezTo>
                    <a:pt x="183" y="204"/>
                    <a:pt x="189" y="213"/>
                    <a:pt x="189" y="217"/>
                  </a:cubicBezTo>
                  <a:cubicBezTo>
                    <a:pt x="189" y="218"/>
                    <a:pt x="188" y="219"/>
                    <a:pt x="187" y="220"/>
                  </a:cubicBezTo>
                  <a:cubicBezTo>
                    <a:pt x="184" y="222"/>
                    <a:pt x="182" y="221"/>
                    <a:pt x="178" y="218"/>
                  </a:cubicBezTo>
                  <a:cubicBezTo>
                    <a:pt x="177" y="217"/>
                    <a:pt x="176" y="216"/>
                    <a:pt x="175" y="216"/>
                  </a:cubicBezTo>
                  <a:cubicBezTo>
                    <a:pt x="174" y="214"/>
                    <a:pt x="174" y="214"/>
                    <a:pt x="174" y="214"/>
                  </a:cubicBezTo>
                  <a:cubicBezTo>
                    <a:pt x="174" y="214"/>
                    <a:pt x="174" y="214"/>
                    <a:pt x="173" y="214"/>
                  </a:cubicBezTo>
                  <a:cubicBezTo>
                    <a:pt x="173" y="214"/>
                    <a:pt x="173" y="213"/>
                    <a:pt x="174" y="213"/>
                  </a:cubicBezTo>
                  <a:cubicBezTo>
                    <a:pt x="177" y="209"/>
                    <a:pt x="178" y="204"/>
                    <a:pt x="177" y="200"/>
                  </a:cubicBezTo>
                  <a:cubicBezTo>
                    <a:pt x="177" y="196"/>
                    <a:pt x="175" y="192"/>
                    <a:pt x="169" y="188"/>
                  </a:cubicBezTo>
                  <a:cubicBezTo>
                    <a:pt x="169" y="188"/>
                    <a:pt x="169" y="188"/>
                    <a:pt x="169" y="188"/>
                  </a:cubicBezTo>
                  <a:cubicBezTo>
                    <a:pt x="167" y="187"/>
                    <a:pt x="166" y="187"/>
                    <a:pt x="164" y="187"/>
                  </a:cubicBezTo>
                  <a:cubicBezTo>
                    <a:pt x="164" y="182"/>
                    <a:pt x="162" y="177"/>
                    <a:pt x="159" y="174"/>
                  </a:cubicBezTo>
                  <a:cubicBezTo>
                    <a:pt x="155" y="171"/>
                    <a:pt x="152" y="170"/>
                    <a:pt x="147" y="170"/>
                  </a:cubicBezTo>
                  <a:cubicBezTo>
                    <a:pt x="147" y="170"/>
                    <a:pt x="146" y="170"/>
                    <a:pt x="146" y="171"/>
                  </a:cubicBezTo>
                  <a:cubicBezTo>
                    <a:pt x="146" y="171"/>
                    <a:pt x="146" y="171"/>
                    <a:pt x="146" y="171"/>
                  </a:cubicBezTo>
                  <a:cubicBezTo>
                    <a:pt x="145" y="168"/>
                    <a:pt x="144" y="166"/>
                    <a:pt x="143" y="165"/>
                  </a:cubicBezTo>
                  <a:cubicBezTo>
                    <a:pt x="139" y="161"/>
                    <a:pt x="135" y="156"/>
                    <a:pt x="128" y="157"/>
                  </a:cubicBezTo>
                  <a:cubicBezTo>
                    <a:pt x="128" y="157"/>
                    <a:pt x="128" y="157"/>
                    <a:pt x="128" y="157"/>
                  </a:cubicBezTo>
                  <a:cubicBezTo>
                    <a:pt x="123" y="158"/>
                    <a:pt x="119" y="160"/>
                    <a:pt x="116" y="162"/>
                  </a:cubicBezTo>
                  <a:cubicBezTo>
                    <a:pt x="114" y="162"/>
                    <a:pt x="113" y="163"/>
                    <a:pt x="112" y="164"/>
                  </a:cubicBezTo>
                  <a:cubicBezTo>
                    <a:pt x="111" y="163"/>
                    <a:pt x="110" y="163"/>
                    <a:pt x="110" y="162"/>
                  </a:cubicBezTo>
                  <a:cubicBezTo>
                    <a:pt x="106" y="159"/>
                    <a:pt x="91" y="148"/>
                    <a:pt x="81" y="141"/>
                  </a:cubicBezTo>
                  <a:cubicBezTo>
                    <a:pt x="92" y="120"/>
                    <a:pt x="102" y="100"/>
                    <a:pt x="114" y="80"/>
                  </a:cubicBezTo>
                  <a:cubicBezTo>
                    <a:pt x="128" y="83"/>
                    <a:pt x="137" y="81"/>
                    <a:pt x="146" y="78"/>
                  </a:cubicBezTo>
                  <a:cubicBezTo>
                    <a:pt x="146" y="78"/>
                    <a:pt x="146" y="78"/>
                    <a:pt x="147" y="78"/>
                  </a:cubicBezTo>
                  <a:cubicBezTo>
                    <a:pt x="152" y="77"/>
                    <a:pt x="158" y="76"/>
                    <a:pt x="165" y="76"/>
                  </a:cubicBezTo>
                  <a:cubicBezTo>
                    <a:pt x="169" y="75"/>
                    <a:pt x="174" y="76"/>
                    <a:pt x="178" y="78"/>
                  </a:cubicBezTo>
                  <a:cubicBezTo>
                    <a:pt x="177" y="79"/>
                    <a:pt x="177" y="79"/>
                    <a:pt x="177" y="79"/>
                  </a:cubicBezTo>
                  <a:cubicBezTo>
                    <a:pt x="170" y="83"/>
                    <a:pt x="163" y="87"/>
                    <a:pt x="156" y="90"/>
                  </a:cubicBezTo>
                  <a:cubicBezTo>
                    <a:pt x="152" y="91"/>
                    <a:pt x="148" y="93"/>
                    <a:pt x="146" y="96"/>
                  </a:cubicBezTo>
                  <a:cubicBezTo>
                    <a:pt x="144" y="99"/>
                    <a:pt x="144" y="102"/>
                    <a:pt x="144" y="104"/>
                  </a:cubicBezTo>
                  <a:cubicBezTo>
                    <a:pt x="142" y="112"/>
                    <a:pt x="141" y="118"/>
                    <a:pt x="137" y="127"/>
                  </a:cubicBezTo>
                  <a:cubicBezTo>
                    <a:pt x="136" y="129"/>
                    <a:pt x="135" y="132"/>
                    <a:pt x="135" y="134"/>
                  </a:cubicBezTo>
                  <a:cubicBezTo>
                    <a:pt x="134" y="137"/>
                    <a:pt x="134" y="137"/>
                    <a:pt x="134" y="137"/>
                  </a:cubicBezTo>
                  <a:cubicBezTo>
                    <a:pt x="136" y="138"/>
                    <a:pt x="136" y="138"/>
                    <a:pt x="136" y="138"/>
                  </a:cubicBezTo>
                  <a:cubicBezTo>
                    <a:pt x="138" y="140"/>
                    <a:pt x="143" y="142"/>
                    <a:pt x="148" y="144"/>
                  </a:cubicBezTo>
                  <a:cubicBezTo>
                    <a:pt x="148" y="144"/>
                    <a:pt x="148" y="144"/>
                    <a:pt x="148" y="144"/>
                  </a:cubicBezTo>
                  <a:cubicBezTo>
                    <a:pt x="148" y="144"/>
                    <a:pt x="148" y="144"/>
                    <a:pt x="148" y="144"/>
                  </a:cubicBezTo>
                  <a:cubicBezTo>
                    <a:pt x="148" y="144"/>
                    <a:pt x="149" y="144"/>
                    <a:pt x="150" y="144"/>
                  </a:cubicBezTo>
                  <a:cubicBezTo>
                    <a:pt x="150" y="144"/>
                    <a:pt x="150" y="144"/>
                    <a:pt x="150" y="144"/>
                  </a:cubicBezTo>
                  <a:cubicBezTo>
                    <a:pt x="151" y="144"/>
                    <a:pt x="152" y="144"/>
                    <a:pt x="152" y="144"/>
                  </a:cubicBezTo>
                  <a:cubicBezTo>
                    <a:pt x="157" y="144"/>
                    <a:pt x="161" y="142"/>
                    <a:pt x="164" y="140"/>
                  </a:cubicBezTo>
                  <a:cubicBezTo>
                    <a:pt x="170" y="136"/>
                    <a:pt x="173" y="131"/>
                    <a:pt x="176" y="125"/>
                  </a:cubicBezTo>
                  <a:cubicBezTo>
                    <a:pt x="176" y="125"/>
                    <a:pt x="176" y="124"/>
                    <a:pt x="176" y="124"/>
                  </a:cubicBezTo>
                  <a:cubicBezTo>
                    <a:pt x="178" y="122"/>
                    <a:pt x="178" y="120"/>
                    <a:pt x="180" y="118"/>
                  </a:cubicBezTo>
                  <a:cubicBezTo>
                    <a:pt x="181" y="118"/>
                    <a:pt x="182" y="117"/>
                    <a:pt x="184" y="116"/>
                  </a:cubicBezTo>
                  <a:cubicBezTo>
                    <a:pt x="189" y="114"/>
                    <a:pt x="189" y="114"/>
                    <a:pt x="189" y="114"/>
                  </a:cubicBezTo>
                  <a:cubicBezTo>
                    <a:pt x="190" y="115"/>
                    <a:pt x="191" y="116"/>
                    <a:pt x="192" y="116"/>
                  </a:cubicBezTo>
                  <a:cubicBezTo>
                    <a:pt x="209" y="132"/>
                    <a:pt x="226" y="149"/>
                    <a:pt x="245" y="169"/>
                  </a:cubicBezTo>
                  <a:cubicBezTo>
                    <a:pt x="246" y="171"/>
                    <a:pt x="248" y="173"/>
                    <a:pt x="249" y="175"/>
                  </a:cubicBezTo>
                  <a:cubicBezTo>
                    <a:pt x="251" y="178"/>
                    <a:pt x="252" y="182"/>
                    <a:pt x="251" y="184"/>
                  </a:cubicBezTo>
                  <a:cubicBezTo>
                    <a:pt x="251" y="186"/>
                    <a:pt x="250" y="186"/>
                    <a:pt x="250" y="187"/>
                  </a:cubicBezTo>
                  <a:cubicBezTo>
                    <a:pt x="244" y="191"/>
                    <a:pt x="237" y="185"/>
                    <a:pt x="232" y="180"/>
                  </a:cubicBezTo>
                  <a:close/>
                  <a:moveTo>
                    <a:pt x="255" y="170"/>
                  </a:moveTo>
                  <a:cubicBezTo>
                    <a:pt x="254" y="168"/>
                    <a:pt x="253" y="167"/>
                    <a:pt x="252" y="165"/>
                  </a:cubicBezTo>
                  <a:cubicBezTo>
                    <a:pt x="251" y="165"/>
                    <a:pt x="251" y="165"/>
                    <a:pt x="251" y="165"/>
                  </a:cubicBezTo>
                  <a:cubicBezTo>
                    <a:pt x="251" y="165"/>
                    <a:pt x="251" y="165"/>
                    <a:pt x="251" y="164"/>
                  </a:cubicBezTo>
                  <a:cubicBezTo>
                    <a:pt x="251" y="164"/>
                    <a:pt x="251" y="164"/>
                    <a:pt x="251" y="164"/>
                  </a:cubicBezTo>
                  <a:cubicBezTo>
                    <a:pt x="251" y="164"/>
                    <a:pt x="251" y="164"/>
                    <a:pt x="251" y="164"/>
                  </a:cubicBezTo>
                  <a:cubicBezTo>
                    <a:pt x="208" y="120"/>
                    <a:pt x="208" y="120"/>
                    <a:pt x="208" y="120"/>
                  </a:cubicBezTo>
                  <a:cubicBezTo>
                    <a:pt x="201" y="114"/>
                    <a:pt x="201" y="114"/>
                    <a:pt x="201" y="114"/>
                  </a:cubicBezTo>
                  <a:cubicBezTo>
                    <a:pt x="197" y="110"/>
                    <a:pt x="197" y="110"/>
                    <a:pt x="197" y="110"/>
                  </a:cubicBezTo>
                  <a:cubicBezTo>
                    <a:pt x="197" y="110"/>
                    <a:pt x="194" y="108"/>
                    <a:pt x="193" y="106"/>
                  </a:cubicBezTo>
                  <a:cubicBezTo>
                    <a:pt x="191" y="104"/>
                    <a:pt x="191" y="104"/>
                    <a:pt x="191" y="104"/>
                  </a:cubicBezTo>
                  <a:cubicBezTo>
                    <a:pt x="188" y="106"/>
                    <a:pt x="188" y="106"/>
                    <a:pt x="188" y="106"/>
                  </a:cubicBezTo>
                  <a:cubicBezTo>
                    <a:pt x="185" y="107"/>
                    <a:pt x="185" y="107"/>
                    <a:pt x="185" y="107"/>
                  </a:cubicBezTo>
                  <a:cubicBezTo>
                    <a:pt x="180" y="109"/>
                    <a:pt x="180" y="109"/>
                    <a:pt x="180" y="109"/>
                  </a:cubicBezTo>
                  <a:cubicBezTo>
                    <a:pt x="178" y="110"/>
                    <a:pt x="176" y="110"/>
                    <a:pt x="174" y="112"/>
                  </a:cubicBezTo>
                  <a:cubicBezTo>
                    <a:pt x="172" y="114"/>
                    <a:pt x="170" y="117"/>
                    <a:pt x="169" y="120"/>
                  </a:cubicBezTo>
                  <a:cubicBezTo>
                    <a:pt x="168" y="121"/>
                    <a:pt x="168" y="121"/>
                    <a:pt x="168" y="121"/>
                  </a:cubicBezTo>
                  <a:cubicBezTo>
                    <a:pt x="165" y="126"/>
                    <a:pt x="163" y="131"/>
                    <a:pt x="158" y="134"/>
                  </a:cubicBezTo>
                  <a:cubicBezTo>
                    <a:pt x="157" y="135"/>
                    <a:pt x="154" y="136"/>
                    <a:pt x="151" y="136"/>
                  </a:cubicBezTo>
                  <a:cubicBezTo>
                    <a:pt x="151" y="136"/>
                    <a:pt x="150" y="136"/>
                    <a:pt x="150" y="136"/>
                  </a:cubicBezTo>
                  <a:cubicBezTo>
                    <a:pt x="150" y="136"/>
                    <a:pt x="150" y="136"/>
                    <a:pt x="150" y="136"/>
                  </a:cubicBezTo>
                  <a:cubicBezTo>
                    <a:pt x="149" y="136"/>
                    <a:pt x="149" y="136"/>
                    <a:pt x="149" y="136"/>
                  </a:cubicBezTo>
                  <a:cubicBezTo>
                    <a:pt x="149" y="136"/>
                    <a:pt x="149" y="136"/>
                    <a:pt x="148" y="136"/>
                  </a:cubicBezTo>
                  <a:cubicBezTo>
                    <a:pt x="148" y="136"/>
                    <a:pt x="148" y="136"/>
                    <a:pt x="148" y="136"/>
                  </a:cubicBezTo>
                  <a:cubicBezTo>
                    <a:pt x="148" y="136"/>
                    <a:pt x="148" y="136"/>
                    <a:pt x="147" y="136"/>
                  </a:cubicBezTo>
                  <a:cubicBezTo>
                    <a:pt x="147" y="136"/>
                    <a:pt x="146" y="135"/>
                    <a:pt x="146" y="135"/>
                  </a:cubicBezTo>
                  <a:cubicBezTo>
                    <a:pt x="145" y="135"/>
                    <a:pt x="144" y="134"/>
                    <a:pt x="142" y="134"/>
                  </a:cubicBezTo>
                  <a:cubicBezTo>
                    <a:pt x="143" y="132"/>
                    <a:pt x="143" y="131"/>
                    <a:pt x="144" y="131"/>
                  </a:cubicBezTo>
                  <a:cubicBezTo>
                    <a:pt x="148" y="121"/>
                    <a:pt x="149" y="114"/>
                    <a:pt x="151" y="106"/>
                  </a:cubicBezTo>
                  <a:cubicBezTo>
                    <a:pt x="151" y="104"/>
                    <a:pt x="151" y="102"/>
                    <a:pt x="152" y="101"/>
                  </a:cubicBezTo>
                  <a:cubicBezTo>
                    <a:pt x="153" y="100"/>
                    <a:pt x="155" y="99"/>
                    <a:pt x="158" y="98"/>
                  </a:cubicBezTo>
                  <a:cubicBezTo>
                    <a:pt x="166" y="94"/>
                    <a:pt x="174" y="90"/>
                    <a:pt x="180" y="86"/>
                  </a:cubicBezTo>
                  <a:cubicBezTo>
                    <a:pt x="182" y="84"/>
                    <a:pt x="182" y="84"/>
                    <a:pt x="182" y="84"/>
                  </a:cubicBezTo>
                  <a:cubicBezTo>
                    <a:pt x="182" y="84"/>
                    <a:pt x="183" y="84"/>
                    <a:pt x="183" y="84"/>
                  </a:cubicBezTo>
                  <a:cubicBezTo>
                    <a:pt x="184" y="83"/>
                    <a:pt x="185" y="82"/>
                    <a:pt x="186" y="81"/>
                  </a:cubicBezTo>
                  <a:cubicBezTo>
                    <a:pt x="187" y="80"/>
                    <a:pt x="188" y="80"/>
                    <a:pt x="190" y="79"/>
                  </a:cubicBezTo>
                  <a:cubicBezTo>
                    <a:pt x="190" y="79"/>
                    <a:pt x="191" y="78"/>
                    <a:pt x="192" y="78"/>
                  </a:cubicBezTo>
                  <a:cubicBezTo>
                    <a:pt x="201" y="75"/>
                    <a:pt x="210" y="77"/>
                    <a:pt x="218" y="84"/>
                  </a:cubicBezTo>
                  <a:cubicBezTo>
                    <a:pt x="226" y="90"/>
                    <a:pt x="236" y="94"/>
                    <a:pt x="252" y="89"/>
                  </a:cubicBezTo>
                  <a:cubicBezTo>
                    <a:pt x="262" y="106"/>
                    <a:pt x="276" y="130"/>
                    <a:pt x="287" y="150"/>
                  </a:cubicBezTo>
                  <a:cubicBezTo>
                    <a:pt x="277" y="156"/>
                    <a:pt x="266" y="162"/>
                    <a:pt x="255" y="17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vert="horz" wrap="square" lIns="60951" tIns="30475" rIns="60951" bIns="30475" numCol="1" anchor="t" anchorCtr="0" compatLnSpc="1">
              <a:prstTxWarp prst="textNoShape">
                <a:avLst/>
              </a:prstTxWarp>
            </a:bodyPr>
            <a:lstStyle/>
            <a:p>
              <a:endParaRPr lang="en-US" sz="1333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95" name="Group 194"/>
            <p:cNvGrpSpPr/>
            <p:nvPr/>
          </p:nvGrpSpPr>
          <p:grpSpPr>
            <a:xfrm>
              <a:off x="7047177" y="2035823"/>
              <a:ext cx="358195" cy="244932"/>
              <a:chOff x="-2139950" y="5278438"/>
              <a:chExt cx="1219200" cy="852487"/>
            </a:xfrm>
            <a:solidFill>
              <a:srgbClr val="FFFFFF"/>
            </a:solidFill>
          </p:grpSpPr>
          <p:sp>
            <p:nvSpPr>
              <p:cNvPr id="190" name="Freeform 85"/>
              <p:cNvSpPr>
                <a:spLocks/>
              </p:cNvSpPr>
              <p:nvPr/>
            </p:nvSpPr>
            <p:spPr bwMode="auto">
              <a:xfrm>
                <a:off x="-1785938" y="5278438"/>
                <a:ext cx="536575" cy="852487"/>
              </a:xfrm>
              <a:custGeom>
                <a:avLst/>
                <a:gdLst>
                  <a:gd name="T0" fmla="*/ 150 w 176"/>
                  <a:gd name="T1" fmla="*/ 2 h 278"/>
                  <a:gd name="T2" fmla="*/ 5 w 176"/>
                  <a:gd name="T3" fmla="*/ 80 h 278"/>
                  <a:gd name="T4" fmla="*/ 0 w 176"/>
                  <a:gd name="T5" fmla="*/ 88 h 278"/>
                  <a:gd name="T6" fmla="*/ 0 w 176"/>
                  <a:gd name="T7" fmla="*/ 188 h 278"/>
                  <a:gd name="T8" fmla="*/ 5 w 176"/>
                  <a:gd name="T9" fmla="*/ 196 h 278"/>
                  <a:gd name="T10" fmla="*/ 150 w 176"/>
                  <a:gd name="T11" fmla="*/ 274 h 278"/>
                  <a:gd name="T12" fmla="*/ 174 w 176"/>
                  <a:gd name="T13" fmla="*/ 266 h 278"/>
                  <a:gd name="T14" fmla="*/ 176 w 176"/>
                  <a:gd name="T15" fmla="*/ 257 h 278"/>
                  <a:gd name="T16" fmla="*/ 176 w 176"/>
                  <a:gd name="T17" fmla="*/ 19 h 278"/>
                  <a:gd name="T18" fmla="*/ 159 w 176"/>
                  <a:gd name="T19" fmla="*/ 1 h 278"/>
                  <a:gd name="T20" fmla="*/ 150 w 176"/>
                  <a:gd name="T21" fmla="*/ 2 h 2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76" h="278">
                    <a:moveTo>
                      <a:pt x="150" y="2"/>
                    </a:moveTo>
                    <a:cubicBezTo>
                      <a:pt x="5" y="80"/>
                      <a:pt x="5" y="80"/>
                      <a:pt x="5" y="80"/>
                    </a:cubicBezTo>
                    <a:cubicBezTo>
                      <a:pt x="2" y="81"/>
                      <a:pt x="0" y="84"/>
                      <a:pt x="0" y="88"/>
                    </a:cubicBezTo>
                    <a:cubicBezTo>
                      <a:pt x="0" y="188"/>
                      <a:pt x="0" y="188"/>
                      <a:pt x="0" y="188"/>
                    </a:cubicBezTo>
                    <a:cubicBezTo>
                      <a:pt x="0" y="192"/>
                      <a:pt x="2" y="195"/>
                      <a:pt x="5" y="196"/>
                    </a:cubicBezTo>
                    <a:cubicBezTo>
                      <a:pt x="150" y="274"/>
                      <a:pt x="150" y="274"/>
                      <a:pt x="150" y="274"/>
                    </a:cubicBezTo>
                    <a:cubicBezTo>
                      <a:pt x="159" y="278"/>
                      <a:pt x="169" y="274"/>
                      <a:pt x="174" y="266"/>
                    </a:cubicBezTo>
                    <a:cubicBezTo>
                      <a:pt x="175" y="263"/>
                      <a:pt x="176" y="260"/>
                      <a:pt x="176" y="257"/>
                    </a:cubicBezTo>
                    <a:cubicBezTo>
                      <a:pt x="176" y="19"/>
                      <a:pt x="176" y="19"/>
                      <a:pt x="176" y="19"/>
                    </a:cubicBezTo>
                    <a:cubicBezTo>
                      <a:pt x="176" y="9"/>
                      <a:pt x="169" y="1"/>
                      <a:pt x="159" y="1"/>
                    </a:cubicBezTo>
                    <a:cubicBezTo>
                      <a:pt x="156" y="0"/>
                      <a:pt x="153" y="1"/>
                      <a:pt x="150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0951" tIns="30475" rIns="60951" bIns="304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3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1" name="Freeform 86"/>
              <p:cNvSpPr>
                <a:spLocks/>
              </p:cNvSpPr>
              <p:nvPr/>
            </p:nvSpPr>
            <p:spPr bwMode="auto">
              <a:xfrm>
                <a:off x="-2139950" y="5535613"/>
                <a:ext cx="304800" cy="561975"/>
              </a:xfrm>
              <a:custGeom>
                <a:avLst/>
                <a:gdLst>
                  <a:gd name="T0" fmla="*/ 91 w 100"/>
                  <a:gd name="T1" fmla="*/ 0 h 183"/>
                  <a:gd name="T2" fmla="*/ 25 w 100"/>
                  <a:gd name="T3" fmla="*/ 0 h 183"/>
                  <a:gd name="T4" fmla="*/ 0 w 100"/>
                  <a:gd name="T5" fmla="*/ 25 h 183"/>
                  <a:gd name="T6" fmla="*/ 0 w 100"/>
                  <a:gd name="T7" fmla="*/ 83 h 183"/>
                  <a:gd name="T8" fmla="*/ 25 w 100"/>
                  <a:gd name="T9" fmla="*/ 108 h 183"/>
                  <a:gd name="T10" fmla="*/ 33 w 100"/>
                  <a:gd name="T11" fmla="*/ 108 h 183"/>
                  <a:gd name="T12" fmla="*/ 33 w 100"/>
                  <a:gd name="T13" fmla="*/ 162 h 183"/>
                  <a:gd name="T14" fmla="*/ 54 w 100"/>
                  <a:gd name="T15" fmla="*/ 183 h 183"/>
                  <a:gd name="T16" fmla="*/ 75 w 100"/>
                  <a:gd name="T17" fmla="*/ 162 h 183"/>
                  <a:gd name="T18" fmla="*/ 75 w 100"/>
                  <a:gd name="T19" fmla="*/ 108 h 183"/>
                  <a:gd name="T20" fmla="*/ 91 w 100"/>
                  <a:gd name="T21" fmla="*/ 108 h 183"/>
                  <a:gd name="T22" fmla="*/ 100 w 100"/>
                  <a:gd name="T23" fmla="*/ 100 h 183"/>
                  <a:gd name="T24" fmla="*/ 100 w 100"/>
                  <a:gd name="T25" fmla="*/ 8 h 183"/>
                  <a:gd name="T26" fmla="*/ 91 w 100"/>
                  <a:gd name="T27" fmla="*/ 0 h 18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00" h="183">
                    <a:moveTo>
                      <a:pt x="91" y="0"/>
                    </a:moveTo>
                    <a:cubicBezTo>
                      <a:pt x="25" y="0"/>
                      <a:pt x="25" y="0"/>
                      <a:pt x="25" y="0"/>
                    </a:cubicBezTo>
                    <a:cubicBezTo>
                      <a:pt x="11" y="0"/>
                      <a:pt x="0" y="11"/>
                      <a:pt x="0" y="25"/>
                    </a:cubicBezTo>
                    <a:cubicBezTo>
                      <a:pt x="0" y="83"/>
                      <a:pt x="0" y="83"/>
                      <a:pt x="0" y="83"/>
                    </a:cubicBezTo>
                    <a:cubicBezTo>
                      <a:pt x="0" y="97"/>
                      <a:pt x="11" y="108"/>
                      <a:pt x="25" y="108"/>
                    </a:cubicBezTo>
                    <a:cubicBezTo>
                      <a:pt x="33" y="108"/>
                      <a:pt x="33" y="108"/>
                      <a:pt x="33" y="108"/>
                    </a:cubicBezTo>
                    <a:cubicBezTo>
                      <a:pt x="33" y="162"/>
                      <a:pt x="33" y="162"/>
                      <a:pt x="33" y="162"/>
                    </a:cubicBezTo>
                    <a:cubicBezTo>
                      <a:pt x="33" y="174"/>
                      <a:pt x="42" y="183"/>
                      <a:pt x="54" y="183"/>
                    </a:cubicBezTo>
                    <a:cubicBezTo>
                      <a:pt x="65" y="183"/>
                      <a:pt x="75" y="174"/>
                      <a:pt x="75" y="162"/>
                    </a:cubicBezTo>
                    <a:cubicBezTo>
                      <a:pt x="75" y="108"/>
                      <a:pt x="75" y="108"/>
                      <a:pt x="75" y="108"/>
                    </a:cubicBezTo>
                    <a:cubicBezTo>
                      <a:pt x="91" y="108"/>
                      <a:pt x="91" y="108"/>
                      <a:pt x="91" y="108"/>
                    </a:cubicBezTo>
                    <a:cubicBezTo>
                      <a:pt x="96" y="108"/>
                      <a:pt x="100" y="104"/>
                      <a:pt x="100" y="100"/>
                    </a:cubicBezTo>
                    <a:cubicBezTo>
                      <a:pt x="100" y="8"/>
                      <a:pt x="100" y="8"/>
                      <a:pt x="100" y="8"/>
                    </a:cubicBezTo>
                    <a:cubicBezTo>
                      <a:pt x="100" y="4"/>
                      <a:pt x="96" y="0"/>
                      <a:pt x="91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0951" tIns="30475" rIns="60951" bIns="304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3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2" name="Freeform 87"/>
              <p:cNvSpPr>
                <a:spLocks/>
              </p:cNvSpPr>
              <p:nvPr/>
            </p:nvSpPr>
            <p:spPr bwMode="auto">
              <a:xfrm>
                <a:off x="-1173163" y="5661025"/>
                <a:ext cx="252413" cy="80962"/>
              </a:xfrm>
              <a:custGeom>
                <a:avLst/>
                <a:gdLst>
                  <a:gd name="T0" fmla="*/ 70 w 83"/>
                  <a:gd name="T1" fmla="*/ 0 h 26"/>
                  <a:gd name="T2" fmla="*/ 12 w 83"/>
                  <a:gd name="T3" fmla="*/ 0 h 26"/>
                  <a:gd name="T4" fmla="*/ 0 w 83"/>
                  <a:gd name="T5" fmla="*/ 13 h 26"/>
                  <a:gd name="T6" fmla="*/ 12 w 83"/>
                  <a:gd name="T7" fmla="*/ 26 h 26"/>
                  <a:gd name="T8" fmla="*/ 70 w 83"/>
                  <a:gd name="T9" fmla="*/ 26 h 26"/>
                  <a:gd name="T10" fmla="*/ 83 w 83"/>
                  <a:gd name="T11" fmla="*/ 13 h 26"/>
                  <a:gd name="T12" fmla="*/ 70 w 83"/>
                  <a:gd name="T13" fmla="*/ 0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83" h="26">
                    <a:moveTo>
                      <a:pt x="70" y="0"/>
                    </a:moveTo>
                    <a:cubicBezTo>
                      <a:pt x="12" y="0"/>
                      <a:pt x="12" y="0"/>
                      <a:pt x="12" y="0"/>
                    </a:cubicBezTo>
                    <a:cubicBezTo>
                      <a:pt x="5" y="0"/>
                      <a:pt x="0" y="6"/>
                      <a:pt x="0" y="13"/>
                    </a:cubicBezTo>
                    <a:cubicBezTo>
                      <a:pt x="0" y="20"/>
                      <a:pt x="5" y="26"/>
                      <a:pt x="12" y="26"/>
                    </a:cubicBezTo>
                    <a:cubicBezTo>
                      <a:pt x="70" y="26"/>
                      <a:pt x="70" y="26"/>
                      <a:pt x="70" y="26"/>
                    </a:cubicBezTo>
                    <a:cubicBezTo>
                      <a:pt x="77" y="26"/>
                      <a:pt x="83" y="20"/>
                      <a:pt x="83" y="13"/>
                    </a:cubicBezTo>
                    <a:cubicBezTo>
                      <a:pt x="83" y="6"/>
                      <a:pt x="77" y="0"/>
                      <a:pt x="7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0951" tIns="30475" rIns="60951" bIns="304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3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3" name="Freeform 88"/>
              <p:cNvSpPr>
                <a:spLocks/>
              </p:cNvSpPr>
              <p:nvPr/>
            </p:nvSpPr>
            <p:spPr bwMode="auto">
              <a:xfrm>
                <a:off x="-1182688" y="5389563"/>
                <a:ext cx="241300" cy="177800"/>
              </a:xfrm>
              <a:custGeom>
                <a:avLst/>
                <a:gdLst>
                  <a:gd name="T0" fmla="*/ 21 w 79"/>
                  <a:gd name="T1" fmla="*/ 54 h 58"/>
                  <a:gd name="T2" fmla="*/ 71 w 79"/>
                  <a:gd name="T3" fmla="*/ 25 h 58"/>
                  <a:gd name="T4" fmla="*/ 76 w 79"/>
                  <a:gd name="T5" fmla="*/ 8 h 58"/>
                  <a:gd name="T6" fmla="*/ 59 w 79"/>
                  <a:gd name="T7" fmla="*/ 4 h 58"/>
                  <a:gd name="T8" fmla="*/ 59 w 79"/>
                  <a:gd name="T9" fmla="*/ 4 h 58"/>
                  <a:gd name="T10" fmla="*/ 8 w 79"/>
                  <a:gd name="T11" fmla="*/ 33 h 58"/>
                  <a:gd name="T12" fmla="*/ 4 w 79"/>
                  <a:gd name="T13" fmla="*/ 50 h 58"/>
                  <a:gd name="T14" fmla="*/ 21 w 79"/>
                  <a:gd name="T15" fmla="*/ 54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79" h="58">
                    <a:moveTo>
                      <a:pt x="21" y="54"/>
                    </a:moveTo>
                    <a:cubicBezTo>
                      <a:pt x="71" y="25"/>
                      <a:pt x="71" y="25"/>
                      <a:pt x="71" y="25"/>
                    </a:cubicBezTo>
                    <a:cubicBezTo>
                      <a:pt x="77" y="22"/>
                      <a:pt x="79" y="14"/>
                      <a:pt x="76" y="8"/>
                    </a:cubicBezTo>
                    <a:cubicBezTo>
                      <a:pt x="73" y="2"/>
                      <a:pt x="65" y="0"/>
                      <a:pt x="59" y="4"/>
                    </a:cubicBezTo>
                    <a:cubicBezTo>
                      <a:pt x="59" y="4"/>
                      <a:pt x="59" y="4"/>
                      <a:pt x="59" y="4"/>
                    </a:cubicBezTo>
                    <a:cubicBezTo>
                      <a:pt x="8" y="33"/>
                      <a:pt x="8" y="33"/>
                      <a:pt x="8" y="33"/>
                    </a:cubicBezTo>
                    <a:cubicBezTo>
                      <a:pt x="2" y="36"/>
                      <a:pt x="0" y="44"/>
                      <a:pt x="4" y="50"/>
                    </a:cubicBezTo>
                    <a:cubicBezTo>
                      <a:pt x="7" y="56"/>
                      <a:pt x="15" y="58"/>
                      <a:pt x="21" y="5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0951" tIns="30475" rIns="60951" bIns="304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3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94" name="Freeform 89"/>
              <p:cNvSpPr>
                <a:spLocks/>
              </p:cNvSpPr>
              <p:nvPr/>
            </p:nvSpPr>
            <p:spPr bwMode="auto">
              <a:xfrm>
                <a:off x="-1182688" y="5835650"/>
                <a:ext cx="241300" cy="177800"/>
              </a:xfrm>
              <a:custGeom>
                <a:avLst/>
                <a:gdLst>
                  <a:gd name="T0" fmla="*/ 71 w 79"/>
                  <a:gd name="T1" fmla="*/ 33 h 58"/>
                  <a:gd name="T2" fmla="*/ 21 w 79"/>
                  <a:gd name="T3" fmla="*/ 4 h 58"/>
                  <a:gd name="T4" fmla="*/ 4 w 79"/>
                  <a:gd name="T5" fmla="*/ 8 h 58"/>
                  <a:gd name="T6" fmla="*/ 8 w 79"/>
                  <a:gd name="T7" fmla="*/ 25 h 58"/>
                  <a:gd name="T8" fmla="*/ 59 w 79"/>
                  <a:gd name="T9" fmla="*/ 54 h 58"/>
                  <a:gd name="T10" fmla="*/ 76 w 79"/>
                  <a:gd name="T11" fmla="*/ 50 h 58"/>
                  <a:gd name="T12" fmla="*/ 71 w 79"/>
                  <a:gd name="T13" fmla="*/ 33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79" h="58">
                    <a:moveTo>
                      <a:pt x="71" y="33"/>
                    </a:moveTo>
                    <a:cubicBezTo>
                      <a:pt x="21" y="4"/>
                      <a:pt x="21" y="4"/>
                      <a:pt x="21" y="4"/>
                    </a:cubicBezTo>
                    <a:cubicBezTo>
                      <a:pt x="15" y="0"/>
                      <a:pt x="7" y="2"/>
                      <a:pt x="4" y="8"/>
                    </a:cubicBezTo>
                    <a:cubicBezTo>
                      <a:pt x="0" y="14"/>
                      <a:pt x="2" y="22"/>
                      <a:pt x="8" y="25"/>
                    </a:cubicBezTo>
                    <a:cubicBezTo>
                      <a:pt x="59" y="54"/>
                      <a:pt x="59" y="54"/>
                      <a:pt x="59" y="54"/>
                    </a:cubicBezTo>
                    <a:cubicBezTo>
                      <a:pt x="65" y="58"/>
                      <a:pt x="73" y="56"/>
                      <a:pt x="76" y="50"/>
                    </a:cubicBezTo>
                    <a:cubicBezTo>
                      <a:pt x="79" y="44"/>
                      <a:pt x="77" y="36"/>
                      <a:pt x="71" y="3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60951" tIns="30475" rIns="60951" bIns="30475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3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24" name="Google Shape;197;p27">
              <a:extLst>
                <a:ext uri="{FF2B5EF4-FFF2-40B4-BE49-F238E27FC236}">
                  <a16:creationId xmlns:a16="http://schemas.microsoft.com/office/drawing/2014/main" id="{E6C212C8-28FB-4C09-B88D-DEDB6CC4812F}"/>
                </a:ext>
              </a:extLst>
            </p:cNvPr>
            <p:cNvSpPr/>
            <p:nvPr/>
          </p:nvSpPr>
          <p:spPr>
            <a:xfrm>
              <a:off x="7500288" y="3714593"/>
              <a:ext cx="376387" cy="18543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none" lIns="0" tIns="0" rIns="0" bIns="0" anchor="ctr" anchorCtr="0">
              <a:spAutoFit/>
            </a:bodyPr>
            <a:lstStyle/>
            <a:p>
              <a:pPr algn="ctr"/>
              <a:r>
                <a:rPr lang="en-US" sz="1333" b="1">
                  <a:latin typeface="Arial" panose="020B0604020202020204" pitchFamily="34" charset="0"/>
                  <a:ea typeface="Arial"/>
                  <a:cs typeface="Arial" panose="020B0604020202020204" pitchFamily="34" charset="0"/>
                  <a:sym typeface="Arial"/>
                </a:rPr>
                <a:t>Base</a:t>
              </a:r>
            </a:p>
          </p:txBody>
        </p:sp>
      </p:grpSp>
      <p:sp>
        <p:nvSpPr>
          <p:cNvPr id="125" name="Title 4">
            <a:extLst>
              <a:ext uri="{FF2B5EF4-FFF2-40B4-BE49-F238E27FC236}">
                <a16:creationId xmlns:a16="http://schemas.microsoft.com/office/drawing/2014/main" id="{5D51B74A-844D-45A9-95F9-1DDDEC55ED6C}"/>
              </a:ext>
            </a:extLst>
          </p:cNvPr>
          <p:cNvSpPr txBox="1">
            <a:spLocks/>
          </p:cNvSpPr>
          <p:nvPr/>
        </p:nvSpPr>
        <p:spPr>
          <a:xfrm>
            <a:off x="515371" y="294526"/>
            <a:ext cx="9929904" cy="4431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>
              <a:lnSpc>
                <a:spcPct val="90000"/>
              </a:lnSpc>
              <a:spcBef>
                <a:spcPct val="0"/>
              </a:spcBef>
              <a:buNone/>
              <a:defRPr sz="2800" b="1">
                <a:latin typeface="Segoe UI"/>
                <a:ea typeface="+mj-ea"/>
                <a:cs typeface="Segoe UI"/>
              </a:defRPr>
            </a:lvl1pPr>
          </a:lstStyle>
          <a:p>
            <a:r>
              <a:rPr lang="en-GB"/>
              <a:t>Capabilities – what really matters?</a:t>
            </a:r>
            <a:endParaRPr lang="en-US"/>
          </a:p>
        </p:txBody>
      </p:sp>
      <p:grpSp>
        <p:nvGrpSpPr>
          <p:cNvPr id="139" name="Group 138">
            <a:extLst>
              <a:ext uri="{FF2B5EF4-FFF2-40B4-BE49-F238E27FC236}">
                <a16:creationId xmlns:a16="http://schemas.microsoft.com/office/drawing/2014/main" id="{AA8F91F5-0E82-4CD1-AC83-FADC5AF7C1FA}"/>
              </a:ext>
            </a:extLst>
          </p:cNvPr>
          <p:cNvGrpSpPr/>
          <p:nvPr/>
        </p:nvGrpSpPr>
        <p:grpSpPr>
          <a:xfrm>
            <a:off x="9703981" y="126848"/>
            <a:ext cx="2293388" cy="634106"/>
            <a:chOff x="9703981" y="126848"/>
            <a:chExt cx="2293388" cy="634106"/>
          </a:xfrm>
        </p:grpSpPr>
        <p:sp>
          <p:nvSpPr>
            <p:cNvPr id="140" name="Flowchart: Process 139">
              <a:extLst>
                <a:ext uri="{FF2B5EF4-FFF2-40B4-BE49-F238E27FC236}">
                  <a16:creationId xmlns:a16="http://schemas.microsoft.com/office/drawing/2014/main" id="{D635FE1C-71D4-44B7-B575-A60DEF87B71C}"/>
                </a:ext>
              </a:extLst>
            </p:cNvPr>
            <p:cNvSpPr/>
            <p:nvPr/>
          </p:nvSpPr>
          <p:spPr>
            <a:xfrm>
              <a:off x="9703981" y="126848"/>
              <a:ext cx="2293388" cy="622299"/>
            </a:xfrm>
            <a:prstGeom prst="flowChartProcess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46" name="Picture 145" descr="Icon&#10;&#10;Description automatically generated">
              <a:extLst>
                <a:ext uri="{FF2B5EF4-FFF2-40B4-BE49-F238E27FC236}">
                  <a16:creationId xmlns:a16="http://schemas.microsoft.com/office/drawing/2014/main" id="{B5E1E618-B2E2-4F06-94F2-F50DBC0CB20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22580" y="137865"/>
              <a:ext cx="627771" cy="623089"/>
            </a:xfrm>
            <a:prstGeom prst="rect">
              <a:avLst/>
            </a:prstGeom>
          </p:spPr>
        </p:pic>
        <p:sp>
          <p:nvSpPr>
            <p:cNvPr id="147" name="TextBox 146">
              <a:extLst>
                <a:ext uri="{FF2B5EF4-FFF2-40B4-BE49-F238E27FC236}">
                  <a16:creationId xmlns:a16="http://schemas.microsoft.com/office/drawing/2014/main" id="{B3BBFBFF-9772-4A08-81D0-591164225D4A}"/>
                </a:ext>
              </a:extLst>
            </p:cNvPr>
            <p:cNvSpPr txBox="1"/>
            <p:nvPr/>
          </p:nvSpPr>
          <p:spPr>
            <a:xfrm>
              <a:off x="9739423" y="238337"/>
              <a:ext cx="193720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b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Capabilities</a:t>
              </a:r>
            </a:p>
          </p:txBody>
        </p:sp>
      </p:grpSp>
      <p:sp>
        <p:nvSpPr>
          <p:cNvPr id="138" name="Google Shape;113;p2">
            <a:extLst>
              <a:ext uri="{FF2B5EF4-FFF2-40B4-BE49-F238E27FC236}">
                <a16:creationId xmlns:a16="http://schemas.microsoft.com/office/drawing/2014/main" id="{3999E308-3EB3-4018-86A1-19F73C0491EF}"/>
              </a:ext>
            </a:extLst>
          </p:cNvPr>
          <p:cNvSpPr txBox="1">
            <a:spLocks/>
          </p:cNvSpPr>
          <p:nvPr/>
        </p:nvSpPr>
        <p:spPr>
          <a:xfrm>
            <a:off x="11633538" y="6613022"/>
            <a:ext cx="163804" cy="1846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687617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375235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2062852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75047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3438086" algn="l" defTabSz="1375235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4125703" algn="l" defTabSz="1375235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4813320" algn="l" defTabSz="1375235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5500937" algn="l" defTabSz="1375235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</a:pPr>
            <a:fld id="{00000000-1234-1234-1234-123412341234}" type="slidenum">
              <a:rPr lang="en-GB" sz="1200"/>
              <a:pPr>
                <a:spcAft>
                  <a:spcPts val="0"/>
                </a:spcAft>
              </a:pPr>
              <a:t>10</a:t>
            </a:fld>
            <a:endParaRPr lang="en-GB" sz="120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58DAB628-E7A0-4C80-94D9-BAA19B07ACE5}"/>
              </a:ext>
            </a:extLst>
          </p:cNvPr>
          <p:cNvGrpSpPr/>
          <p:nvPr/>
        </p:nvGrpSpPr>
        <p:grpSpPr>
          <a:xfrm>
            <a:off x="553749" y="1346685"/>
            <a:ext cx="2805845" cy="4062942"/>
            <a:chOff x="8974823" y="1503179"/>
            <a:chExt cx="2805845" cy="4062942"/>
          </a:xfrm>
        </p:grpSpPr>
        <p:sp>
          <p:nvSpPr>
            <p:cNvPr id="126" name="Rectangle 125">
              <a:extLst>
                <a:ext uri="{FF2B5EF4-FFF2-40B4-BE49-F238E27FC236}">
                  <a16:creationId xmlns:a16="http://schemas.microsoft.com/office/drawing/2014/main" id="{DDFDEBEA-FA19-49C3-8AD7-C50CCCE58D60}"/>
                </a:ext>
              </a:extLst>
            </p:cNvPr>
            <p:cNvSpPr/>
            <p:nvPr/>
          </p:nvSpPr>
          <p:spPr>
            <a:xfrm>
              <a:off x="8978654" y="1503179"/>
              <a:ext cx="2802014" cy="1515659"/>
            </a:xfrm>
            <a:prstGeom prst="rect">
              <a:avLst/>
            </a:prstGeom>
            <a:solidFill>
              <a:schemeClr val="accent2"/>
            </a:solidFill>
            <a:ln>
              <a:solidFill>
                <a:schemeClr val="tx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00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What does your strategy require your team to be brilliant at?</a:t>
              </a:r>
            </a:p>
          </p:txBody>
        </p:sp>
        <p:sp>
          <p:nvSpPr>
            <p:cNvPr id="148" name="TextBox 147">
              <a:extLst>
                <a:ext uri="{FF2B5EF4-FFF2-40B4-BE49-F238E27FC236}">
                  <a16:creationId xmlns:a16="http://schemas.microsoft.com/office/drawing/2014/main" id="{C4187692-DE9E-4299-B574-E82E432C561F}"/>
                </a:ext>
              </a:extLst>
            </p:cNvPr>
            <p:cNvSpPr txBox="1"/>
            <p:nvPr/>
          </p:nvSpPr>
          <p:spPr>
            <a:xfrm>
              <a:off x="8974823" y="3950294"/>
              <a:ext cx="2802014" cy="1615827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pPr marL="182563" indent="-182563">
                <a:spcBef>
                  <a:spcPts val="2400"/>
                </a:spcBef>
                <a:spcAft>
                  <a:spcPts val="300"/>
                </a:spcAft>
                <a:buClr>
                  <a:srgbClr val="1E2748"/>
                </a:buClr>
                <a:buSzPct val="100000"/>
                <a:buFont typeface="Arial"/>
                <a:buChar char="•"/>
              </a:pPr>
              <a:r>
                <a:rPr lang="en-GB" b="1">
                  <a:solidFill>
                    <a:srgbClr val="1E2748"/>
                  </a:solidFill>
                  <a:latin typeface="Tahoma"/>
                  <a:ea typeface="Tahoma"/>
                  <a:cs typeface="Tahoma"/>
                </a:rPr>
                <a:t>Differentiation</a:t>
              </a:r>
            </a:p>
            <a:p>
              <a:pPr marL="182563" indent="-182563">
                <a:spcBef>
                  <a:spcPts val="2400"/>
                </a:spcBef>
                <a:spcAft>
                  <a:spcPts val="300"/>
                </a:spcAft>
                <a:buClr>
                  <a:srgbClr val="1E2748"/>
                </a:buClr>
                <a:buSzPct val="100000"/>
                <a:buFont typeface="Arial"/>
                <a:buChar char="•"/>
              </a:pPr>
              <a:r>
                <a:rPr lang="en-GB" b="1">
                  <a:solidFill>
                    <a:srgbClr val="1E2748"/>
                  </a:solidFill>
                  <a:latin typeface="Tahoma"/>
                  <a:ea typeface="Tahoma"/>
                  <a:cs typeface="Tahoma"/>
                </a:rPr>
                <a:t>Delivery</a:t>
              </a:r>
            </a:p>
            <a:p>
              <a:pPr marL="182563" indent="-182563">
                <a:spcBef>
                  <a:spcPts val="2400"/>
                </a:spcBef>
                <a:spcAft>
                  <a:spcPts val="300"/>
                </a:spcAft>
                <a:buClr>
                  <a:srgbClr val="1E2748"/>
                </a:buClr>
                <a:buSzPct val="100000"/>
                <a:buFont typeface="Arial"/>
                <a:buChar char="•"/>
              </a:pPr>
              <a:r>
                <a:rPr lang="en-GB" b="1">
                  <a:solidFill>
                    <a:srgbClr val="1E2748"/>
                  </a:solidFill>
                  <a:latin typeface="Tahoma"/>
                  <a:ea typeface="Tahoma"/>
                  <a:cs typeface="Tahoma"/>
                </a:rPr>
                <a:t>Business Operations</a:t>
              </a:r>
            </a:p>
          </p:txBody>
        </p:sp>
        <p:sp>
          <p:nvSpPr>
            <p:cNvPr id="3" name="Arrow: Down 2">
              <a:extLst>
                <a:ext uri="{FF2B5EF4-FFF2-40B4-BE49-F238E27FC236}">
                  <a16:creationId xmlns:a16="http://schemas.microsoft.com/office/drawing/2014/main" id="{1166E719-8BEC-404F-91B5-4C8304D347C2}"/>
                </a:ext>
              </a:extLst>
            </p:cNvPr>
            <p:cNvSpPr/>
            <p:nvPr/>
          </p:nvSpPr>
          <p:spPr>
            <a:xfrm>
              <a:off x="10068025" y="3294201"/>
              <a:ext cx="606392" cy="420392"/>
            </a:xfrm>
            <a:prstGeom prst="downArrow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799288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13">
            <a:extLst>
              <a:ext uri="{FF2B5EF4-FFF2-40B4-BE49-F238E27FC236}">
                <a16:creationId xmlns:a16="http://schemas.microsoft.com/office/drawing/2014/main" id="{35550B88-6156-4CB4-AC28-88B3AE70A0F3}"/>
              </a:ext>
            </a:extLst>
          </p:cNvPr>
          <p:cNvGraphicFramePr>
            <a:graphicFrameLocks noGrp="1"/>
          </p:cNvGraphicFramePr>
          <p:nvPr/>
        </p:nvGraphicFramePr>
        <p:xfrm>
          <a:off x="506028" y="1278724"/>
          <a:ext cx="11135112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5852">
                  <a:extLst>
                    <a:ext uri="{9D8B030D-6E8A-4147-A177-3AD203B41FA5}">
                      <a16:colId xmlns:a16="http://schemas.microsoft.com/office/drawing/2014/main" val="1933485372"/>
                    </a:ext>
                  </a:extLst>
                </a:gridCol>
                <a:gridCol w="1855852">
                  <a:extLst>
                    <a:ext uri="{9D8B030D-6E8A-4147-A177-3AD203B41FA5}">
                      <a16:colId xmlns:a16="http://schemas.microsoft.com/office/drawing/2014/main" val="2936274147"/>
                    </a:ext>
                  </a:extLst>
                </a:gridCol>
                <a:gridCol w="1855852">
                  <a:extLst>
                    <a:ext uri="{9D8B030D-6E8A-4147-A177-3AD203B41FA5}">
                      <a16:colId xmlns:a16="http://schemas.microsoft.com/office/drawing/2014/main" val="2897746775"/>
                    </a:ext>
                  </a:extLst>
                </a:gridCol>
                <a:gridCol w="1855852">
                  <a:extLst>
                    <a:ext uri="{9D8B030D-6E8A-4147-A177-3AD203B41FA5}">
                      <a16:colId xmlns:a16="http://schemas.microsoft.com/office/drawing/2014/main" val="2433718200"/>
                    </a:ext>
                  </a:extLst>
                </a:gridCol>
                <a:gridCol w="1855852">
                  <a:extLst>
                    <a:ext uri="{9D8B030D-6E8A-4147-A177-3AD203B41FA5}">
                      <a16:colId xmlns:a16="http://schemas.microsoft.com/office/drawing/2014/main" val="1435130965"/>
                    </a:ext>
                  </a:extLst>
                </a:gridCol>
                <a:gridCol w="1855852">
                  <a:extLst>
                    <a:ext uri="{9D8B030D-6E8A-4147-A177-3AD203B41FA5}">
                      <a16:colId xmlns:a16="http://schemas.microsoft.com/office/drawing/2014/main" val="1569063040"/>
                    </a:ext>
                  </a:extLst>
                </a:gridCol>
              </a:tblGrid>
              <a:tr h="229747">
                <a:tc>
                  <a:txBody>
                    <a:bodyPr/>
                    <a:lstStyle/>
                    <a:p>
                      <a:r>
                        <a:rPr lang="en-US" sz="140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Skill Area</a:t>
                      </a:r>
                      <a:endParaRPr lang="en-GB" sz="140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Purpose</a:t>
                      </a:r>
                      <a:endParaRPr lang="en-GB" sz="140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0085FE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Base</a:t>
                      </a:r>
                      <a:endParaRPr lang="en-GB" sz="140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Good</a:t>
                      </a:r>
                      <a:endParaRPr lang="en-GB" sz="140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B15C1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Excellent</a:t>
                      </a:r>
                      <a:endParaRPr lang="en-GB" sz="140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C3C3C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Master</a:t>
                      </a:r>
                      <a:endParaRPr lang="en-GB" sz="140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8528671"/>
                  </a:ext>
                </a:extLst>
              </a:tr>
              <a:tr h="2465069">
                <a:tc>
                  <a:txBody>
                    <a:bodyPr/>
                    <a:lstStyle/>
                    <a:p>
                      <a:r>
                        <a:rPr lang="en-US" sz="1400" b="1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Writing &amp; Communications</a:t>
                      </a:r>
                      <a:endParaRPr lang="en-GB" sz="1400" b="1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chemeClr val="tx2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Our outputs are our work product. </a:t>
                      </a:r>
                    </a:p>
                    <a:p>
                      <a:endParaRPr lang="en-US" sz="1400" b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r>
                        <a:rPr lang="en-US" sz="1400" b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Exceptional clarity and quality of written outputs is critical for our reputation and impact.</a:t>
                      </a:r>
                    </a:p>
                    <a:p>
                      <a:endParaRPr lang="en-US" sz="1400" b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r>
                        <a:rPr lang="en-US" sz="1400" b="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We must also be able to engage clients verbally in a way that builds rapport, gives them confidence, and showcases the quality of our thinking.</a:t>
                      </a:r>
                      <a:endParaRPr lang="en-GB" sz="1400" b="0">
                        <a:solidFill>
                          <a:schemeClr val="tx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solidFill>
                      <a:srgbClr val="7FC2FE"/>
                    </a:solidFill>
                  </a:tcPr>
                </a:tc>
                <a:tc>
                  <a:txBody>
                    <a:bodyPr/>
                    <a:lstStyle/>
                    <a:p>
                      <a:pPr marL="88900" marR="0" lvl="0" indent="-88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40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Spots and corrects basic errors (spelling, grammar) before sharing work</a:t>
                      </a:r>
                    </a:p>
                    <a:p>
                      <a:pPr marL="88900" marR="0" lvl="0" indent="-88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40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Makes attempt to sense-check own outputs</a:t>
                      </a:r>
                    </a:p>
                    <a:p>
                      <a:pPr marL="88900" marR="0" lvl="0" indent="-88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40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With significant support, able to produce individual pieces of content</a:t>
                      </a:r>
                    </a:p>
                  </a:txBody>
                  <a:tcPr>
                    <a:solidFill>
                      <a:schemeClr val="tx1"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88900" marR="0" lvl="0" indent="-88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Able to structure a document in line with our guidelines (but not consistently)</a:t>
                      </a:r>
                    </a:p>
                    <a:p>
                      <a:pPr marL="88900" marR="0" lvl="0" indent="-88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With limited support, creates grammatically accurate and engaging individual pieces of content</a:t>
                      </a:r>
                    </a:p>
                    <a:p>
                      <a:pPr marL="88900" marR="0" lvl="0" indent="-88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Requires significant support to get to first draft of complete documents</a:t>
                      </a:r>
                    </a:p>
                  </a:txBody>
                  <a:tcPr>
                    <a:solidFill>
                      <a:srgbClr val="B15C12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88900" indent="-88900">
                        <a:spcBef>
                          <a:spcPts val="12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GB" sz="1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Trusted to consistently structure documents in line with our guidelines</a:t>
                      </a:r>
                    </a:p>
                    <a:p>
                      <a:pPr marL="88900" indent="-88900">
                        <a:spcBef>
                          <a:spcPts val="12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GB" sz="1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Independently creates high quality individual pieces of content, from concept to finished</a:t>
                      </a:r>
                    </a:p>
                    <a:p>
                      <a:pPr marL="88900" indent="-88900">
                        <a:spcBef>
                          <a:spcPts val="120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en-GB" sz="1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Able to produce first draft complete outputs that can be finalised with limited support</a:t>
                      </a:r>
                    </a:p>
                  </a:txBody>
                  <a:tcPr>
                    <a:solidFill>
                      <a:srgbClr val="C3C3C3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88900" marR="0" lvl="0" indent="-88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Sought out expert on writing &amp; communications</a:t>
                      </a:r>
                    </a:p>
                    <a:p>
                      <a:pPr marL="88900" marR="0" lvl="0" indent="-88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400">
                          <a:solidFill>
                            <a:schemeClr val="tx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Independently and consistently delivers compelling, error-free, complete documents ready for publication</a:t>
                      </a:r>
                    </a:p>
                  </a:txBody>
                  <a:tcPr>
                    <a:solidFill>
                      <a:srgbClr val="FFC000">
                        <a:alpha val="5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9605328"/>
                  </a:ext>
                </a:extLst>
              </a:tr>
            </a:tbl>
          </a:graphicData>
        </a:graphic>
      </p:graphicFrame>
      <p:sp>
        <p:nvSpPr>
          <p:cNvPr id="5" name="Title 4">
            <a:extLst>
              <a:ext uri="{FF2B5EF4-FFF2-40B4-BE49-F238E27FC236}">
                <a16:creationId xmlns:a16="http://schemas.microsoft.com/office/drawing/2014/main" id="{90AC4D30-30C2-44C6-A660-3F20BD3DE66A}"/>
              </a:ext>
            </a:extLst>
          </p:cNvPr>
          <p:cNvSpPr txBox="1">
            <a:spLocks/>
          </p:cNvSpPr>
          <p:nvPr/>
        </p:nvSpPr>
        <p:spPr>
          <a:xfrm>
            <a:off x="506028" y="295721"/>
            <a:ext cx="9929904" cy="4431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>
              <a:lnSpc>
                <a:spcPct val="90000"/>
              </a:lnSpc>
              <a:spcBef>
                <a:spcPct val="0"/>
              </a:spcBef>
              <a:buNone/>
              <a:defRPr sz="2800" b="1">
                <a:latin typeface="Segoe UI"/>
                <a:ea typeface="+mj-ea"/>
                <a:cs typeface="Segoe UI"/>
              </a:defRPr>
            </a:lvl1pPr>
          </a:lstStyle>
          <a:p>
            <a:r>
              <a:rPr lang="en-GB"/>
              <a:t>Define detailed skill expectations</a:t>
            </a:r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2F7D30CC-252B-40C6-AF11-123BAA256F58}"/>
              </a:ext>
            </a:extLst>
          </p:cNvPr>
          <p:cNvGrpSpPr/>
          <p:nvPr/>
        </p:nvGrpSpPr>
        <p:grpSpPr>
          <a:xfrm>
            <a:off x="9703981" y="126848"/>
            <a:ext cx="2293388" cy="634106"/>
            <a:chOff x="9703981" y="126848"/>
            <a:chExt cx="2293388" cy="634106"/>
          </a:xfrm>
        </p:grpSpPr>
        <p:sp>
          <p:nvSpPr>
            <p:cNvPr id="8" name="Flowchart: Process 7">
              <a:extLst>
                <a:ext uri="{FF2B5EF4-FFF2-40B4-BE49-F238E27FC236}">
                  <a16:creationId xmlns:a16="http://schemas.microsoft.com/office/drawing/2014/main" id="{67823A01-06D2-45D7-B827-EFF84F1A5521}"/>
                </a:ext>
              </a:extLst>
            </p:cNvPr>
            <p:cNvSpPr/>
            <p:nvPr/>
          </p:nvSpPr>
          <p:spPr>
            <a:xfrm>
              <a:off x="9703981" y="126848"/>
              <a:ext cx="2293388" cy="622299"/>
            </a:xfrm>
            <a:prstGeom prst="flowChartProcess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9" name="Picture 8" descr="Icon&#10;&#10;Description automatically generated">
              <a:extLst>
                <a:ext uri="{FF2B5EF4-FFF2-40B4-BE49-F238E27FC236}">
                  <a16:creationId xmlns:a16="http://schemas.microsoft.com/office/drawing/2014/main" id="{626BCEA5-2CFF-4FE1-ACF9-64B271F4B6A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22580" y="137865"/>
              <a:ext cx="627771" cy="623089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DD7D3134-9B5D-4F79-BB48-B057C6EC5EAF}"/>
                </a:ext>
              </a:extLst>
            </p:cNvPr>
            <p:cNvSpPr txBox="1"/>
            <p:nvPr/>
          </p:nvSpPr>
          <p:spPr>
            <a:xfrm>
              <a:off x="9739423" y="238337"/>
              <a:ext cx="193720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b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Capabilities</a:t>
              </a:r>
            </a:p>
          </p:txBody>
        </p:sp>
      </p:grpSp>
      <p:sp>
        <p:nvSpPr>
          <p:cNvPr id="11" name="Google Shape;113;p2">
            <a:extLst>
              <a:ext uri="{FF2B5EF4-FFF2-40B4-BE49-F238E27FC236}">
                <a16:creationId xmlns:a16="http://schemas.microsoft.com/office/drawing/2014/main" id="{E5D9CD58-3DDB-49AA-841D-6F9445DA4DC8}"/>
              </a:ext>
            </a:extLst>
          </p:cNvPr>
          <p:cNvSpPr txBox="1">
            <a:spLocks/>
          </p:cNvSpPr>
          <p:nvPr/>
        </p:nvSpPr>
        <p:spPr>
          <a:xfrm>
            <a:off x="11633538" y="6613022"/>
            <a:ext cx="163804" cy="1846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687617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375235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2062852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75047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3438086" algn="l" defTabSz="1375235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4125703" algn="l" defTabSz="1375235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4813320" algn="l" defTabSz="1375235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5500937" algn="l" defTabSz="1375235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</a:pPr>
            <a:fld id="{00000000-1234-1234-1234-123412341234}" type="slidenum">
              <a:rPr lang="en-GB" sz="1200"/>
              <a:pPr>
                <a:spcAft>
                  <a:spcPts val="0"/>
                </a:spcAft>
              </a:pPr>
              <a:t>11</a:t>
            </a:fld>
            <a:endParaRPr lang="en-GB" sz="1200"/>
          </a:p>
        </p:txBody>
      </p:sp>
    </p:spTree>
    <p:extLst>
      <p:ext uri="{BB962C8B-B14F-4D97-AF65-F5344CB8AC3E}">
        <p14:creationId xmlns:p14="http://schemas.microsoft.com/office/powerpoint/2010/main" val="30164523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0AC4D30-30C2-44C6-A660-3F20BD3DE66A}"/>
              </a:ext>
            </a:extLst>
          </p:cNvPr>
          <p:cNvSpPr txBox="1">
            <a:spLocks/>
          </p:cNvSpPr>
          <p:nvPr/>
        </p:nvSpPr>
        <p:spPr>
          <a:xfrm>
            <a:off x="515371" y="324830"/>
            <a:ext cx="9929904" cy="4431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>
              <a:lnSpc>
                <a:spcPct val="90000"/>
              </a:lnSpc>
              <a:spcBef>
                <a:spcPct val="0"/>
              </a:spcBef>
              <a:buNone/>
              <a:defRPr sz="2800" b="1">
                <a:latin typeface="Segoe UI"/>
                <a:ea typeface="+mj-ea"/>
                <a:cs typeface="Segoe UI"/>
              </a:defRPr>
            </a:lvl1pPr>
          </a:lstStyle>
          <a:p>
            <a:r>
              <a:rPr lang="en-GB"/>
              <a:t>Map expectations to roles</a:t>
            </a:r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A46D8C6-4C34-4EA7-A914-1DF9447C09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6373" y="1114605"/>
            <a:ext cx="11043300" cy="5375910"/>
          </a:xfrm>
          <a:prstGeom prst="rect">
            <a:avLst/>
          </a:prstGeom>
          <a:ln>
            <a:solidFill>
              <a:schemeClr val="tx1"/>
            </a:solidFill>
          </a:ln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80B862E2-E981-456A-89E7-25D7C472388F}"/>
              </a:ext>
            </a:extLst>
          </p:cNvPr>
          <p:cNvGrpSpPr/>
          <p:nvPr/>
        </p:nvGrpSpPr>
        <p:grpSpPr>
          <a:xfrm>
            <a:off x="9703981" y="126848"/>
            <a:ext cx="2293388" cy="634106"/>
            <a:chOff x="9703981" y="126848"/>
            <a:chExt cx="2293388" cy="634106"/>
          </a:xfrm>
        </p:grpSpPr>
        <p:sp>
          <p:nvSpPr>
            <p:cNvPr id="9" name="Flowchart: Process 8">
              <a:extLst>
                <a:ext uri="{FF2B5EF4-FFF2-40B4-BE49-F238E27FC236}">
                  <a16:creationId xmlns:a16="http://schemas.microsoft.com/office/drawing/2014/main" id="{221F4199-7DFC-4152-91FD-E5FA465D9E4F}"/>
                </a:ext>
              </a:extLst>
            </p:cNvPr>
            <p:cNvSpPr/>
            <p:nvPr/>
          </p:nvSpPr>
          <p:spPr>
            <a:xfrm>
              <a:off x="9703981" y="126848"/>
              <a:ext cx="2293388" cy="622299"/>
            </a:xfrm>
            <a:prstGeom prst="flowChartProcess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0" name="Picture 9" descr="Icon&#10;&#10;Description automatically generated">
              <a:extLst>
                <a:ext uri="{FF2B5EF4-FFF2-40B4-BE49-F238E27FC236}">
                  <a16:creationId xmlns:a16="http://schemas.microsoft.com/office/drawing/2014/main" id="{33C7C691-411A-4C84-B656-6754E993DF3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22580" y="137865"/>
              <a:ext cx="627771" cy="623089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01BB05DE-FBC0-46F4-BF1D-D01EA101E680}"/>
                </a:ext>
              </a:extLst>
            </p:cNvPr>
            <p:cNvSpPr txBox="1"/>
            <p:nvPr/>
          </p:nvSpPr>
          <p:spPr>
            <a:xfrm>
              <a:off x="9739423" y="238337"/>
              <a:ext cx="193720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b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Capabilities</a:t>
              </a:r>
            </a:p>
          </p:txBody>
        </p:sp>
      </p:grpSp>
      <p:sp>
        <p:nvSpPr>
          <p:cNvPr id="12" name="Google Shape;113;p2">
            <a:extLst>
              <a:ext uri="{FF2B5EF4-FFF2-40B4-BE49-F238E27FC236}">
                <a16:creationId xmlns:a16="http://schemas.microsoft.com/office/drawing/2014/main" id="{3EEACF1A-F723-4299-8819-9728E934E0FB}"/>
              </a:ext>
            </a:extLst>
          </p:cNvPr>
          <p:cNvSpPr txBox="1">
            <a:spLocks/>
          </p:cNvSpPr>
          <p:nvPr/>
        </p:nvSpPr>
        <p:spPr>
          <a:xfrm>
            <a:off x="11633538" y="6613022"/>
            <a:ext cx="163804" cy="1846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687617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375235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2062852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75047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3438086" algn="l" defTabSz="1375235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4125703" algn="l" defTabSz="1375235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4813320" algn="l" defTabSz="1375235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5500937" algn="l" defTabSz="1375235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</a:pPr>
            <a:fld id="{00000000-1234-1234-1234-123412341234}" type="slidenum">
              <a:rPr lang="en-GB" sz="1200"/>
              <a:pPr>
                <a:spcAft>
                  <a:spcPts val="0"/>
                </a:spcAft>
              </a:pPr>
              <a:t>12</a:t>
            </a:fld>
            <a:endParaRPr lang="en-GB" sz="1200"/>
          </a:p>
        </p:txBody>
      </p:sp>
    </p:spTree>
    <p:extLst>
      <p:ext uri="{BB962C8B-B14F-4D97-AF65-F5344CB8AC3E}">
        <p14:creationId xmlns:p14="http://schemas.microsoft.com/office/powerpoint/2010/main" val="42689980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CE7CF-8526-4C5D-BE7D-CB066BD21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574" y="261976"/>
            <a:ext cx="8350021" cy="542925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sz="2800">
                <a:latin typeface="Segoe UI"/>
                <a:ea typeface="+mj-ea"/>
                <a:cs typeface="Segoe UI"/>
              </a:rPr>
              <a:t>Traditional Professional Services firm</a:t>
            </a:r>
          </a:p>
        </p:txBody>
      </p:sp>
      <p:sp>
        <p:nvSpPr>
          <p:cNvPr id="10" name="Google Shape;193;p27">
            <a:extLst>
              <a:ext uri="{FF2B5EF4-FFF2-40B4-BE49-F238E27FC236}">
                <a16:creationId xmlns:a16="http://schemas.microsoft.com/office/drawing/2014/main" id="{DDBE32DF-9C70-4812-9AA1-85DD419F83E3}"/>
              </a:ext>
            </a:extLst>
          </p:cNvPr>
          <p:cNvSpPr/>
          <p:nvPr/>
        </p:nvSpPr>
        <p:spPr>
          <a:xfrm>
            <a:off x="1048925" y="5257434"/>
            <a:ext cx="3108206" cy="90469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txBody>
          <a:bodyPr spcFirstLastPara="1" wrap="square" lIns="0" tIns="36000" rIns="0" bIns="36000" anchor="ctr" anchorCtr="0">
            <a:noAutofit/>
          </a:bodyPr>
          <a:lstStyle/>
          <a:p>
            <a:pPr algn="ctr"/>
            <a:r>
              <a:rPr lang="en-US" sz="1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Analyst</a:t>
            </a:r>
            <a:endParaRPr sz="2400" b="1"/>
          </a:p>
        </p:txBody>
      </p:sp>
      <p:sp>
        <p:nvSpPr>
          <p:cNvPr id="11" name="Google Shape;194;p27">
            <a:extLst>
              <a:ext uri="{FF2B5EF4-FFF2-40B4-BE49-F238E27FC236}">
                <a16:creationId xmlns:a16="http://schemas.microsoft.com/office/drawing/2014/main" id="{46B15326-52D4-4F4A-BB98-01124DCBC25E}"/>
              </a:ext>
            </a:extLst>
          </p:cNvPr>
          <p:cNvSpPr/>
          <p:nvPr/>
        </p:nvSpPr>
        <p:spPr>
          <a:xfrm>
            <a:off x="1048925" y="4242777"/>
            <a:ext cx="3108206" cy="90931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0" tIns="36000" rIns="0" bIns="36000" anchor="ctr" anchorCtr="0">
            <a:noAutofit/>
          </a:bodyPr>
          <a:lstStyle/>
          <a:p>
            <a:pPr algn="ctr"/>
            <a:r>
              <a:rPr lang="en-US" sz="1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Consultant</a:t>
            </a:r>
            <a:endParaRPr sz="2400" b="1"/>
          </a:p>
        </p:txBody>
      </p:sp>
      <p:sp>
        <p:nvSpPr>
          <p:cNvPr id="12" name="Google Shape;195;p27">
            <a:extLst>
              <a:ext uri="{FF2B5EF4-FFF2-40B4-BE49-F238E27FC236}">
                <a16:creationId xmlns:a16="http://schemas.microsoft.com/office/drawing/2014/main" id="{66527793-7AA8-4C7E-83DD-B50E91309BDB}"/>
              </a:ext>
            </a:extLst>
          </p:cNvPr>
          <p:cNvSpPr/>
          <p:nvPr/>
        </p:nvSpPr>
        <p:spPr>
          <a:xfrm>
            <a:off x="1048926" y="3228119"/>
            <a:ext cx="3114883" cy="90931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0" tIns="36000" rIns="0" bIns="36000" anchor="ctr" anchorCtr="0">
            <a:noAutofit/>
          </a:bodyPr>
          <a:lstStyle/>
          <a:p>
            <a:pPr algn="ctr"/>
            <a:r>
              <a:rPr lang="en-US" sz="1600" b="1">
                <a:solidFill>
                  <a:schemeClr val="bg1"/>
                </a:solidFill>
                <a:latin typeface="Arial"/>
                <a:cs typeface="Arial"/>
                <a:sym typeface="Arial"/>
              </a:rPr>
              <a:t>Manager</a:t>
            </a:r>
            <a:endParaRPr sz="1600" b="1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3" name="Google Shape;196;p27">
            <a:extLst>
              <a:ext uri="{FF2B5EF4-FFF2-40B4-BE49-F238E27FC236}">
                <a16:creationId xmlns:a16="http://schemas.microsoft.com/office/drawing/2014/main" id="{3E404F5A-0C57-411E-AE95-74D6D16FB7E2}"/>
              </a:ext>
            </a:extLst>
          </p:cNvPr>
          <p:cNvSpPr/>
          <p:nvPr/>
        </p:nvSpPr>
        <p:spPr>
          <a:xfrm>
            <a:off x="1048926" y="2215778"/>
            <a:ext cx="3114883" cy="909319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spcFirstLastPara="1" wrap="square" lIns="0" tIns="36000" rIns="0" bIns="36000" anchor="ctr" anchorCtr="0">
            <a:noAutofit/>
          </a:bodyPr>
          <a:lstStyle/>
          <a:p>
            <a:pPr algn="ctr"/>
            <a:r>
              <a:rPr lang="en-US" sz="1600" b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Senior Manager / </a:t>
            </a:r>
            <a:br>
              <a:rPr lang="en-US" sz="1600" b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600" b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Director / Principal</a:t>
            </a:r>
            <a:endParaRPr sz="2400" b="1">
              <a:solidFill>
                <a:schemeClr val="bg1"/>
              </a:solidFill>
            </a:endParaRPr>
          </a:p>
        </p:txBody>
      </p:sp>
      <p:sp>
        <p:nvSpPr>
          <p:cNvPr id="14" name="Google Shape;197;p27">
            <a:extLst>
              <a:ext uri="{FF2B5EF4-FFF2-40B4-BE49-F238E27FC236}">
                <a16:creationId xmlns:a16="http://schemas.microsoft.com/office/drawing/2014/main" id="{08319799-2491-4284-A2B7-39EDBD2CCFEB}"/>
              </a:ext>
            </a:extLst>
          </p:cNvPr>
          <p:cNvSpPr/>
          <p:nvPr/>
        </p:nvSpPr>
        <p:spPr>
          <a:xfrm>
            <a:off x="1048926" y="1205751"/>
            <a:ext cx="3114883" cy="9093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spcFirstLastPara="1" wrap="square" lIns="0" tIns="36000" rIns="0" bIns="36000" anchor="ctr" anchorCtr="0">
            <a:noAutofit/>
          </a:bodyPr>
          <a:lstStyle/>
          <a:p>
            <a:pPr algn="ctr"/>
            <a:r>
              <a:rPr lang="en-US" sz="1600" b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Partner / </a:t>
            </a:r>
            <a:br>
              <a:rPr lang="en-US" sz="1600" b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1600" b="1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Managing Director</a:t>
            </a:r>
            <a:endParaRPr sz="2400" b="1">
              <a:solidFill>
                <a:schemeClr val="bg1"/>
              </a:solidFill>
            </a:endParaRPr>
          </a:p>
        </p:txBody>
      </p:sp>
      <p:sp>
        <p:nvSpPr>
          <p:cNvPr id="7" name="Arc 6">
            <a:extLst>
              <a:ext uri="{FF2B5EF4-FFF2-40B4-BE49-F238E27FC236}">
                <a16:creationId xmlns:a16="http://schemas.microsoft.com/office/drawing/2014/main" id="{6A62388F-8A96-4FE1-B0EA-628F15D6F67A}"/>
              </a:ext>
            </a:extLst>
          </p:cNvPr>
          <p:cNvSpPr/>
          <p:nvPr/>
        </p:nvSpPr>
        <p:spPr>
          <a:xfrm rot="21237182">
            <a:off x="3915074" y="4891896"/>
            <a:ext cx="738994" cy="847871"/>
          </a:xfrm>
          <a:prstGeom prst="arc">
            <a:avLst>
              <a:gd name="adj1" fmla="val 16300392"/>
              <a:gd name="adj2" fmla="val 5413770"/>
            </a:avLst>
          </a:prstGeom>
          <a:ln w="25400">
            <a:solidFill>
              <a:schemeClr val="accent2"/>
            </a:solidFill>
            <a:headEnd type="triangle" w="lg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Arc 65">
            <a:extLst>
              <a:ext uri="{FF2B5EF4-FFF2-40B4-BE49-F238E27FC236}">
                <a16:creationId xmlns:a16="http://schemas.microsoft.com/office/drawing/2014/main" id="{60132E72-7BC0-4AAB-917D-C7C9F61ECFB2}"/>
              </a:ext>
            </a:extLst>
          </p:cNvPr>
          <p:cNvSpPr/>
          <p:nvPr/>
        </p:nvSpPr>
        <p:spPr>
          <a:xfrm rot="21237182">
            <a:off x="3915074" y="3861732"/>
            <a:ext cx="738994" cy="847871"/>
          </a:xfrm>
          <a:prstGeom prst="arc">
            <a:avLst>
              <a:gd name="adj1" fmla="val 16300392"/>
              <a:gd name="adj2" fmla="val 5413770"/>
            </a:avLst>
          </a:prstGeom>
          <a:ln w="25400">
            <a:solidFill>
              <a:schemeClr val="accent2"/>
            </a:solidFill>
            <a:headEnd type="triangle" w="lg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Arc 67">
            <a:extLst>
              <a:ext uri="{FF2B5EF4-FFF2-40B4-BE49-F238E27FC236}">
                <a16:creationId xmlns:a16="http://schemas.microsoft.com/office/drawing/2014/main" id="{CCFCAD7B-C824-4A58-BD7C-7CE768E3CD87}"/>
              </a:ext>
            </a:extLst>
          </p:cNvPr>
          <p:cNvSpPr/>
          <p:nvPr/>
        </p:nvSpPr>
        <p:spPr>
          <a:xfrm rot="21237182">
            <a:off x="3915074" y="2799133"/>
            <a:ext cx="738994" cy="847871"/>
          </a:xfrm>
          <a:prstGeom prst="arc">
            <a:avLst>
              <a:gd name="adj1" fmla="val 16300392"/>
              <a:gd name="adj2" fmla="val 5413770"/>
            </a:avLst>
          </a:prstGeom>
          <a:ln w="25400">
            <a:solidFill>
              <a:schemeClr val="accent2"/>
            </a:solidFill>
            <a:headEnd type="triangle" w="lg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66180E6-BE21-4CEA-93B6-E0F3F3A20D25}"/>
              </a:ext>
            </a:extLst>
          </p:cNvPr>
          <p:cNvGrpSpPr/>
          <p:nvPr/>
        </p:nvGrpSpPr>
        <p:grpSpPr>
          <a:xfrm>
            <a:off x="5764242" y="1973123"/>
            <a:ext cx="5522457" cy="3797368"/>
            <a:chOff x="4999967" y="1973123"/>
            <a:chExt cx="1589353" cy="3797368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62" name="Google Shape;190;p27">
              <a:extLst>
                <a:ext uri="{FF2B5EF4-FFF2-40B4-BE49-F238E27FC236}">
                  <a16:creationId xmlns:a16="http://schemas.microsoft.com/office/drawing/2014/main" id="{7BC39022-3C7B-437E-A5EE-31F61DF3C12F}"/>
                </a:ext>
              </a:extLst>
            </p:cNvPr>
            <p:cNvSpPr/>
            <p:nvPr/>
          </p:nvSpPr>
          <p:spPr>
            <a:xfrm>
              <a:off x="4999967" y="5096420"/>
              <a:ext cx="1589353" cy="674071"/>
            </a:xfrm>
            <a:prstGeom prst="wedgeRectCallout">
              <a:avLst>
                <a:gd name="adj1" fmla="val -68518"/>
                <a:gd name="adj2" fmla="val -28495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buClr>
                  <a:schemeClr val="dk1"/>
                </a:buClr>
                <a:buSzPts val="1200"/>
              </a:pPr>
              <a:r>
                <a:rPr lang="en-GB" sz="2000" i="1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Prove Analytical skills</a:t>
              </a:r>
              <a:endParaRPr sz="3200"/>
            </a:p>
          </p:txBody>
        </p:sp>
        <p:sp>
          <p:nvSpPr>
            <p:cNvPr id="65" name="Google Shape;190;p27">
              <a:extLst>
                <a:ext uri="{FF2B5EF4-FFF2-40B4-BE49-F238E27FC236}">
                  <a16:creationId xmlns:a16="http://schemas.microsoft.com/office/drawing/2014/main" id="{1CD7175A-7704-41CD-B08A-F52A978AFA92}"/>
                </a:ext>
              </a:extLst>
            </p:cNvPr>
            <p:cNvSpPr/>
            <p:nvPr/>
          </p:nvSpPr>
          <p:spPr>
            <a:xfrm>
              <a:off x="4999967" y="4066256"/>
              <a:ext cx="1589353" cy="674071"/>
            </a:xfrm>
            <a:prstGeom prst="wedgeRectCallout">
              <a:avLst>
                <a:gd name="adj1" fmla="val -68518"/>
                <a:gd name="adj2" fmla="val -27295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buClr>
                  <a:schemeClr val="dk1"/>
                </a:buClr>
                <a:buSzPts val="1200"/>
              </a:pPr>
              <a:r>
                <a:rPr lang="en-GB" sz="2000" i="1">
                  <a:solidFill>
                    <a:schemeClr val="dk1"/>
                  </a:solidFill>
                  <a:latin typeface="Arial"/>
                  <a:cs typeface="Arial"/>
                  <a:sym typeface="Arial"/>
                </a:rPr>
                <a:t>Engage Clients &amp; solve their problems</a:t>
              </a:r>
              <a:endParaRPr sz="3200"/>
            </a:p>
          </p:txBody>
        </p:sp>
        <p:sp>
          <p:nvSpPr>
            <p:cNvPr id="67" name="Google Shape;190;p27">
              <a:extLst>
                <a:ext uri="{FF2B5EF4-FFF2-40B4-BE49-F238E27FC236}">
                  <a16:creationId xmlns:a16="http://schemas.microsoft.com/office/drawing/2014/main" id="{A6497487-75A2-4930-86B6-539C8E43FFCF}"/>
                </a:ext>
              </a:extLst>
            </p:cNvPr>
            <p:cNvSpPr/>
            <p:nvPr/>
          </p:nvSpPr>
          <p:spPr>
            <a:xfrm>
              <a:off x="4999967" y="3003657"/>
              <a:ext cx="1589353" cy="674071"/>
            </a:xfrm>
            <a:prstGeom prst="wedgeRectCallout">
              <a:avLst>
                <a:gd name="adj1" fmla="val -68518"/>
                <a:gd name="adj2" fmla="val -27295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buClr>
                  <a:schemeClr val="dk1"/>
                </a:buClr>
                <a:buSzPts val="1200"/>
              </a:pPr>
              <a:r>
                <a:rPr lang="en-GB" sz="2000" i="1">
                  <a:solidFill>
                    <a:schemeClr val="dk1"/>
                  </a:solidFill>
                  <a:latin typeface="Arial"/>
                  <a:cs typeface="Arial"/>
                  <a:sym typeface="Arial"/>
                </a:rPr>
                <a:t>Deliver major client impact &amp; </a:t>
              </a:r>
              <a:br>
                <a:rPr lang="en-GB" sz="2000" i="1">
                  <a:solidFill>
                    <a:schemeClr val="dk1"/>
                  </a:solidFill>
                  <a:latin typeface="Arial"/>
                  <a:cs typeface="Arial"/>
                  <a:sym typeface="Arial"/>
                </a:rPr>
              </a:br>
              <a:r>
                <a:rPr lang="en-GB" sz="2000" i="1">
                  <a:solidFill>
                    <a:schemeClr val="dk1"/>
                  </a:solidFill>
                  <a:latin typeface="Arial"/>
                  <a:cs typeface="Arial"/>
                  <a:sym typeface="Arial"/>
                </a:rPr>
                <a:t>deepen existing relationships</a:t>
              </a:r>
              <a:endParaRPr sz="3200"/>
            </a:p>
          </p:txBody>
        </p:sp>
        <p:sp>
          <p:nvSpPr>
            <p:cNvPr id="69" name="Google Shape;190;p27">
              <a:extLst>
                <a:ext uri="{FF2B5EF4-FFF2-40B4-BE49-F238E27FC236}">
                  <a16:creationId xmlns:a16="http://schemas.microsoft.com/office/drawing/2014/main" id="{D4758CBD-A209-4C2C-BDD9-9A3CA19B5BC4}"/>
                </a:ext>
              </a:extLst>
            </p:cNvPr>
            <p:cNvSpPr/>
            <p:nvPr/>
          </p:nvSpPr>
          <p:spPr>
            <a:xfrm>
              <a:off x="4999967" y="1973123"/>
              <a:ext cx="1589353" cy="674071"/>
            </a:xfrm>
            <a:prstGeom prst="wedgeRectCallout">
              <a:avLst>
                <a:gd name="adj1" fmla="val -68518"/>
                <a:gd name="adj2" fmla="val -27295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algn="ctr">
                <a:buClr>
                  <a:schemeClr val="dk1"/>
                </a:buClr>
                <a:buSzPts val="1200"/>
              </a:pPr>
              <a:r>
                <a:rPr lang="en-GB" sz="2000" i="1">
                  <a:solidFill>
                    <a:schemeClr val="dk1"/>
                  </a:solidFill>
                  <a:latin typeface="Arial"/>
                  <a:cs typeface="Arial"/>
                  <a:sym typeface="Arial"/>
                </a:rPr>
                <a:t>Sell to new clients &amp; be a leader in the firm</a:t>
              </a:r>
              <a:endParaRPr sz="3200"/>
            </a:p>
          </p:txBody>
        </p:sp>
      </p:grpSp>
      <p:sp>
        <p:nvSpPr>
          <p:cNvPr id="70" name="Arc 69">
            <a:extLst>
              <a:ext uri="{FF2B5EF4-FFF2-40B4-BE49-F238E27FC236}">
                <a16:creationId xmlns:a16="http://schemas.microsoft.com/office/drawing/2014/main" id="{03AC833E-72BA-45FF-AAD9-95DF9BFD18B5}"/>
              </a:ext>
            </a:extLst>
          </p:cNvPr>
          <p:cNvSpPr/>
          <p:nvPr/>
        </p:nvSpPr>
        <p:spPr>
          <a:xfrm rot="21237182">
            <a:off x="3915074" y="1768599"/>
            <a:ext cx="738994" cy="847871"/>
          </a:xfrm>
          <a:prstGeom prst="arc">
            <a:avLst>
              <a:gd name="adj1" fmla="val 16300392"/>
              <a:gd name="adj2" fmla="val 5413770"/>
            </a:avLst>
          </a:prstGeom>
          <a:ln w="25400">
            <a:solidFill>
              <a:schemeClr val="accent2"/>
            </a:solidFill>
            <a:headEnd type="triangle" w="lg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38755718-44D7-4700-97F7-2CA3FB0E735E}"/>
              </a:ext>
            </a:extLst>
          </p:cNvPr>
          <p:cNvGrpSpPr/>
          <p:nvPr/>
        </p:nvGrpSpPr>
        <p:grpSpPr>
          <a:xfrm>
            <a:off x="9553433" y="126848"/>
            <a:ext cx="2443936" cy="634106"/>
            <a:chOff x="9553433" y="126848"/>
            <a:chExt cx="2443936" cy="634106"/>
          </a:xfrm>
        </p:grpSpPr>
        <p:sp>
          <p:nvSpPr>
            <p:cNvPr id="19" name="Flowchart: Process 18">
              <a:extLst>
                <a:ext uri="{FF2B5EF4-FFF2-40B4-BE49-F238E27FC236}">
                  <a16:creationId xmlns:a16="http://schemas.microsoft.com/office/drawing/2014/main" id="{483ED6EC-A566-4E98-B949-53BFDC0E31C6}"/>
                </a:ext>
              </a:extLst>
            </p:cNvPr>
            <p:cNvSpPr/>
            <p:nvPr/>
          </p:nvSpPr>
          <p:spPr>
            <a:xfrm>
              <a:off x="9553433" y="126848"/>
              <a:ext cx="2443936" cy="622299"/>
            </a:xfrm>
            <a:prstGeom prst="flowChartProcess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20" name="Picture 19" descr="Icon&#10;&#10;Description automatically generated">
              <a:extLst>
                <a:ext uri="{FF2B5EF4-FFF2-40B4-BE49-F238E27FC236}">
                  <a16:creationId xmlns:a16="http://schemas.microsoft.com/office/drawing/2014/main" id="{2137F408-1D84-4D4E-9B59-768DDA2C61F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22580" y="137865"/>
              <a:ext cx="627771" cy="623089"/>
            </a:xfrm>
            <a:prstGeom prst="rect">
              <a:avLst/>
            </a:prstGeom>
          </p:spPr>
        </p:pic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1BC9FA66-79DD-4784-9420-2000813F913C}"/>
                </a:ext>
              </a:extLst>
            </p:cNvPr>
            <p:cNvSpPr txBox="1"/>
            <p:nvPr/>
          </p:nvSpPr>
          <p:spPr>
            <a:xfrm>
              <a:off x="9602943" y="238337"/>
              <a:ext cx="193720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b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Career Paths</a:t>
              </a:r>
            </a:p>
          </p:txBody>
        </p:sp>
      </p:grpSp>
      <p:sp>
        <p:nvSpPr>
          <p:cNvPr id="22" name="Google Shape;113;p2">
            <a:extLst>
              <a:ext uri="{FF2B5EF4-FFF2-40B4-BE49-F238E27FC236}">
                <a16:creationId xmlns:a16="http://schemas.microsoft.com/office/drawing/2014/main" id="{A39880B2-5F52-4408-B001-68069372230A}"/>
              </a:ext>
            </a:extLst>
          </p:cNvPr>
          <p:cNvSpPr txBox="1">
            <a:spLocks/>
          </p:cNvSpPr>
          <p:nvPr/>
        </p:nvSpPr>
        <p:spPr>
          <a:xfrm>
            <a:off x="11633538" y="6613022"/>
            <a:ext cx="163804" cy="1846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687617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375235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2062852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75047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3438086" algn="l" defTabSz="1375235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4125703" algn="l" defTabSz="1375235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4813320" algn="l" defTabSz="1375235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5500937" algn="l" defTabSz="1375235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</a:pPr>
            <a:fld id="{00000000-1234-1234-1234-123412341234}" type="slidenum">
              <a:rPr lang="en-GB" sz="1200"/>
              <a:pPr>
                <a:spcAft>
                  <a:spcPts val="0"/>
                </a:spcAft>
              </a:pPr>
              <a:t>13</a:t>
            </a:fld>
            <a:endParaRPr lang="en-GB" sz="1200"/>
          </a:p>
        </p:txBody>
      </p:sp>
    </p:spTree>
    <p:extLst>
      <p:ext uri="{BB962C8B-B14F-4D97-AF65-F5344CB8AC3E}">
        <p14:creationId xmlns:p14="http://schemas.microsoft.com/office/powerpoint/2010/main" val="9213229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CE7CF-8526-4C5D-BE7D-CB066BD21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634" y="237134"/>
            <a:ext cx="7266647" cy="542925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sz="2800">
                <a:latin typeface="Segoe UI"/>
                <a:ea typeface="+mj-ea"/>
                <a:cs typeface="Segoe UI"/>
              </a:rPr>
              <a:t>Flat firm career paths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27724F42-7127-48FC-A24B-07644E43F723}"/>
              </a:ext>
            </a:extLst>
          </p:cNvPr>
          <p:cNvCxnSpPr>
            <a:cxnSpLocks/>
          </p:cNvCxnSpPr>
          <p:nvPr/>
        </p:nvCxnSpPr>
        <p:spPr>
          <a:xfrm>
            <a:off x="2747016" y="6014624"/>
            <a:ext cx="8575564" cy="0"/>
          </a:xfrm>
          <a:prstGeom prst="straightConnector1">
            <a:avLst/>
          </a:prstGeom>
          <a:ln w="12700">
            <a:solidFill>
              <a:srgbClr val="00206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A444BCB8-ACFC-4C16-B044-58154D47CACB}"/>
              </a:ext>
            </a:extLst>
          </p:cNvPr>
          <p:cNvCxnSpPr>
            <a:cxnSpLocks/>
          </p:cNvCxnSpPr>
          <p:nvPr/>
        </p:nvCxnSpPr>
        <p:spPr>
          <a:xfrm flipV="1">
            <a:off x="2757594" y="1865177"/>
            <a:ext cx="0" cy="4149448"/>
          </a:xfrm>
          <a:prstGeom prst="straightConnector1">
            <a:avLst/>
          </a:prstGeom>
          <a:ln w="12700">
            <a:solidFill>
              <a:srgbClr val="00206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6109261F-944B-4A51-BA24-E1AC0AAEFB63}"/>
              </a:ext>
            </a:extLst>
          </p:cNvPr>
          <p:cNvSpPr txBox="1"/>
          <p:nvPr/>
        </p:nvSpPr>
        <p:spPr>
          <a:xfrm>
            <a:off x="828544" y="5053290"/>
            <a:ext cx="1640068" cy="272997"/>
          </a:xfrm>
          <a:prstGeom prst="rect">
            <a:avLst/>
          </a:prstGeom>
          <a:noFill/>
        </p:spPr>
        <p:txBody>
          <a:bodyPr vert="horz" wrap="none" lIns="36000" tIns="36000" rIns="36000" bIns="36000" rtlCol="0">
            <a:noAutofit/>
          </a:bodyPr>
          <a:lstStyle/>
          <a:p>
            <a:pPr algn="ctr">
              <a:spcBef>
                <a:spcPts val="600"/>
              </a:spcBef>
              <a:buClr>
                <a:srgbClr val="002060"/>
              </a:buClr>
            </a:pPr>
            <a:r>
              <a:rPr lang="en-GB" sz="16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Mostly ‘Good’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ED5029F-DB0F-4C3C-AEEE-27A426AD4BE0}"/>
              </a:ext>
            </a:extLst>
          </p:cNvPr>
          <p:cNvSpPr txBox="1"/>
          <p:nvPr/>
        </p:nvSpPr>
        <p:spPr>
          <a:xfrm>
            <a:off x="828544" y="3624136"/>
            <a:ext cx="1640068" cy="272997"/>
          </a:xfrm>
          <a:prstGeom prst="rect">
            <a:avLst/>
          </a:prstGeom>
          <a:noFill/>
        </p:spPr>
        <p:txBody>
          <a:bodyPr vert="horz" wrap="none" lIns="36000" tIns="36000" rIns="36000" bIns="36000" rtlCol="0">
            <a:noAutofit/>
          </a:bodyPr>
          <a:lstStyle/>
          <a:p>
            <a:pPr algn="ctr">
              <a:spcBef>
                <a:spcPts val="600"/>
              </a:spcBef>
              <a:buClr>
                <a:srgbClr val="002060"/>
              </a:buClr>
            </a:pPr>
            <a:r>
              <a:rPr lang="en-GB" sz="16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Mostly ‘Excellent’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F8E5F8C-29B7-4AC5-8C2A-6D3EED9E6825}"/>
              </a:ext>
            </a:extLst>
          </p:cNvPr>
          <p:cNvSpPr txBox="1"/>
          <p:nvPr/>
        </p:nvSpPr>
        <p:spPr>
          <a:xfrm>
            <a:off x="828544" y="2133064"/>
            <a:ext cx="1640068" cy="272997"/>
          </a:xfrm>
          <a:prstGeom prst="rect">
            <a:avLst/>
          </a:prstGeom>
          <a:noFill/>
        </p:spPr>
        <p:txBody>
          <a:bodyPr vert="horz" wrap="none" lIns="36000" tIns="36000" rIns="36000" bIns="36000" rtlCol="0">
            <a:noAutofit/>
          </a:bodyPr>
          <a:lstStyle/>
          <a:p>
            <a:pPr algn="ctr">
              <a:spcBef>
                <a:spcPts val="600"/>
              </a:spcBef>
              <a:buClr>
                <a:srgbClr val="002060"/>
              </a:buClr>
            </a:pPr>
            <a:r>
              <a:rPr lang="en-GB" sz="16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Several areas</a:t>
            </a:r>
            <a:br>
              <a:rPr lang="en-GB" sz="16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sz="16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 ‘Mastery’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E58E357-FFC5-4D25-ADC5-45468AD4BEB7}"/>
              </a:ext>
            </a:extLst>
          </p:cNvPr>
          <p:cNvSpPr txBox="1"/>
          <p:nvPr/>
        </p:nvSpPr>
        <p:spPr>
          <a:xfrm>
            <a:off x="1365581" y="1198590"/>
            <a:ext cx="2844776" cy="272997"/>
          </a:xfrm>
          <a:prstGeom prst="rect">
            <a:avLst/>
          </a:prstGeom>
          <a:noFill/>
        </p:spPr>
        <p:txBody>
          <a:bodyPr vert="horz" wrap="none" lIns="36000" tIns="36000" rIns="36000" bIns="36000" rtlCol="0">
            <a:noAutofit/>
          </a:bodyPr>
          <a:lstStyle/>
          <a:p>
            <a:pPr algn="ctr">
              <a:spcBef>
                <a:spcPts val="600"/>
              </a:spcBef>
              <a:buClr>
                <a:srgbClr val="002060"/>
              </a:buClr>
            </a:pPr>
            <a:r>
              <a:rPr lang="en-GB" sz="1600" i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Individual</a:t>
            </a:r>
            <a:br>
              <a:rPr lang="en-GB" sz="1600" i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sz="1600" i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Skill Level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0C0C3ADD-751E-4842-8963-997D7A0E933C}"/>
              </a:ext>
            </a:extLst>
          </p:cNvPr>
          <p:cNvGrpSpPr/>
          <p:nvPr/>
        </p:nvGrpSpPr>
        <p:grpSpPr>
          <a:xfrm>
            <a:off x="9553433" y="126848"/>
            <a:ext cx="2443936" cy="634106"/>
            <a:chOff x="9553433" y="126848"/>
            <a:chExt cx="2443936" cy="634106"/>
          </a:xfrm>
        </p:grpSpPr>
        <p:sp>
          <p:nvSpPr>
            <p:cNvPr id="31" name="Flowchart: Process 30">
              <a:extLst>
                <a:ext uri="{FF2B5EF4-FFF2-40B4-BE49-F238E27FC236}">
                  <a16:creationId xmlns:a16="http://schemas.microsoft.com/office/drawing/2014/main" id="{6A79D85F-F4A6-4FB6-8F21-4F914726DB93}"/>
                </a:ext>
              </a:extLst>
            </p:cNvPr>
            <p:cNvSpPr/>
            <p:nvPr/>
          </p:nvSpPr>
          <p:spPr>
            <a:xfrm>
              <a:off x="9553433" y="126848"/>
              <a:ext cx="2443936" cy="622299"/>
            </a:xfrm>
            <a:prstGeom prst="flowChartProcess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32" name="Picture 31" descr="Icon&#10;&#10;Description automatically generated">
              <a:extLst>
                <a:ext uri="{FF2B5EF4-FFF2-40B4-BE49-F238E27FC236}">
                  <a16:creationId xmlns:a16="http://schemas.microsoft.com/office/drawing/2014/main" id="{34EA4B6C-3A0E-4141-A93E-717B4DF60C5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22580" y="137865"/>
              <a:ext cx="627771" cy="623089"/>
            </a:xfrm>
            <a:prstGeom prst="rect">
              <a:avLst/>
            </a:prstGeom>
          </p:spPr>
        </p:pic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D4D0E270-0E6B-4828-B5D0-279C4246A3A2}"/>
                </a:ext>
              </a:extLst>
            </p:cNvPr>
            <p:cNvSpPr txBox="1"/>
            <p:nvPr/>
          </p:nvSpPr>
          <p:spPr>
            <a:xfrm>
              <a:off x="9602943" y="238337"/>
              <a:ext cx="193720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b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Career Paths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76102731-EEA8-46E7-BEB4-34A92972A67A}"/>
              </a:ext>
            </a:extLst>
          </p:cNvPr>
          <p:cNvGrpSpPr/>
          <p:nvPr/>
        </p:nvGrpSpPr>
        <p:grpSpPr>
          <a:xfrm>
            <a:off x="3046576" y="2133064"/>
            <a:ext cx="8113491" cy="3770860"/>
            <a:chOff x="2549754" y="2016599"/>
            <a:chExt cx="6046090" cy="3319192"/>
          </a:xfrm>
        </p:grpSpPr>
        <p:sp>
          <p:nvSpPr>
            <p:cNvPr id="34" name="Google Shape;197;p27">
              <a:extLst>
                <a:ext uri="{FF2B5EF4-FFF2-40B4-BE49-F238E27FC236}">
                  <a16:creationId xmlns:a16="http://schemas.microsoft.com/office/drawing/2014/main" id="{C61041B9-A0CE-47AE-8793-FFE069C397B3}"/>
                </a:ext>
              </a:extLst>
            </p:cNvPr>
            <p:cNvSpPr/>
            <p:nvPr/>
          </p:nvSpPr>
          <p:spPr>
            <a:xfrm>
              <a:off x="2549754" y="4830944"/>
              <a:ext cx="4919196" cy="504847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txBody>
            <a:bodyPr spcFirstLastPara="1" wrap="square" lIns="0" tIns="36000" rIns="0" bIns="360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rPr>
                <a:t>Analyst / Senior Analyst</a:t>
              </a:r>
              <a:endParaRPr sz="24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5" name="Google Shape;197;p27">
              <a:extLst>
                <a:ext uri="{FF2B5EF4-FFF2-40B4-BE49-F238E27FC236}">
                  <a16:creationId xmlns:a16="http://schemas.microsoft.com/office/drawing/2014/main" id="{AF3532DC-0F33-42E9-9988-2342A0E101EB}"/>
                </a:ext>
              </a:extLst>
            </p:cNvPr>
            <p:cNvSpPr/>
            <p:nvPr/>
          </p:nvSpPr>
          <p:spPr>
            <a:xfrm>
              <a:off x="4093338" y="2841959"/>
              <a:ext cx="1415339" cy="1233764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txBody>
            <a:bodyPr spcFirstLastPara="1" wrap="square" lIns="0" tIns="36000" rIns="0" bIns="360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rPr>
                <a:t>Delivery</a:t>
              </a:r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rPr>
                <a:t>Lead</a:t>
              </a:r>
              <a:endParaRPr sz="24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6" name="Google Shape;197;p27">
              <a:extLst>
                <a:ext uri="{FF2B5EF4-FFF2-40B4-BE49-F238E27FC236}">
                  <a16:creationId xmlns:a16="http://schemas.microsoft.com/office/drawing/2014/main" id="{31519061-FB4F-4656-9072-F2B2A71940F2}"/>
                </a:ext>
              </a:extLst>
            </p:cNvPr>
            <p:cNvSpPr/>
            <p:nvPr/>
          </p:nvSpPr>
          <p:spPr>
            <a:xfrm>
              <a:off x="5636922" y="2841959"/>
              <a:ext cx="1415339" cy="767089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txBody>
            <a:bodyPr spcFirstLastPara="1" wrap="square" lIns="0" tIns="36000" rIns="0" bIns="360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rPr>
                <a:t>Sales</a:t>
              </a:r>
              <a:br>
                <a:rPr lang="en-US" sz="1600" b="1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rPr>
              </a:br>
              <a:r>
                <a:rPr lang="en-US" sz="1600" b="1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rPr>
                <a:t>Lead</a:t>
              </a:r>
              <a:endParaRPr sz="24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7" name="Google Shape;197;p27">
              <a:extLst>
                <a:ext uri="{FF2B5EF4-FFF2-40B4-BE49-F238E27FC236}">
                  <a16:creationId xmlns:a16="http://schemas.microsoft.com/office/drawing/2014/main" id="{32B00C04-B6DD-4639-BFA1-CAC1BF1CB2CE}"/>
                </a:ext>
              </a:extLst>
            </p:cNvPr>
            <p:cNvSpPr/>
            <p:nvPr/>
          </p:nvSpPr>
          <p:spPr>
            <a:xfrm>
              <a:off x="7180505" y="2841959"/>
              <a:ext cx="1415339" cy="767086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txBody>
            <a:bodyPr spcFirstLastPara="1" wrap="square" lIns="0" tIns="36000" rIns="0" bIns="360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rPr>
                <a:t>Operations Lead</a:t>
              </a:r>
              <a:endParaRPr sz="24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8" name="Google Shape;197;p27">
              <a:extLst>
                <a:ext uri="{FF2B5EF4-FFF2-40B4-BE49-F238E27FC236}">
                  <a16:creationId xmlns:a16="http://schemas.microsoft.com/office/drawing/2014/main" id="{422B1C80-4B93-420A-AAB5-D3F64547FB00}"/>
                </a:ext>
              </a:extLst>
            </p:cNvPr>
            <p:cNvSpPr/>
            <p:nvPr/>
          </p:nvSpPr>
          <p:spPr>
            <a:xfrm>
              <a:off x="2549754" y="2841959"/>
              <a:ext cx="1415339" cy="1233764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txBody>
            <a:bodyPr spcFirstLastPara="1" wrap="square" lIns="0" tIns="36000" rIns="0" bIns="360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rPr>
                <a:t>Technical</a:t>
              </a:r>
              <a:br>
                <a:rPr lang="en-US" sz="1600" b="1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rPr>
              </a:br>
              <a:r>
                <a:rPr lang="en-US" sz="1600" b="1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rPr>
                <a:t>Lead</a:t>
              </a:r>
              <a:endParaRPr sz="24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39" name="Google Shape;197;p27">
              <a:extLst>
                <a:ext uri="{FF2B5EF4-FFF2-40B4-BE49-F238E27FC236}">
                  <a16:creationId xmlns:a16="http://schemas.microsoft.com/office/drawing/2014/main" id="{68A6564D-837D-4BB1-BF17-36F2C9071B72}"/>
                </a:ext>
              </a:extLst>
            </p:cNvPr>
            <p:cNvSpPr/>
            <p:nvPr/>
          </p:nvSpPr>
          <p:spPr>
            <a:xfrm>
              <a:off x="3657600" y="2017972"/>
              <a:ext cx="4938232" cy="660924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txBody>
            <a:bodyPr spcFirstLastPara="1" wrap="square" lIns="0" tIns="36000" rIns="0" bIns="360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rPr>
                <a:t>Leadership Team</a:t>
              </a:r>
              <a:br>
                <a:rPr lang="en-US" sz="1600" b="1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rPr>
              </a:br>
              <a:r>
                <a:rPr lang="en-US" sz="160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rPr>
                <a:t>(</a:t>
              </a:r>
              <a:r>
                <a:rPr lang="en-US" sz="1600" i="1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rPr>
                <a:t>requires Mastery + Leadership Behaviours</a:t>
              </a:r>
              <a:r>
                <a:rPr lang="en-US" sz="160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rPr>
                <a:t>)</a:t>
              </a:r>
              <a:endParaRPr sz="24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0" name="Arrow: Right 39">
              <a:extLst>
                <a:ext uri="{FF2B5EF4-FFF2-40B4-BE49-F238E27FC236}">
                  <a16:creationId xmlns:a16="http://schemas.microsoft.com/office/drawing/2014/main" id="{81B40563-666F-4731-BA9E-D9A4E686E3D8}"/>
                </a:ext>
              </a:extLst>
            </p:cNvPr>
            <p:cNvSpPr>
              <a:spLocks noChangeAspect="1"/>
            </p:cNvSpPr>
            <p:nvPr/>
          </p:nvSpPr>
          <p:spPr>
            <a:xfrm rot="16200000">
              <a:off x="2928711" y="2564500"/>
              <a:ext cx="199037" cy="425085"/>
            </a:xfrm>
            <a:prstGeom prst="rightArrow">
              <a:avLst/>
            </a:prstGeom>
            <a:solidFill>
              <a:srgbClr val="C3C3C3"/>
            </a:solidFill>
            <a:ln w="635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72000" rIns="72000" bIns="72000" rtlCol="0" anchor="ctr" anchorCtr="1"/>
            <a:lstStyle/>
            <a:p>
              <a:pPr algn="ctr"/>
              <a:endParaRPr lang="en-GB" sz="140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1" name="Arrow: Right 40">
              <a:extLst>
                <a:ext uri="{FF2B5EF4-FFF2-40B4-BE49-F238E27FC236}">
                  <a16:creationId xmlns:a16="http://schemas.microsoft.com/office/drawing/2014/main" id="{5DC41097-D3FC-4D4C-849D-E98CEF5B0DED}"/>
                </a:ext>
              </a:extLst>
            </p:cNvPr>
            <p:cNvSpPr>
              <a:spLocks noChangeAspect="1"/>
            </p:cNvSpPr>
            <p:nvPr/>
          </p:nvSpPr>
          <p:spPr>
            <a:xfrm rot="16200000">
              <a:off x="4726401" y="2564500"/>
              <a:ext cx="199037" cy="425085"/>
            </a:xfrm>
            <a:prstGeom prst="rightArrow">
              <a:avLst/>
            </a:prstGeom>
            <a:solidFill>
              <a:srgbClr val="C3C3C3"/>
            </a:solidFill>
            <a:ln w="635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72000" rIns="72000" bIns="72000" rtlCol="0" anchor="ctr" anchorCtr="1"/>
            <a:lstStyle/>
            <a:p>
              <a:pPr algn="ctr"/>
              <a:endParaRPr lang="en-GB" sz="140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2" name="Arrow: Right 41">
              <a:extLst>
                <a:ext uri="{FF2B5EF4-FFF2-40B4-BE49-F238E27FC236}">
                  <a16:creationId xmlns:a16="http://schemas.microsoft.com/office/drawing/2014/main" id="{18FCC194-8D48-4F7D-B4D2-0A0F0E7637DD}"/>
                </a:ext>
              </a:extLst>
            </p:cNvPr>
            <p:cNvSpPr>
              <a:spLocks noChangeAspect="1"/>
            </p:cNvSpPr>
            <p:nvPr/>
          </p:nvSpPr>
          <p:spPr>
            <a:xfrm rot="16200000">
              <a:off x="6257528" y="2564500"/>
              <a:ext cx="199037" cy="425085"/>
            </a:xfrm>
            <a:prstGeom prst="rightArrow">
              <a:avLst/>
            </a:prstGeom>
            <a:solidFill>
              <a:srgbClr val="C3C3C3"/>
            </a:solidFill>
            <a:ln w="635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72000" rIns="72000" bIns="72000" rtlCol="0" anchor="ctr" anchorCtr="1"/>
            <a:lstStyle/>
            <a:p>
              <a:pPr algn="ctr"/>
              <a:endParaRPr lang="en-GB" sz="140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3" name="Arrow: Right 42">
              <a:extLst>
                <a:ext uri="{FF2B5EF4-FFF2-40B4-BE49-F238E27FC236}">
                  <a16:creationId xmlns:a16="http://schemas.microsoft.com/office/drawing/2014/main" id="{A3FC4135-4527-4F60-A09F-C543147FED01}"/>
                </a:ext>
              </a:extLst>
            </p:cNvPr>
            <p:cNvSpPr>
              <a:spLocks noChangeAspect="1"/>
            </p:cNvSpPr>
            <p:nvPr/>
          </p:nvSpPr>
          <p:spPr>
            <a:xfrm rot="16200000">
              <a:off x="7788655" y="2564500"/>
              <a:ext cx="199037" cy="425085"/>
            </a:xfrm>
            <a:prstGeom prst="rightArrow">
              <a:avLst/>
            </a:prstGeom>
            <a:solidFill>
              <a:srgbClr val="C3C3C3"/>
            </a:solidFill>
            <a:ln w="635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72000" rIns="72000" bIns="72000" rtlCol="0" anchor="ctr" anchorCtr="1"/>
            <a:lstStyle/>
            <a:p>
              <a:pPr algn="ctr"/>
              <a:endParaRPr lang="en-GB" sz="140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4" name="Arrow: Right 43">
              <a:extLst>
                <a:ext uri="{FF2B5EF4-FFF2-40B4-BE49-F238E27FC236}">
                  <a16:creationId xmlns:a16="http://schemas.microsoft.com/office/drawing/2014/main" id="{031A724C-6565-48CA-9224-8D299E04E2C4}"/>
                </a:ext>
              </a:extLst>
            </p:cNvPr>
            <p:cNvSpPr>
              <a:spLocks noChangeAspect="1"/>
            </p:cNvSpPr>
            <p:nvPr/>
          </p:nvSpPr>
          <p:spPr>
            <a:xfrm rot="16200000">
              <a:off x="3154168" y="3951002"/>
              <a:ext cx="199037" cy="425085"/>
            </a:xfrm>
            <a:prstGeom prst="rightArrow">
              <a:avLst/>
            </a:prstGeom>
            <a:solidFill>
              <a:srgbClr val="C3C3C3"/>
            </a:solidFill>
            <a:ln w="635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72000" rIns="72000" bIns="72000" rtlCol="0" anchor="ctr" anchorCtr="1"/>
            <a:lstStyle/>
            <a:p>
              <a:pPr algn="ctr"/>
              <a:endParaRPr lang="en-GB" sz="140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5" name="Arrow: Right 44">
              <a:extLst>
                <a:ext uri="{FF2B5EF4-FFF2-40B4-BE49-F238E27FC236}">
                  <a16:creationId xmlns:a16="http://schemas.microsoft.com/office/drawing/2014/main" id="{4CDBE343-9557-4DD0-9A0B-ACBA6C538508}"/>
                </a:ext>
              </a:extLst>
            </p:cNvPr>
            <p:cNvSpPr>
              <a:spLocks noChangeAspect="1"/>
            </p:cNvSpPr>
            <p:nvPr/>
          </p:nvSpPr>
          <p:spPr>
            <a:xfrm rot="16200000">
              <a:off x="4701488" y="3939087"/>
              <a:ext cx="199037" cy="425085"/>
            </a:xfrm>
            <a:prstGeom prst="rightArrow">
              <a:avLst/>
            </a:prstGeom>
            <a:solidFill>
              <a:srgbClr val="C3C3C3"/>
            </a:solidFill>
            <a:ln w="635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72000" rIns="72000" bIns="72000" rtlCol="0" anchor="ctr" anchorCtr="1"/>
            <a:lstStyle/>
            <a:p>
              <a:pPr algn="ctr"/>
              <a:endParaRPr lang="en-GB" sz="140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6" name="Arrow: Right 45">
              <a:extLst>
                <a:ext uri="{FF2B5EF4-FFF2-40B4-BE49-F238E27FC236}">
                  <a16:creationId xmlns:a16="http://schemas.microsoft.com/office/drawing/2014/main" id="{B6118A21-125C-4874-B997-68DE8AF0F47C}"/>
                </a:ext>
              </a:extLst>
            </p:cNvPr>
            <p:cNvSpPr>
              <a:spLocks noChangeAspect="1"/>
            </p:cNvSpPr>
            <p:nvPr/>
          </p:nvSpPr>
          <p:spPr>
            <a:xfrm rot="19677521">
              <a:off x="5473280" y="3167043"/>
              <a:ext cx="199037" cy="425085"/>
            </a:xfrm>
            <a:prstGeom prst="rightArrow">
              <a:avLst/>
            </a:prstGeom>
            <a:solidFill>
              <a:srgbClr val="C3C3C3"/>
            </a:solidFill>
            <a:ln w="635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72000" rIns="72000" bIns="72000" rtlCol="0" anchor="ctr" anchorCtr="1"/>
            <a:lstStyle/>
            <a:p>
              <a:pPr algn="ctr"/>
              <a:endParaRPr lang="en-GB" sz="140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7" name="Arrow: Right 46">
              <a:extLst>
                <a:ext uri="{FF2B5EF4-FFF2-40B4-BE49-F238E27FC236}">
                  <a16:creationId xmlns:a16="http://schemas.microsoft.com/office/drawing/2014/main" id="{2B67CD4D-DF58-410E-B5C9-D6BF105EC328}"/>
                </a:ext>
              </a:extLst>
            </p:cNvPr>
            <p:cNvSpPr>
              <a:spLocks noChangeAspect="1"/>
            </p:cNvSpPr>
            <p:nvPr/>
          </p:nvSpPr>
          <p:spPr>
            <a:xfrm rot="12726137">
              <a:off x="3929696" y="3167043"/>
              <a:ext cx="199037" cy="425085"/>
            </a:xfrm>
            <a:prstGeom prst="rightArrow">
              <a:avLst/>
            </a:prstGeom>
            <a:solidFill>
              <a:srgbClr val="C3C3C3"/>
            </a:solidFill>
            <a:ln w="635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72000" rIns="72000" bIns="72000" rtlCol="0" anchor="ctr" anchorCtr="1"/>
            <a:lstStyle/>
            <a:p>
              <a:pPr algn="ctr"/>
              <a:endParaRPr lang="en-GB" sz="140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8" name="Google Shape;197;p27">
              <a:extLst>
                <a:ext uri="{FF2B5EF4-FFF2-40B4-BE49-F238E27FC236}">
                  <a16:creationId xmlns:a16="http://schemas.microsoft.com/office/drawing/2014/main" id="{55265D88-2B9B-48A4-AC94-0138985C3733}"/>
                </a:ext>
              </a:extLst>
            </p:cNvPr>
            <p:cNvSpPr/>
            <p:nvPr/>
          </p:nvSpPr>
          <p:spPr>
            <a:xfrm>
              <a:off x="7638880" y="3696586"/>
              <a:ext cx="956951" cy="1632925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txBody>
            <a:bodyPr spcFirstLastPara="1" wrap="square" lIns="0" tIns="36000" rIns="0" bIns="360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rPr>
                <a:t>Ops Team</a:t>
              </a:r>
              <a:endParaRPr sz="24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9" name="Arrow: Right 48">
              <a:extLst>
                <a:ext uri="{FF2B5EF4-FFF2-40B4-BE49-F238E27FC236}">
                  <a16:creationId xmlns:a16="http://schemas.microsoft.com/office/drawing/2014/main" id="{CC536209-A502-4882-B25A-6472CC4756E8}"/>
                </a:ext>
              </a:extLst>
            </p:cNvPr>
            <p:cNvSpPr>
              <a:spLocks noChangeAspect="1"/>
            </p:cNvSpPr>
            <p:nvPr/>
          </p:nvSpPr>
          <p:spPr>
            <a:xfrm rot="16200000">
              <a:off x="8017836" y="3425016"/>
              <a:ext cx="199037" cy="425085"/>
            </a:xfrm>
            <a:prstGeom prst="rightArrow">
              <a:avLst/>
            </a:prstGeom>
            <a:solidFill>
              <a:srgbClr val="C3C3C3"/>
            </a:solidFill>
            <a:ln w="635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72000" rIns="72000" bIns="72000" rtlCol="0" anchor="ctr" anchorCtr="1"/>
            <a:lstStyle/>
            <a:p>
              <a:pPr algn="ctr"/>
              <a:endParaRPr lang="en-GB" sz="140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0" name="Google Shape;197;p27">
              <a:extLst>
                <a:ext uri="{FF2B5EF4-FFF2-40B4-BE49-F238E27FC236}">
                  <a16:creationId xmlns:a16="http://schemas.microsoft.com/office/drawing/2014/main" id="{D36892EA-4FAF-44D4-AB41-108EE32C8362}"/>
                </a:ext>
              </a:extLst>
            </p:cNvPr>
            <p:cNvSpPr/>
            <p:nvPr/>
          </p:nvSpPr>
          <p:spPr>
            <a:xfrm>
              <a:off x="2549754" y="2016599"/>
              <a:ext cx="956951" cy="660924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txBody>
            <a:bodyPr spcFirstLastPara="1" wrap="square" lIns="0" tIns="36000" rIns="0" bIns="360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rPr>
                <a:t>Technical</a:t>
              </a:r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rPr>
                <a:t>‘Guru’</a:t>
              </a:r>
              <a:endParaRPr sz="24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1" name="Arrow: Right 50">
              <a:extLst>
                <a:ext uri="{FF2B5EF4-FFF2-40B4-BE49-F238E27FC236}">
                  <a16:creationId xmlns:a16="http://schemas.microsoft.com/office/drawing/2014/main" id="{7C37F4E5-8BF7-4A2B-9BE8-5F096E4A1485}"/>
                </a:ext>
              </a:extLst>
            </p:cNvPr>
            <p:cNvSpPr>
              <a:spLocks noChangeAspect="1"/>
            </p:cNvSpPr>
            <p:nvPr/>
          </p:nvSpPr>
          <p:spPr>
            <a:xfrm rot="17437079">
              <a:off x="3685285" y="2550344"/>
              <a:ext cx="199037" cy="425085"/>
            </a:xfrm>
            <a:prstGeom prst="rightArrow">
              <a:avLst/>
            </a:prstGeom>
            <a:solidFill>
              <a:srgbClr val="C3C3C3"/>
            </a:solidFill>
            <a:ln w="635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72000" rIns="72000" bIns="72000" rtlCol="0" anchor="ctr" anchorCtr="1"/>
            <a:lstStyle/>
            <a:p>
              <a:pPr algn="ctr"/>
              <a:endParaRPr lang="en-GB" sz="140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2" name="Google Shape;197;p27">
              <a:extLst>
                <a:ext uri="{FF2B5EF4-FFF2-40B4-BE49-F238E27FC236}">
                  <a16:creationId xmlns:a16="http://schemas.microsoft.com/office/drawing/2014/main" id="{6B2482D6-3258-45C2-B16F-291D0A3330EF}"/>
                </a:ext>
              </a:extLst>
            </p:cNvPr>
            <p:cNvSpPr/>
            <p:nvPr/>
          </p:nvSpPr>
          <p:spPr>
            <a:xfrm>
              <a:off x="2549754" y="4288622"/>
              <a:ext cx="4919196" cy="504847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txBody>
            <a:bodyPr spcFirstLastPara="1" wrap="square" lIns="0" tIns="36000" rIns="0" bIns="360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rPr>
                <a:t>Consultant / Senior Consultant</a:t>
              </a:r>
              <a:endParaRPr sz="24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3" name="Arrow: Right 52">
              <a:extLst>
                <a:ext uri="{FF2B5EF4-FFF2-40B4-BE49-F238E27FC236}">
                  <a16:creationId xmlns:a16="http://schemas.microsoft.com/office/drawing/2014/main" id="{5775BC77-C51D-4DFC-9803-86D1AB808806}"/>
                </a:ext>
              </a:extLst>
            </p:cNvPr>
            <p:cNvSpPr>
              <a:spLocks noChangeAspect="1"/>
            </p:cNvSpPr>
            <p:nvPr/>
          </p:nvSpPr>
          <p:spPr>
            <a:xfrm rot="18860149">
              <a:off x="7454396" y="4300506"/>
              <a:ext cx="199037" cy="425085"/>
            </a:xfrm>
            <a:prstGeom prst="rightArrow">
              <a:avLst/>
            </a:prstGeom>
            <a:solidFill>
              <a:srgbClr val="C3C3C3"/>
            </a:solidFill>
            <a:ln w="635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72000" rIns="72000" bIns="72000" rtlCol="0" anchor="ctr" anchorCtr="1"/>
            <a:lstStyle/>
            <a:p>
              <a:pPr algn="ctr"/>
              <a:endParaRPr lang="en-GB" sz="140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4" name="Arrow: Right 53">
              <a:extLst>
                <a:ext uri="{FF2B5EF4-FFF2-40B4-BE49-F238E27FC236}">
                  <a16:creationId xmlns:a16="http://schemas.microsoft.com/office/drawing/2014/main" id="{A954B34B-72EB-4179-8614-ADBDB9CBBD70}"/>
                </a:ext>
              </a:extLst>
            </p:cNvPr>
            <p:cNvSpPr>
              <a:spLocks noChangeAspect="1"/>
            </p:cNvSpPr>
            <p:nvPr/>
          </p:nvSpPr>
          <p:spPr>
            <a:xfrm rot="18860149">
              <a:off x="7454395" y="4861709"/>
              <a:ext cx="199037" cy="425085"/>
            </a:xfrm>
            <a:prstGeom prst="rightArrow">
              <a:avLst/>
            </a:prstGeom>
            <a:solidFill>
              <a:srgbClr val="C3C3C3"/>
            </a:solidFill>
            <a:ln w="635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72000" rIns="72000" bIns="72000" rtlCol="0" anchor="ctr" anchorCtr="1"/>
            <a:lstStyle/>
            <a:p>
              <a:pPr algn="ctr"/>
              <a:endParaRPr lang="en-GB" sz="140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5" name="Arrow: Right 54">
              <a:extLst>
                <a:ext uri="{FF2B5EF4-FFF2-40B4-BE49-F238E27FC236}">
                  <a16:creationId xmlns:a16="http://schemas.microsoft.com/office/drawing/2014/main" id="{63BBEFFA-A194-4512-8467-5DF4BFACCCAE}"/>
                </a:ext>
              </a:extLst>
            </p:cNvPr>
            <p:cNvSpPr>
              <a:spLocks noChangeAspect="1"/>
            </p:cNvSpPr>
            <p:nvPr/>
          </p:nvSpPr>
          <p:spPr>
            <a:xfrm rot="16200000">
              <a:off x="4909834" y="4580926"/>
              <a:ext cx="199037" cy="425085"/>
            </a:xfrm>
            <a:prstGeom prst="rightArrow">
              <a:avLst/>
            </a:prstGeom>
            <a:solidFill>
              <a:srgbClr val="C3C3C3"/>
            </a:solidFill>
            <a:ln w="635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72000" rIns="72000" bIns="72000" rtlCol="0" anchor="ctr" anchorCtr="1"/>
            <a:lstStyle/>
            <a:p>
              <a:pPr algn="ctr"/>
              <a:endParaRPr lang="en-GB" sz="140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6" name="Google Shape;197;p27">
              <a:extLst>
                <a:ext uri="{FF2B5EF4-FFF2-40B4-BE49-F238E27FC236}">
                  <a16:creationId xmlns:a16="http://schemas.microsoft.com/office/drawing/2014/main" id="{6166B631-6594-4EAC-8592-AA064714B64D}"/>
                </a:ext>
              </a:extLst>
            </p:cNvPr>
            <p:cNvSpPr/>
            <p:nvPr/>
          </p:nvSpPr>
          <p:spPr>
            <a:xfrm>
              <a:off x="5636922" y="3631257"/>
              <a:ext cx="1415339" cy="432769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</p:spPr>
          <p:txBody>
            <a:bodyPr spcFirstLastPara="1" wrap="square" lIns="0" tIns="36000" rIns="0" bIns="360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 b="1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  <a:sym typeface="Arial"/>
                </a:rPr>
                <a:t>Sales Support</a:t>
              </a:r>
              <a:endParaRPr sz="24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7" name="Arrow: Right 56">
              <a:extLst>
                <a:ext uri="{FF2B5EF4-FFF2-40B4-BE49-F238E27FC236}">
                  <a16:creationId xmlns:a16="http://schemas.microsoft.com/office/drawing/2014/main" id="{F4C5CCA7-1CBB-4407-B52B-7E76C4130EDA}"/>
                </a:ext>
              </a:extLst>
            </p:cNvPr>
            <p:cNvSpPr>
              <a:spLocks noChangeAspect="1"/>
            </p:cNvSpPr>
            <p:nvPr/>
          </p:nvSpPr>
          <p:spPr>
            <a:xfrm rot="16200000">
              <a:off x="6282560" y="3939087"/>
              <a:ext cx="199037" cy="425085"/>
            </a:xfrm>
            <a:prstGeom prst="rightArrow">
              <a:avLst/>
            </a:prstGeom>
            <a:solidFill>
              <a:srgbClr val="C3C3C3"/>
            </a:solidFill>
            <a:ln w="635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72000" rIns="72000" bIns="72000" rtlCol="0" anchor="ctr" anchorCtr="1"/>
            <a:lstStyle/>
            <a:p>
              <a:pPr algn="ctr"/>
              <a:endParaRPr lang="en-GB" sz="140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58" name="Google Shape;113;p2">
            <a:extLst>
              <a:ext uri="{FF2B5EF4-FFF2-40B4-BE49-F238E27FC236}">
                <a16:creationId xmlns:a16="http://schemas.microsoft.com/office/drawing/2014/main" id="{8AE21777-A592-486F-8D66-120B3A23B8AB}"/>
              </a:ext>
            </a:extLst>
          </p:cNvPr>
          <p:cNvSpPr txBox="1">
            <a:spLocks/>
          </p:cNvSpPr>
          <p:nvPr/>
        </p:nvSpPr>
        <p:spPr>
          <a:xfrm>
            <a:off x="11633538" y="6613022"/>
            <a:ext cx="163804" cy="1846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687617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375235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2062852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75047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3438086" algn="l" defTabSz="1375235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4125703" algn="l" defTabSz="1375235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4813320" algn="l" defTabSz="1375235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5500937" algn="l" defTabSz="1375235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</a:pPr>
            <a:fld id="{00000000-1234-1234-1234-123412341234}" type="slidenum">
              <a:rPr lang="en-GB" sz="1200"/>
              <a:pPr>
                <a:spcAft>
                  <a:spcPts val="0"/>
                </a:spcAft>
              </a:pPr>
              <a:t>14</a:t>
            </a:fld>
            <a:endParaRPr lang="en-GB" sz="1200"/>
          </a:p>
        </p:txBody>
      </p:sp>
    </p:spTree>
    <p:extLst>
      <p:ext uri="{BB962C8B-B14F-4D97-AF65-F5344CB8AC3E}">
        <p14:creationId xmlns:p14="http://schemas.microsoft.com/office/powerpoint/2010/main" val="39209518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CE7CF-8526-4C5D-BE7D-CB066BD21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444" y="282051"/>
            <a:ext cx="11444097" cy="44319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sz="2800">
                <a:latin typeface="Segoe UI"/>
                <a:ea typeface="+mj-ea"/>
                <a:cs typeface="Segoe UI"/>
              </a:rPr>
              <a:t>Map career paths to critical capabilities</a:t>
            </a: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96EEE190-EF72-4B04-866E-D468216249D4}"/>
              </a:ext>
            </a:extLst>
          </p:cNvPr>
          <p:cNvGrpSpPr/>
          <p:nvPr/>
        </p:nvGrpSpPr>
        <p:grpSpPr>
          <a:xfrm rot="1800000">
            <a:off x="3600127" y="1212528"/>
            <a:ext cx="5047937" cy="5047938"/>
            <a:chOff x="867873" y="1505119"/>
            <a:chExt cx="3600000" cy="3600000"/>
          </a:xfrm>
        </p:grpSpPr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76117384-5A2F-4503-8E89-2BAB1E1DAC88}"/>
                </a:ext>
              </a:extLst>
            </p:cNvPr>
            <p:cNvCxnSpPr/>
            <p:nvPr/>
          </p:nvCxnSpPr>
          <p:spPr>
            <a:xfrm>
              <a:off x="2667873" y="1505119"/>
              <a:ext cx="0" cy="3600000"/>
            </a:xfrm>
            <a:prstGeom prst="line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01D3CA79-2200-47F5-954B-6CF4676BE57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67873" y="3305119"/>
              <a:ext cx="3600000" cy="0"/>
            </a:xfrm>
            <a:prstGeom prst="line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6373265B-F302-4D17-93D2-19AF16E24CF0}"/>
              </a:ext>
            </a:extLst>
          </p:cNvPr>
          <p:cNvGrpSpPr/>
          <p:nvPr/>
        </p:nvGrpSpPr>
        <p:grpSpPr>
          <a:xfrm rot="3600000">
            <a:off x="3600126" y="1212529"/>
            <a:ext cx="5047938" cy="5047937"/>
            <a:chOff x="867873" y="1505119"/>
            <a:chExt cx="3600000" cy="3600000"/>
          </a:xfrm>
        </p:grpSpPr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5FC4B304-ACCF-4E9C-9ECA-3E09B07069BE}"/>
                </a:ext>
              </a:extLst>
            </p:cNvPr>
            <p:cNvCxnSpPr/>
            <p:nvPr/>
          </p:nvCxnSpPr>
          <p:spPr>
            <a:xfrm>
              <a:off x="2667873" y="1505119"/>
              <a:ext cx="0" cy="3600000"/>
            </a:xfrm>
            <a:prstGeom prst="line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>
              <a:extLst>
                <a:ext uri="{FF2B5EF4-FFF2-40B4-BE49-F238E27FC236}">
                  <a16:creationId xmlns:a16="http://schemas.microsoft.com/office/drawing/2014/main" id="{2C9AB347-F252-40A9-9E3B-BDC769DE444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67873" y="3305119"/>
              <a:ext cx="3600000" cy="0"/>
            </a:xfrm>
            <a:prstGeom prst="line">
              <a:avLst/>
            </a:prstGeom>
            <a:ln w="63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" name="Oval 38">
            <a:extLst>
              <a:ext uri="{FF2B5EF4-FFF2-40B4-BE49-F238E27FC236}">
                <a16:creationId xmlns:a16="http://schemas.microsoft.com/office/drawing/2014/main" id="{C9264954-EACC-4946-8196-D044F26B20DD}"/>
              </a:ext>
            </a:extLst>
          </p:cNvPr>
          <p:cNvSpPr/>
          <p:nvPr/>
        </p:nvSpPr>
        <p:spPr>
          <a:xfrm>
            <a:off x="4231119" y="1843520"/>
            <a:ext cx="3785953" cy="3785954"/>
          </a:xfrm>
          <a:prstGeom prst="ellipse">
            <a:avLst/>
          </a:prstGeom>
          <a:solidFill>
            <a:srgbClr val="FFC00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 anchorCtr="1"/>
          <a:lstStyle/>
          <a:p>
            <a:pPr algn="ctr"/>
            <a:endParaRPr lang="en-GB" sz="1400" err="1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7FB36B26-2A82-4018-94CD-556C6368EF04}"/>
              </a:ext>
            </a:extLst>
          </p:cNvPr>
          <p:cNvSpPr/>
          <p:nvPr/>
        </p:nvSpPr>
        <p:spPr>
          <a:xfrm>
            <a:off x="4735913" y="2348314"/>
            <a:ext cx="2776365" cy="2776366"/>
          </a:xfrm>
          <a:prstGeom prst="ellipse">
            <a:avLst/>
          </a:prstGeom>
          <a:solidFill>
            <a:srgbClr val="C3C3C3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 anchorCtr="1"/>
          <a:lstStyle/>
          <a:p>
            <a:pPr algn="ctr"/>
            <a:endParaRPr lang="en-GB" sz="1400" err="1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285E4380-D3E9-4E92-A525-8CF7210B704A}"/>
              </a:ext>
            </a:extLst>
          </p:cNvPr>
          <p:cNvSpPr/>
          <p:nvPr/>
        </p:nvSpPr>
        <p:spPr>
          <a:xfrm>
            <a:off x="5240706" y="2853108"/>
            <a:ext cx="1766778" cy="1766778"/>
          </a:xfrm>
          <a:prstGeom prst="ellipse">
            <a:avLst/>
          </a:prstGeom>
          <a:solidFill>
            <a:srgbClr val="B15C12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 anchorCtr="1"/>
          <a:lstStyle/>
          <a:p>
            <a:pPr algn="ctr"/>
            <a:endParaRPr lang="en-GB" sz="1400" err="1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8D2D4EE9-A041-47F6-B951-B19566C2E09B}"/>
              </a:ext>
            </a:extLst>
          </p:cNvPr>
          <p:cNvSpPr txBox="1"/>
          <p:nvPr/>
        </p:nvSpPr>
        <p:spPr>
          <a:xfrm>
            <a:off x="8054640" y="1327467"/>
            <a:ext cx="1759136" cy="295198"/>
          </a:xfrm>
          <a:prstGeom prst="rect">
            <a:avLst/>
          </a:prstGeom>
          <a:noFill/>
        </p:spPr>
        <p:txBody>
          <a:bodyPr vert="horz" wrap="none" lIns="36000" tIns="36000" rIns="36000" bIns="36000" rtlCol="0">
            <a:noAutofit/>
          </a:bodyPr>
          <a:lstStyle/>
          <a:p>
            <a:pPr algn="ctr">
              <a:spcBef>
                <a:spcPts val="600"/>
              </a:spcBef>
              <a:buClr>
                <a:srgbClr val="002060"/>
              </a:buClr>
            </a:pPr>
            <a:r>
              <a:rPr lang="en-GB" sz="1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Delivering</a:t>
            </a:r>
            <a:br>
              <a:rPr lang="en-GB" sz="1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sz="1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Client Value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79D3F7AA-DFA6-4374-9D8C-1285E581D55A}"/>
              </a:ext>
            </a:extLst>
          </p:cNvPr>
          <p:cNvSpPr txBox="1"/>
          <p:nvPr/>
        </p:nvSpPr>
        <p:spPr>
          <a:xfrm>
            <a:off x="6250295" y="1378806"/>
            <a:ext cx="1004873" cy="295198"/>
          </a:xfrm>
          <a:prstGeom prst="rect">
            <a:avLst/>
          </a:prstGeom>
          <a:noFill/>
        </p:spPr>
        <p:txBody>
          <a:bodyPr vert="horz" wrap="none" lIns="36000" tIns="36000" rIns="36000" bIns="36000" rtlCol="0">
            <a:noAutofit/>
          </a:bodyPr>
          <a:lstStyle/>
          <a:p>
            <a:pPr algn="ctr">
              <a:spcBef>
                <a:spcPts val="600"/>
              </a:spcBef>
              <a:buClr>
                <a:srgbClr val="002060"/>
              </a:buClr>
            </a:pPr>
            <a:r>
              <a:rPr lang="en-GB" sz="105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Project</a:t>
            </a:r>
            <a:br>
              <a:rPr lang="en-GB" sz="105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sz="105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Management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083335EC-5A47-442D-ACF5-FB5702411F97}"/>
              </a:ext>
            </a:extLst>
          </p:cNvPr>
          <p:cNvSpPr txBox="1"/>
          <p:nvPr/>
        </p:nvSpPr>
        <p:spPr>
          <a:xfrm>
            <a:off x="7305044" y="1880819"/>
            <a:ext cx="1004873" cy="295198"/>
          </a:xfrm>
          <a:prstGeom prst="rect">
            <a:avLst/>
          </a:prstGeom>
          <a:noFill/>
        </p:spPr>
        <p:txBody>
          <a:bodyPr vert="horz" wrap="none" lIns="36000" tIns="36000" rIns="36000" bIns="36000" rtlCol="0">
            <a:noAutofit/>
          </a:bodyPr>
          <a:lstStyle/>
          <a:p>
            <a:pPr algn="ctr">
              <a:spcBef>
                <a:spcPts val="600"/>
              </a:spcBef>
              <a:buClr>
                <a:srgbClr val="002060"/>
              </a:buClr>
            </a:pPr>
            <a:r>
              <a:rPr lang="en-GB" sz="105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Complex</a:t>
            </a:r>
            <a:br>
              <a:rPr lang="en-GB" sz="105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sz="105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Data Problems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56793F4C-C047-4EFC-9C3E-10B27088F9BE}"/>
              </a:ext>
            </a:extLst>
          </p:cNvPr>
          <p:cNvSpPr txBox="1"/>
          <p:nvPr/>
        </p:nvSpPr>
        <p:spPr>
          <a:xfrm>
            <a:off x="8002316" y="2957906"/>
            <a:ext cx="1004873" cy="295198"/>
          </a:xfrm>
          <a:prstGeom prst="rect">
            <a:avLst/>
          </a:prstGeom>
          <a:noFill/>
        </p:spPr>
        <p:txBody>
          <a:bodyPr vert="horz" wrap="none" lIns="36000" tIns="36000" rIns="36000" bIns="36000" rtlCol="0">
            <a:noAutofit/>
          </a:bodyPr>
          <a:lstStyle/>
          <a:p>
            <a:pPr algn="ctr">
              <a:spcBef>
                <a:spcPts val="600"/>
              </a:spcBef>
              <a:buClr>
                <a:srgbClr val="002060"/>
              </a:buClr>
            </a:pPr>
            <a:r>
              <a:rPr lang="en-GB" sz="105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Writing &amp;</a:t>
            </a:r>
            <a:br>
              <a:rPr lang="en-GB" sz="105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sz="105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Communications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1142556-74D4-4F1B-B032-B35324EFE1A6}"/>
              </a:ext>
            </a:extLst>
          </p:cNvPr>
          <p:cNvGrpSpPr/>
          <p:nvPr/>
        </p:nvGrpSpPr>
        <p:grpSpPr>
          <a:xfrm>
            <a:off x="3600127" y="1212528"/>
            <a:ext cx="5047937" cy="5047938"/>
            <a:chOff x="867873" y="1505119"/>
            <a:chExt cx="3600000" cy="3600000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722BB7FE-877E-43A0-A5B8-AA32C16BBF69}"/>
                </a:ext>
              </a:extLst>
            </p:cNvPr>
            <p:cNvCxnSpPr/>
            <p:nvPr/>
          </p:nvCxnSpPr>
          <p:spPr>
            <a:xfrm>
              <a:off x="2667873" y="1505119"/>
              <a:ext cx="0" cy="3600000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>
              <a:extLst>
                <a:ext uri="{FF2B5EF4-FFF2-40B4-BE49-F238E27FC236}">
                  <a16:creationId xmlns:a16="http://schemas.microsoft.com/office/drawing/2014/main" id="{DBC8CF97-E7B5-468A-981B-E9B370AEF57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67873" y="3305119"/>
              <a:ext cx="3600000" cy="0"/>
            </a:xfrm>
            <a:prstGeom prst="line">
              <a:avLst/>
            </a:prstGeom>
            <a:ln w="19050">
              <a:solidFill>
                <a:schemeClr val="tx1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3" name="TextBox 62">
            <a:extLst>
              <a:ext uri="{FF2B5EF4-FFF2-40B4-BE49-F238E27FC236}">
                <a16:creationId xmlns:a16="http://schemas.microsoft.com/office/drawing/2014/main" id="{CB1A63BA-0109-4675-ABC7-EB367554C200}"/>
              </a:ext>
            </a:extLst>
          </p:cNvPr>
          <p:cNvSpPr txBox="1"/>
          <p:nvPr/>
        </p:nvSpPr>
        <p:spPr>
          <a:xfrm>
            <a:off x="8054640" y="5704817"/>
            <a:ext cx="1759136" cy="295198"/>
          </a:xfrm>
          <a:prstGeom prst="rect">
            <a:avLst/>
          </a:prstGeom>
          <a:noFill/>
        </p:spPr>
        <p:txBody>
          <a:bodyPr vert="horz" wrap="none" lIns="36000" tIns="36000" rIns="36000" bIns="36000" rtlCol="0">
            <a:noAutofit/>
          </a:bodyPr>
          <a:lstStyle/>
          <a:p>
            <a:pPr algn="ctr">
              <a:spcBef>
                <a:spcPts val="600"/>
              </a:spcBef>
              <a:buClr>
                <a:srgbClr val="002060"/>
              </a:buClr>
            </a:pPr>
            <a:r>
              <a:rPr lang="en-GB" sz="1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Business</a:t>
            </a:r>
            <a:br>
              <a:rPr lang="en-GB" sz="1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sz="1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Operations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30C7EFEB-2093-4315-B5A3-F98694A3E6F1}"/>
              </a:ext>
            </a:extLst>
          </p:cNvPr>
          <p:cNvSpPr txBox="1"/>
          <p:nvPr/>
        </p:nvSpPr>
        <p:spPr>
          <a:xfrm>
            <a:off x="2515790" y="5704817"/>
            <a:ext cx="1759136" cy="295198"/>
          </a:xfrm>
          <a:prstGeom prst="rect">
            <a:avLst/>
          </a:prstGeom>
          <a:noFill/>
        </p:spPr>
        <p:txBody>
          <a:bodyPr vert="horz" wrap="none" lIns="36000" tIns="36000" rIns="36000" bIns="36000" rtlCol="0">
            <a:noAutofit/>
          </a:bodyPr>
          <a:lstStyle/>
          <a:p>
            <a:pPr algn="ctr">
              <a:spcBef>
                <a:spcPts val="600"/>
              </a:spcBef>
              <a:buClr>
                <a:srgbClr val="002060"/>
              </a:buClr>
            </a:pPr>
            <a:r>
              <a:rPr lang="en-GB" sz="1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Client &amp; Team</a:t>
            </a:r>
            <a:br>
              <a:rPr lang="en-GB" sz="1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sz="1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Interactions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BB065A5A-EE8E-441A-9D69-DBEB04037FC3}"/>
              </a:ext>
            </a:extLst>
          </p:cNvPr>
          <p:cNvSpPr txBox="1"/>
          <p:nvPr/>
        </p:nvSpPr>
        <p:spPr>
          <a:xfrm>
            <a:off x="2515790" y="1327467"/>
            <a:ext cx="1759136" cy="295198"/>
          </a:xfrm>
          <a:prstGeom prst="rect">
            <a:avLst/>
          </a:prstGeom>
          <a:noFill/>
        </p:spPr>
        <p:txBody>
          <a:bodyPr vert="horz" wrap="none" lIns="36000" tIns="36000" rIns="36000" bIns="36000" rtlCol="0">
            <a:noAutofit/>
          </a:bodyPr>
          <a:lstStyle/>
          <a:p>
            <a:pPr algn="ctr">
              <a:spcBef>
                <a:spcPts val="600"/>
              </a:spcBef>
              <a:buClr>
                <a:srgbClr val="002060"/>
              </a:buClr>
            </a:pPr>
            <a:r>
              <a:rPr lang="en-GB" sz="1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Business</a:t>
            </a:r>
            <a:br>
              <a:rPr lang="en-GB" sz="1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sz="12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Development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8A637F97-797E-4DB7-951E-3189ABC78C0F}"/>
              </a:ext>
            </a:extLst>
          </p:cNvPr>
          <p:cNvSpPr txBox="1"/>
          <p:nvPr/>
        </p:nvSpPr>
        <p:spPr>
          <a:xfrm>
            <a:off x="8005863" y="4155689"/>
            <a:ext cx="1004873" cy="295198"/>
          </a:xfrm>
          <a:prstGeom prst="rect">
            <a:avLst/>
          </a:prstGeom>
          <a:noFill/>
        </p:spPr>
        <p:txBody>
          <a:bodyPr vert="horz" wrap="none" lIns="36000" tIns="36000" rIns="36000" bIns="36000" rtlCol="0">
            <a:noAutofit/>
          </a:bodyPr>
          <a:lstStyle>
            <a:defPPr>
              <a:defRPr lang="en-US"/>
            </a:defPPr>
            <a:lvl1pPr algn="ctr"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defRPr sz="1050"/>
            </a:lvl1pPr>
          </a:lstStyle>
          <a:p>
            <a:r>
              <a:rPr lang="en-GB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Resourcing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815A1B3D-42EF-48D9-A635-142884D0800E}"/>
              </a:ext>
            </a:extLst>
          </p:cNvPr>
          <p:cNvSpPr txBox="1"/>
          <p:nvPr/>
        </p:nvSpPr>
        <p:spPr>
          <a:xfrm>
            <a:off x="7551979" y="5391318"/>
            <a:ext cx="1004873" cy="295198"/>
          </a:xfrm>
          <a:prstGeom prst="rect">
            <a:avLst/>
          </a:prstGeom>
          <a:noFill/>
        </p:spPr>
        <p:txBody>
          <a:bodyPr vert="horz" wrap="none" lIns="36000" tIns="36000" rIns="36000" bIns="36000" rtlCol="0">
            <a:noAutofit/>
          </a:bodyPr>
          <a:lstStyle>
            <a:defPPr>
              <a:defRPr lang="en-US"/>
            </a:defPPr>
            <a:lvl1pPr algn="ctr"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defRPr sz="1050"/>
            </a:lvl1pPr>
          </a:lstStyle>
          <a:p>
            <a:r>
              <a:rPr lang="en-GB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Recruitment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218228BD-8297-41BB-BA3E-D34EEA253D0B}"/>
              </a:ext>
            </a:extLst>
          </p:cNvPr>
          <p:cNvSpPr txBox="1"/>
          <p:nvPr/>
        </p:nvSpPr>
        <p:spPr>
          <a:xfrm>
            <a:off x="6195344" y="5893628"/>
            <a:ext cx="1004873" cy="295198"/>
          </a:xfrm>
          <a:prstGeom prst="rect">
            <a:avLst/>
          </a:prstGeom>
          <a:noFill/>
        </p:spPr>
        <p:txBody>
          <a:bodyPr vert="horz" wrap="none" lIns="36000" tIns="36000" rIns="36000" bIns="36000" rtlCol="0">
            <a:noAutofit/>
          </a:bodyPr>
          <a:lstStyle>
            <a:defPPr>
              <a:defRPr lang="en-US"/>
            </a:defPPr>
            <a:lvl1pPr algn="ctr"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defRPr sz="1050"/>
            </a:lvl1pPr>
          </a:lstStyle>
          <a:p>
            <a:r>
              <a:rPr lang="en-GB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Reporting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DF8DFF1B-D98F-4BE2-BC66-2827BEEC5843}"/>
              </a:ext>
            </a:extLst>
          </p:cNvPr>
          <p:cNvSpPr txBox="1"/>
          <p:nvPr/>
        </p:nvSpPr>
        <p:spPr>
          <a:xfrm>
            <a:off x="4928011" y="5853461"/>
            <a:ext cx="1004873" cy="295198"/>
          </a:xfrm>
          <a:prstGeom prst="rect">
            <a:avLst/>
          </a:prstGeom>
          <a:noFill/>
        </p:spPr>
        <p:txBody>
          <a:bodyPr vert="horz" wrap="none" lIns="36000" tIns="36000" rIns="36000" bIns="36000" rtlCol="0">
            <a:noAutofit/>
          </a:bodyPr>
          <a:lstStyle>
            <a:defPPr>
              <a:defRPr lang="en-US"/>
            </a:defPPr>
            <a:lvl1pPr algn="ctr"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defRPr sz="1050"/>
            </a:lvl1pPr>
          </a:lstStyle>
          <a:p>
            <a:r>
              <a:rPr lang="en-GB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Client</a:t>
            </a:r>
            <a:br>
              <a:rPr lang="en-GB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Relationships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54F93047-440C-4AEE-A295-1BB794416A7B}"/>
              </a:ext>
            </a:extLst>
          </p:cNvPr>
          <p:cNvSpPr txBox="1"/>
          <p:nvPr/>
        </p:nvSpPr>
        <p:spPr>
          <a:xfrm>
            <a:off x="3857237" y="5208076"/>
            <a:ext cx="1004873" cy="295198"/>
          </a:xfrm>
          <a:prstGeom prst="rect">
            <a:avLst/>
          </a:prstGeom>
          <a:noFill/>
        </p:spPr>
        <p:txBody>
          <a:bodyPr vert="horz" wrap="none" lIns="36000" tIns="36000" rIns="36000" bIns="36000" rtlCol="0">
            <a:noAutofit/>
          </a:bodyPr>
          <a:lstStyle>
            <a:defPPr>
              <a:defRPr lang="en-US"/>
            </a:defPPr>
            <a:lvl1pPr algn="ctr"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defRPr sz="1050"/>
            </a:lvl1pPr>
          </a:lstStyle>
          <a:p>
            <a:r>
              <a:rPr lang="en-GB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Personal</a:t>
            </a:r>
            <a:br>
              <a:rPr lang="en-GB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Attitude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89A672A7-D513-4A7F-B964-130A988DE728}"/>
              </a:ext>
            </a:extLst>
          </p:cNvPr>
          <p:cNvSpPr txBox="1"/>
          <p:nvPr/>
        </p:nvSpPr>
        <p:spPr>
          <a:xfrm>
            <a:off x="3203624" y="4121519"/>
            <a:ext cx="1004873" cy="295198"/>
          </a:xfrm>
          <a:prstGeom prst="rect">
            <a:avLst/>
          </a:prstGeom>
          <a:noFill/>
        </p:spPr>
        <p:txBody>
          <a:bodyPr vert="horz" wrap="none" lIns="36000" tIns="36000" rIns="36000" bIns="36000" rtlCol="0">
            <a:noAutofit/>
          </a:bodyPr>
          <a:lstStyle>
            <a:defPPr>
              <a:defRPr lang="en-US"/>
            </a:defPPr>
            <a:lvl1pPr algn="ctr"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defRPr sz="1050"/>
            </a:lvl1pPr>
          </a:lstStyle>
          <a:p>
            <a:r>
              <a:rPr lang="en-GB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Leadership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162F970B-D043-41DE-AEEB-82279F0574B9}"/>
              </a:ext>
            </a:extLst>
          </p:cNvPr>
          <p:cNvSpPr txBox="1"/>
          <p:nvPr/>
        </p:nvSpPr>
        <p:spPr>
          <a:xfrm>
            <a:off x="4996170" y="1274328"/>
            <a:ext cx="1004873" cy="295198"/>
          </a:xfrm>
          <a:prstGeom prst="rect">
            <a:avLst/>
          </a:prstGeom>
          <a:noFill/>
        </p:spPr>
        <p:txBody>
          <a:bodyPr vert="horz" wrap="none" lIns="36000" tIns="36000" rIns="36000" bIns="36000" rtlCol="0">
            <a:noAutofit/>
          </a:bodyPr>
          <a:lstStyle>
            <a:defPPr>
              <a:defRPr lang="en-US"/>
            </a:defPPr>
            <a:lvl1pPr algn="ctr"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defRPr sz="1050"/>
            </a:lvl1pPr>
          </a:lstStyle>
          <a:p>
            <a:r>
              <a:rPr lang="en-GB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Firm</a:t>
            </a:r>
            <a:br>
              <a:rPr lang="en-GB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Advocacy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75B60A75-6280-43F3-AB88-557EC4903E2E}"/>
              </a:ext>
            </a:extLst>
          </p:cNvPr>
          <p:cNvSpPr txBox="1"/>
          <p:nvPr/>
        </p:nvSpPr>
        <p:spPr>
          <a:xfrm>
            <a:off x="3865374" y="1827541"/>
            <a:ext cx="1004873" cy="295198"/>
          </a:xfrm>
          <a:prstGeom prst="rect">
            <a:avLst/>
          </a:prstGeom>
          <a:noFill/>
        </p:spPr>
        <p:txBody>
          <a:bodyPr vert="horz" wrap="none" lIns="36000" tIns="36000" rIns="36000" bIns="36000" rtlCol="0">
            <a:noAutofit/>
          </a:bodyPr>
          <a:lstStyle>
            <a:defPPr>
              <a:defRPr lang="en-US"/>
            </a:defPPr>
            <a:lvl1pPr algn="ctr"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defRPr sz="1050"/>
            </a:lvl1pPr>
          </a:lstStyle>
          <a:p>
            <a:r>
              <a:rPr lang="en-GB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Long-term</a:t>
            </a:r>
            <a:br>
              <a:rPr lang="en-GB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Relationships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CCE5F488-A8E0-474A-B61F-4478A9084BC1}"/>
              </a:ext>
            </a:extLst>
          </p:cNvPr>
          <p:cNvSpPr txBox="1"/>
          <p:nvPr/>
        </p:nvSpPr>
        <p:spPr>
          <a:xfrm>
            <a:off x="3116075" y="2852006"/>
            <a:ext cx="1004873" cy="295198"/>
          </a:xfrm>
          <a:prstGeom prst="rect">
            <a:avLst/>
          </a:prstGeom>
          <a:noFill/>
        </p:spPr>
        <p:txBody>
          <a:bodyPr vert="horz" wrap="none" lIns="36000" tIns="36000" rIns="36000" bIns="36000" rtlCol="0">
            <a:noAutofit/>
          </a:bodyPr>
          <a:lstStyle>
            <a:defPPr>
              <a:defRPr lang="en-US"/>
            </a:defPPr>
            <a:lvl1pPr algn="ctr"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defRPr sz="1050"/>
            </a:lvl1pPr>
          </a:lstStyle>
          <a:p>
            <a:r>
              <a:rPr lang="en-GB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New Client </a:t>
            </a:r>
            <a:br>
              <a:rPr lang="en-GB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Conversion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D6A2DBEE-E3EA-4861-8737-BA73E2C3A9E2}"/>
              </a:ext>
            </a:extLst>
          </p:cNvPr>
          <p:cNvSpPr txBox="1"/>
          <p:nvPr/>
        </p:nvSpPr>
        <p:spPr>
          <a:xfrm>
            <a:off x="5562747" y="3093158"/>
            <a:ext cx="425364" cy="234286"/>
          </a:xfrm>
          <a:prstGeom prst="rect">
            <a:avLst/>
          </a:prstGeom>
          <a:noFill/>
        </p:spPr>
        <p:txBody>
          <a:bodyPr vert="horz" wrap="none" lIns="36000" tIns="36000" rIns="36000" bIns="36000" rtlCol="0">
            <a:spAutoFit/>
          </a:bodyPr>
          <a:lstStyle/>
          <a:p>
            <a:pPr algn="ctr">
              <a:spcBef>
                <a:spcPts val="600"/>
              </a:spcBef>
              <a:buClr>
                <a:srgbClr val="002060"/>
              </a:buClr>
            </a:pPr>
            <a:r>
              <a:rPr lang="en-GB" sz="105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Good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9BF893EB-F975-4085-BCBB-ECD2A11D9180}"/>
              </a:ext>
            </a:extLst>
          </p:cNvPr>
          <p:cNvSpPr txBox="1"/>
          <p:nvPr/>
        </p:nvSpPr>
        <p:spPr>
          <a:xfrm>
            <a:off x="5357741" y="2069860"/>
            <a:ext cx="535971" cy="234286"/>
          </a:xfrm>
          <a:prstGeom prst="rect">
            <a:avLst/>
          </a:prstGeom>
          <a:noFill/>
        </p:spPr>
        <p:txBody>
          <a:bodyPr vert="horz" wrap="none" lIns="36000" tIns="36000" rIns="36000" bIns="36000" rtlCol="0">
            <a:spAutoFit/>
          </a:bodyPr>
          <a:lstStyle/>
          <a:p>
            <a:pPr algn="ctr">
              <a:spcBef>
                <a:spcPts val="600"/>
              </a:spcBef>
              <a:buClr>
                <a:srgbClr val="002060"/>
              </a:buClr>
            </a:pPr>
            <a:r>
              <a:rPr lang="en-GB" sz="105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Master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EC71D3A3-0A60-44DF-B255-8731ADF23BF3}"/>
              </a:ext>
            </a:extLst>
          </p:cNvPr>
          <p:cNvSpPr txBox="1"/>
          <p:nvPr/>
        </p:nvSpPr>
        <p:spPr>
          <a:xfrm>
            <a:off x="5364573" y="2618821"/>
            <a:ext cx="691462" cy="234286"/>
          </a:xfrm>
          <a:prstGeom prst="rect">
            <a:avLst/>
          </a:prstGeom>
          <a:noFill/>
        </p:spPr>
        <p:txBody>
          <a:bodyPr vert="horz" wrap="none" lIns="36000" tIns="36000" rIns="36000" bIns="36000" rtlCol="0">
            <a:spAutoFit/>
          </a:bodyPr>
          <a:lstStyle/>
          <a:p>
            <a:pPr algn="ctr">
              <a:spcBef>
                <a:spcPts val="600"/>
              </a:spcBef>
              <a:buClr>
                <a:srgbClr val="002060"/>
              </a:buClr>
            </a:pPr>
            <a:r>
              <a:rPr lang="en-GB" sz="105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Excellent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A57769C9-0284-4AD3-9FC6-9C3B5AD08980}"/>
              </a:ext>
            </a:extLst>
          </p:cNvPr>
          <p:cNvSpPr/>
          <p:nvPr/>
        </p:nvSpPr>
        <p:spPr>
          <a:xfrm>
            <a:off x="5745500" y="3357903"/>
            <a:ext cx="757191" cy="757191"/>
          </a:xfrm>
          <a:prstGeom prst="ellipse">
            <a:avLst/>
          </a:prstGeom>
          <a:solidFill>
            <a:schemeClr val="tx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 anchorCtr="1"/>
          <a:lstStyle/>
          <a:p>
            <a:pPr algn="ctr"/>
            <a:endParaRPr lang="en-GB" sz="1400" err="1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1" name="Google Shape;197;p27">
            <a:extLst>
              <a:ext uri="{FF2B5EF4-FFF2-40B4-BE49-F238E27FC236}">
                <a16:creationId xmlns:a16="http://schemas.microsoft.com/office/drawing/2014/main" id="{A9B9FBCA-45D0-4DBA-9F11-A0AD591C90C3}"/>
              </a:ext>
            </a:extLst>
          </p:cNvPr>
          <p:cNvSpPr/>
          <p:nvPr/>
        </p:nvSpPr>
        <p:spPr>
          <a:xfrm>
            <a:off x="1466681" y="988430"/>
            <a:ext cx="1049110" cy="6855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36000" rIns="0" bIns="36000" anchor="ctr" anchorCtr="0">
            <a:noAutofit/>
          </a:bodyPr>
          <a:lstStyle/>
          <a:p>
            <a:pPr algn="ctr"/>
            <a:r>
              <a:rPr lang="en-US" sz="1200" b="1" i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rPr>
              <a:t>Illustrative Example</a:t>
            </a:r>
            <a:endParaRPr b="1" i="1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Oval 21">
            <a:extLst>
              <a:ext uri="{FF2B5EF4-FFF2-40B4-BE49-F238E27FC236}">
                <a16:creationId xmlns:a16="http://schemas.microsoft.com/office/drawing/2014/main" id="{0AE099A7-7E34-40DD-A32A-48825280C7C2}"/>
              </a:ext>
            </a:extLst>
          </p:cNvPr>
          <p:cNvSpPr/>
          <p:nvPr/>
        </p:nvSpPr>
        <p:spPr>
          <a:xfrm>
            <a:off x="4536239" y="2201033"/>
            <a:ext cx="2677779" cy="3162665"/>
          </a:xfrm>
          <a:custGeom>
            <a:avLst/>
            <a:gdLst>
              <a:gd name="connsiteX0" fmla="*/ 0 w 2170532"/>
              <a:gd name="connsiteY0" fmla="*/ 1093728 h 2187456"/>
              <a:gd name="connsiteX1" fmla="*/ 1085266 w 2170532"/>
              <a:gd name="connsiteY1" fmla="*/ 0 h 2187456"/>
              <a:gd name="connsiteX2" fmla="*/ 2170532 w 2170532"/>
              <a:gd name="connsiteY2" fmla="*/ 1093728 h 2187456"/>
              <a:gd name="connsiteX3" fmla="*/ 1085266 w 2170532"/>
              <a:gd name="connsiteY3" fmla="*/ 2187456 h 2187456"/>
              <a:gd name="connsiteX4" fmla="*/ 0 w 2170532"/>
              <a:gd name="connsiteY4" fmla="*/ 1093728 h 2187456"/>
              <a:gd name="connsiteX0" fmla="*/ 28546 w 2199078"/>
              <a:gd name="connsiteY0" fmla="*/ 1137766 h 2231494"/>
              <a:gd name="connsiteX1" fmla="*/ 383506 w 2199078"/>
              <a:gd name="connsiteY1" fmla="*/ 305039 h 2231494"/>
              <a:gd name="connsiteX2" fmla="*/ 1113812 w 2199078"/>
              <a:gd name="connsiteY2" fmla="*/ 44038 h 2231494"/>
              <a:gd name="connsiteX3" fmla="*/ 2199078 w 2199078"/>
              <a:gd name="connsiteY3" fmla="*/ 1137766 h 2231494"/>
              <a:gd name="connsiteX4" fmla="*/ 1113812 w 2199078"/>
              <a:gd name="connsiteY4" fmla="*/ 2231494 h 2231494"/>
              <a:gd name="connsiteX5" fmla="*/ 28546 w 2199078"/>
              <a:gd name="connsiteY5" fmla="*/ 1137766 h 2231494"/>
              <a:gd name="connsiteX0" fmla="*/ 28546 w 2199078"/>
              <a:gd name="connsiteY0" fmla="*/ 1242106 h 2335834"/>
              <a:gd name="connsiteX1" fmla="*/ 383506 w 2199078"/>
              <a:gd name="connsiteY1" fmla="*/ 409379 h 2335834"/>
              <a:gd name="connsiteX2" fmla="*/ 1468919 w 2199078"/>
              <a:gd name="connsiteY2" fmla="*/ 32969 h 2335834"/>
              <a:gd name="connsiteX3" fmla="*/ 2199078 w 2199078"/>
              <a:gd name="connsiteY3" fmla="*/ 1242106 h 2335834"/>
              <a:gd name="connsiteX4" fmla="*/ 1113812 w 2199078"/>
              <a:gd name="connsiteY4" fmla="*/ 2335834 h 2335834"/>
              <a:gd name="connsiteX5" fmla="*/ 28546 w 2199078"/>
              <a:gd name="connsiteY5" fmla="*/ 1242106 h 2335834"/>
              <a:gd name="connsiteX0" fmla="*/ 96418 w 2266950"/>
              <a:gd name="connsiteY0" fmla="*/ 1324845 h 2418573"/>
              <a:gd name="connsiteX1" fmla="*/ 176170 w 2266950"/>
              <a:gd name="connsiteY1" fmla="*/ 172522 h 2418573"/>
              <a:gd name="connsiteX2" fmla="*/ 1536791 w 2266950"/>
              <a:gd name="connsiteY2" fmla="*/ 115708 h 2418573"/>
              <a:gd name="connsiteX3" fmla="*/ 2266950 w 2266950"/>
              <a:gd name="connsiteY3" fmla="*/ 1324845 h 2418573"/>
              <a:gd name="connsiteX4" fmla="*/ 1181684 w 2266950"/>
              <a:gd name="connsiteY4" fmla="*/ 2418573 h 2418573"/>
              <a:gd name="connsiteX5" fmla="*/ 96418 w 2266950"/>
              <a:gd name="connsiteY5" fmla="*/ 1324845 h 2418573"/>
              <a:gd name="connsiteX0" fmla="*/ 14596 w 3445757"/>
              <a:gd name="connsiteY0" fmla="*/ 934227 h 2423786"/>
              <a:gd name="connsiteX1" fmla="*/ 1354977 w 3445757"/>
              <a:gd name="connsiteY1" fmla="*/ 172522 h 2423786"/>
              <a:gd name="connsiteX2" fmla="*/ 2715598 w 3445757"/>
              <a:gd name="connsiteY2" fmla="*/ 115708 h 2423786"/>
              <a:gd name="connsiteX3" fmla="*/ 3445757 w 3445757"/>
              <a:gd name="connsiteY3" fmla="*/ 1324845 h 2423786"/>
              <a:gd name="connsiteX4" fmla="*/ 2360491 w 3445757"/>
              <a:gd name="connsiteY4" fmla="*/ 2418573 h 2423786"/>
              <a:gd name="connsiteX5" fmla="*/ 14596 w 3445757"/>
              <a:gd name="connsiteY5" fmla="*/ 934227 h 2423786"/>
              <a:gd name="connsiteX0" fmla="*/ 14596 w 3445757"/>
              <a:gd name="connsiteY0" fmla="*/ 934227 h 2433776"/>
              <a:gd name="connsiteX1" fmla="*/ 1354977 w 3445757"/>
              <a:gd name="connsiteY1" fmla="*/ 172522 h 2433776"/>
              <a:gd name="connsiteX2" fmla="*/ 2715598 w 3445757"/>
              <a:gd name="connsiteY2" fmla="*/ 115708 h 2433776"/>
              <a:gd name="connsiteX3" fmla="*/ 3445757 w 3445757"/>
              <a:gd name="connsiteY3" fmla="*/ 1324845 h 2433776"/>
              <a:gd name="connsiteX4" fmla="*/ 2360491 w 3445757"/>
              <a:gd name="connsiteY4" fmla="*/ 2418573 h 2433776"/>
              <a:gd name="connsiteX5" fmla="*/ 1177424 w 3445757"/>
              <a:gd name="connsiteY5" fmla="*/ 1894790 h 2433776"/>
              <a:gd name="connsiteX6" fmla="*/ 14596 w 3445757"/>
              <a:gd name="connsiteY6" fmla="*/ 934227 h 2433776"/>
              <a:gd name="connsiteX0" fmla="*/ 2247 w 3433408"/>
              <a:gd name="connsiteY0" fmla="*/ 934227 h 2478987"/>
              <a:gd name="connsiteX1" fmla="*/ 1342628 w 3433408"/>
              <a:gd name="connsiteY1" fmla="*/ 172522 h 2478987"/>
              <a:gd name="connsiteX2" fmla="*/ 2703249 w 3433408"/>
              <a:gd name="connsiteY2" fmla="*/ 115708 h 2478987"/>
              <a:gd name="connsiteX3" fmla="*/ 3433408 w 3433408"/>
              <a:gd name="connsiteY3" fmla="*/ 1324845 h 2478987"/>
              <a:gd name="connsiteX4" fmla="*/ 2348142 w 3433408"/>
              <a:gd name="connsiteY4" fmla="*/ 2418573 h 2478987"/>
              <a:gd name="connsiteX5" fmla="*/ 1058543 w 3433408"/>
              <a:gd name="connsiteY5" fmla="*/ 2187753 h 2478987"/>
              <a:gd name="connsiteX6" fmla="*/ 2247 w 3433408"/>
              <a:gd name="connsiteY6" fmla="*/ 934227 h 2478987"/>
              <a:gd name="connsiteX0" fmla="*/ 2247 w 3433408"/>
              <a:gd name="connsiteY0" fmla="*/ 934227 h 2698988"/>
              <a:gd name="connsiteX1" fmla="*/ 1342628 w 3433408"/>
              <a:gd name="connsiteY1" fmla="*/ 172522 h 2698988"/>
              <a:gd name="connsiteX2" fmla="*/ 2703249 w 3433408"/>
              <a:gd name="connsiteY2" fmla="*/ 115708 h 2698988"/>
              <a:gd name="connsiteX3" fmla="*/ 3433408 w 3433408"/>
              <a:gd name="connsiteY3" fmla="*/ 1324845 h 2698988"/>
              <a:gd name="connsiteX4" fmla="*/ 2037424 w 3433408"/>
              <a:gd name="connsiteY4" fmla="*/ 2667148 h 2698988"/>
              <a:gd name="connsiteX5" fmla="*/ 1058543 w 3433408"/>
              <a:gd name="connsiteY5" fmla="*/ 2187753 h 2698988"/>
              <a:gd name="connsiteX6" fmla="*/ 2247 w 3433408"/>
              <a:gd name="connsiteY6" fmla="*/ 934227 h 2698988"/>
              <a:gd name="connsiteX0" fmla="*/ 2247 w 4205765"/>
              <a:gd name="connsiteY0" fmla="*/ 905310 h 2694437"/>
              <a:gd name="connsiteX1" fmla="*/ 1342628 w 4205765"/>
              <a:gd name="connsiteY1" fmla="*/ 143605 h 2694437"/>
              <a:gd name="connsiteX2" fmla="*/ 2703249 w 4205765"/>
              <a:gd name="connsiteY2" fmla="*/ 86791 h 2694437"/>
              <a:gd name="connsiteX3" fmla="*/ 4205765 w 4205765"/>
              <a:gd name="connsiteY3" fmla="*/ 878677 h 2694437"/>
              <a:gd name="connsiteX4" fmla="*/ 2037424 w 4205765"/>
              <a:gd name="connsiteY4" fmla="*/ 2638231 h 2694437"/>
              <a:gd name="connsiteX5" fmla="*/ 1058543 w 4205765"/>
              <a:gd name="connsiteY5" fmla="*/ 2158836 h 2694437"/>
              <a:gd name="connsiteX6" fmla="*/ 2247 w 4205765"/>
              <a:gd name="connsiteY6" fmla="*/ 905310 h 2694437"/>
              <a:gd name="connsiteX0" fmla="*/ 2247 w 4210670"/>
              <a:gd name="connsiteY0" fmla="*/ 905310 h 2639423"/>
              <a:gd name="connsiteX1" fmla="*/ 1342628 w 4210670"/>
              <a:gd name="connsiteY1" fmla="*/ 143605 h 2639423"/>
              <a:gd name="connsiteX2" fmla="*/ 2703249 w 4210670"/>
              <a:gd name="connsiteY2" fmla="*/ 86791 h 2639423"/>
              <a:gd name="connsiteX3" fmla="*/ 4205765 w 4210670"/>
              <a:gd name="connsiteY3" fmla="*/ 878677 h 2639423"/>
              <a:gd name="connsiteX4" fmla="*/ 3144795 w 4210670"/>
              <a:gd name="connsiteY4" fmla="*/ 2034548 h 2639423"/>
              <a:gd name="connsiteX5" fmla="*/ 2037424 w 4210670"/>
              <a:gd name="connsiteY5" fmla="*/ 2638231 h 2639423"/>
              <a:gd name="connsiteX6" fmla="*/ 1058543 w 4210670"/>
              <a:gd name="connsiteY6" fmla="*/ 2158836 h 2639423"/>
              <a:gd name="connsiteX7" fmla="*/ 2247 w 4210670"/>
              <a:gd name="connsiteY7" fmla="*/ 905310 h 2639423"/>
              <a:gd name="connsiteX0" fmla="*/ 2247 w 4213433"/>
              <a:gd name="connsiteY0" fmla="*/ 905310 h 2674570"/>
              <a:gd name="connsiteX1" fmla="*/ 1342628 w 4213433"/>
              <a:gd name="connsiteY1" fmla="*/ 143605 h 2674570"/>
              <a:gd name="connsiteX2" fmla="*/ 2703249 w 4213433"/>
              <a:gd name="connsiteY2" fmla="*/ 86791 h 2674570"/>
              <a:gd name="connsiteX3" fmla="*/ 4205765 w 4213433"/>
              <a:gd name="connsiteY3" fmla="*/ 878677 h 2674570"/>
              <a:gd name="connsiteX4" fmla="*/ 3446636 w 4213433"/>
              <a:gd name="connsiteY4" fmla="*/ 2442921 h 2674570"/>
              <a:gd name="connsiteX5" fmla="*/ 2037424 w 4213433"/>
              <a:gd name="connsiteY5" fmla="*/ 2638231 h 2674570"/>
              <a:gd name="connsiteX6" fmla="*/ 1058543 w 4213433"/>
              <a:gd name="connsiteY6" fmla="*/ 2158836 h 2674570"/>
              <a:gd name="connsiteX7" fmla="*/ 2247 w 4213433"/>
              <a:gd name="connsiteY7" fmla="*/ 905310 h 2674570"/>
              <a:gd name="connsiteX0" fmla="*/ 2247 w 4213433"/>
              <a:gd name="connsiteY0" fmla="*/ 795198 h 2564458"/>
              <a:gd name="connsiteX1" fmla="*/ 1342628 w 4213433"/>
              <a:gd name="connsiteY1" fmla="*/ 33493 h 2564458"/>
              <a:gd name="connsiteX2" fmla="*/ 2339264 w 4213433"/>
              <a:gd name="connsiteY2" fmla="*/ 589238 h 2564458"/>
              <a:gd name="connsiteX3" fmla="*/ 4205765 w 4213433"/>
              <a:gd name="connsiteY3" fmla="*/ 768565 h 2564458"/>
              <a:gd name="connsiteX4" fmla="*/ 3446636 w 4213433"/>
              <a:gd name="connsiteY4" fmla="*/ 2332809 h 2564458"/>
              <a:gd name="connsiteX5" fmla="*/ 2037424 w 4213433"/>
              <a:gd name="connsiteY5" fmla="*/ 2528119 h 2564458"/>
              <a:gd name="connsiteX6" fmla="*/ 1058543 w 4213433"/>
              <a:gd name="connsiteY6" fmla="*/ 2048724 h 2564458"/>
              <a:gd name="connsiteX7" fmla="*/ 2247 w 4213433"/>
              <a:gd name="connsiteY7" fmla="*/ 795198 h 2564458"/>
              <a:gd name="connsiteX0" fmla="*/ 8090 w 4219276"/>
              <a:gd name="connsiteY0" fmla="*/ 502293 h 2271553"/>
              <a:gd name="connsiteX1" fmla="*/ 1632557 w 4219276"/>
              <a:gd name="connsiteY1" fmla="*/ 51306 h 2271553"/>
              <a:gd name="connsiteX2" fmla="*/ 2345107 w 4219276"/>
              <a:gd name="connsiteY2" fmla="*/ 296333 h 2271553"/>
              <a:gd name="connsiteX3" fmla="*/ 4211608 w 4219276"/>
              <a:gd name="connsiteY3" fmla="*/ 475660 h 2271553"/>
              <a:gd name="connsiteX4" fmla="*/ 3452479 w 4219276"/>
              <a:gd name="connsiteY4" fmla="*/ 2039904 h 2271553"/>
              <a:gd name="connsiteX5" fmla="*/ 2043267 w 4219276"/>
              <a:gd name="connsiteY5" fmla="*/ 2235214 h 2271553"/>
              <a:gd name="connsiteX6" fmla="*/ 1064386 w 4219276"/>
              <a:gd name="connsiteY6" fmla="*/ 1755819 h 2271553"/>
              <a:gd name="connsiteX7" fmla="*/ 8090 w 4219276"/>
              <a:gd name="connsiteY7" fmla="*/ 502293 h 2271553"/>
              <a:gd name="connsiteX0" fmla="*/ 8090 w 4219276"/>
              <a:gd name="connsiteY0" fmla="*/ 502293 h 3160345"/>
              <a:gd name="connsiteX1" fmla="*/ 1632557 w 4219276"/>
              <a:gd name="connsiteY1" fmla="*/ 51306 h 3160345"/>
              <a:gd name="connsiteX2" fmla="*/ 2345107 w 4219276"/>
              <a:gd name="connsiteY2" fmla="*/ 296333 h 3160345"/>
              <a:gd name="connsiteX3" fmla="*/ 4211608 w 4219276"/>
              <a:gd name="connsiteY3" fmla="*/ 475660 h 3160345"/>
              <a:gd name="connsiteX4" fmla="*/ 3452479 w 4219276"/>
              <a:gd name="connsiteY4" fmla="*/ 2039904 h 3160345"/>
              <a:gd name="connsiteX5" fmla="*/ 2096533 w 4219276"/>
              <a:gd name="connsiteY5" fmla="*/ 3158492 h 3160345"/>
              <a:gd name="connsiteX6" fmla="*/ 1064386 w 4219276"/>
              <a:gd name="connsiteY6" fmla="*/ 1755819 h 3160345"/>
              <a:gd name="connsiteX7" fmla="*/ 8090 w 4219276"/>
              <a:gd name="connsiteY7" fmla="*/ 502293 h 3160345"/>
              <a:gd name="connsiteX0" fmla="*/ 8090 w 4214415"/>
              <a:gd name="connsiteY0" fmla="*/ 502293 h 3161575"/>
              <a:gd name="connsiteX1" fmla="*/ 1632557 w 4214415"/>
              <a:gd name="connsiteY1" fmla="*/ 51306 h 3161575"/>
              <a:gd name="connsiteX2" fmla="*/ 2345107 w 4214415"/>
              <a:gd name="connsiteY2" fmla="*/ 296333 h 3161575"/>
              <a:gd name="connsiteX3" fmla="*/ 4211608 w 4214415"/>
              <a:gd name="connsiteY3" fmla="*/ 475660 h 3161575"/>
              <a:gd name="connsiteX4" fmla="*/ 2529201 w 4214415"/>
              <a:gd name="connsiteY4" fmla="*/ 1320813 h 3161575"/>
              <a:gd name="connsiteX5" fmla="*/ 2096533 w 4214415"/>
              <a:gd name="connsiteY5" fmla="*/ 3158492 h 3161575"/>
              <a:gd name="connsiteX6" fmla="*/ 1064386 w 4214415"/>
              <a:gd name="connsiteY6" fmla="*/ 1755819 h 3161575"/>
              <a:gd name="connsiteX7" fmla="*/ 8090 w 4214415"/>
              <a:gd name="connsiteY7" fmla="*/ 502293 h 3161575"/>
              <a:gd name="connsiteX0" fmla="*/ 8090 w 3789453"/>
              <a:gd name="connsiteY0" fmla="*/ 503154 h 3162436"/>
              <a:gd name="connsiteX1" fmla="*/ 1632557 w 3789453"/>
              <a:gd name="connsiteY1" fmla="*/ 52167 h 3162436"/>
              <a:gd name="connsiteX2" fmla="*/ 2345107 w 3789453"/>
              <a:gd name="connsiteY2" fmla="*/ 297194 h 3162436"/>
              <a:gd name="connsiteX3" fmla="*/ 3785480 w 3789453"/>
              <a:gd name="connsiteY3" fmla="*/ 529787 h 3162436"/>
              <a:gd name="connsiteX4" fmla="*/ 2529201 w 3789453"/>
              <a:gd name="connsiteY4" fmla="*/ 1321674 h 3162436"/>
              <a:gd name="connsiteX5" fmla="*/ 2096533 w 3789453"/>
              <a:gd name="connsiteY5" fmla="*/ 3159353 h 3162436"/>
              <a:gd name="connsiteX6" fmla="*/ 1064386 w 3789453"/>
              <a:gd name="connsiteY6" fmla="*/ 1756680 h 3162436"/>
              <a:gd name="connsiteX7" fmla="*/ 8090 w 3789453"/>
              <a:gd name="connsiteY7" fmla="*/ 503154 h 3162436"/>
              <a:gd name="connsiteX0" fmla="*/ 39 w 3781402"/>
              <a:gd name="connsiteY0" fmla="*/ 1332996 h 3992278"/>
              <a:gd name="connsiteX1" fmla="*/ 1091846 w 3781402"/>
              <a:gd name="connsiteY1" fmla="*/ 20875 h 3992278"/>
              <a:gd name="connsiteX2" fmla="*/ 2337056 w 3781402"/>
              <a:gd name="connsiteY2" fmla="*/ 1127036 h 3992278"/>
              <a:gd name="connsiteX3" fmla="*/ 3777429 w 3781402"/>
              <a:gd name="connsiteY3" fmla="*/ 1359629 h 3992278"/>
              <a:gd name="connsiteX4" fmla="*/ 2521150 w 3781402"/>
              <a:gd name="connsiteY4" fmla="*/ 2151516 h 3992278"/>
              <a:gd name="connsiteX5" fmla="*/ 2088482 w 3781402"/>
              <a:gd name="connsiteY5" fmla="*/ 3989195 h 3992278"/>
              <a:gd name="connsiteX6" fmla="*/ 1056335 w 3781402"/>
              <a:gd name="connsiteY6" fmla="*/ 2586522 h 3992278"/>
              <a:gd name="connsiteX7" fmla="*/ 39 w 3781402"/>
              <a:gd name="connsiteY7" fmla="*/ 1332996 h 3992278"/>
              <a:gd name="connsiteX0" fmla="*/ 39 w 3781402"/>
              <a:gd name="connsiteY0" fmla="*/ 1486877 h 4146159"/>
              <a:gd name="connsiteX1" fmla="*/ 1091846 w 3781402"/>
              <a:gd name="connsiteY1" fmla="*/ 174756 h 4146159"/>
              <a:gd name="connsiteX2" fmla="*/ 3029514 w 3781402"/>
              <a:gd name="connsiteY2" fmla="*/ 135698 h 4146159"/>
              <a:gd name="connsiteX3" fmla="*/ 3777429 w 3781402"/>
              <a:gd name="connsiteY3" fmla="*/ 1513510 h 4146159"/>
              <a:gd name="connsiteX4" fmla="*/ 2521150 w 3781402"/>
              <a:gd name="connsiteY4" fmla="*/ 2305397 h 4146159"/>
              <a:gd name="connsiteX5" fmla="*/ 2088482 w 3781402"/>
              <a:gd name="connsiteY5" fmla="*/ 4143076 h 4146159"/>
              <a:gd name="connsiteX6" fmla="*/ 1056335 w 3781402"/>
              <a:gd name="connsiteY6" fmla="*/ 2740403 h 4146159"/>
              <a:gd name="connsiteX7" fmla="*/ 39 w 3781402"/>
              <a:gd name="connsiteY7" fmla="*/ 1486877 h 4146159"/>
              <a:gd name="connsiteX0" fmla="*/ 436 w 3160362"/>
              <a:gd name="connsiteY0" fmla="*/ 1611164 h 4146159"/>
              <a:gd name="connsiteX1" fmla="*/ 470806 w 3160362"/>
              <a:gd name="connsiteY1" fmla="*/ 174756 h 4146159"/>
              <a:gd name="connsiteX2" fmla="*/ 2408474 w 3160362"/>
              <a:gd name="connsiteY2" fmla="*/ 135698 h 4146159"/>
              <a:gd name="connsiteX3" fmla="*/ 3156389 w 3160362"/>
              <a:gd name="connsiteY3" fmla="*/ 1513510 h 4146159"/>
              <a:gd name="connsiteX4" fmla="*/ 1900110 w 3160362"/>
              <a:gd name="connsiteY4" fmla="*/ 2305397 h 4146159"/>
              <a:gd name="connsiteX5" fmla="*/ 1467442 w 3160362"/>
              <a:gd name="connsiteY5" fmla="*/ 4143076 h 4146159"/>
              <a:gd name="connsiteX6" fmla="*/ 435295 w 3160362"/>
              <a:gd name="connsiteY6" fmla="*/ 2740403 h 4146159"/>
              <a:gd name="connsiteX7" fmla="*/ 436 w 3160362"/>
              <a:gd name="connsiteY7" fmla="*/ 1611164 h 4146159"/>
              <a:gd name="connsiteX0" fmla="*/ 436 w 3350181"/>
              <a:gd name="connsiteY0" fmla="*/ 1611164 h 4149884"/>
              <a:gd name="connsiteX1" fmla="*/ 470806 w 3350181"/>
              <a:gd name="connsiteY1" fmla="*/ 174756 h 4149884"/>
              <a:gd name="connsiteX2" fmla="*/ 2408474 w 3350181"/>
              <a:gd name="connsiteY2" fmla="*/ 135698 h 4149884"/>
              <a:gd name="connsiteX3" fmla="*/ 3156389 w 3350181"/>
              <a:gd name="connsiteY3" fmla="*/ 1513510 h 4149884"/>
              <a:gd name="connsiteX4" fmla="*/ 3178494 w 3350181"/>
              <a:gd name="connsiteY4" fmla="*/ 3237552 h 4149884"/>
              <a:gd name="connsiteX5" fmla="*/ 1467442 w 3350181"/>
              <a:gd name="connsiteY5" fmla="*/ 4143076 h 4149884"/>
              <a:gd name="connsiteX6" fmla="*/ 435295 w 3350181"/>
              <a:gd name="connsiteY6" fmla="*/ 2740403 h 4149884"/>
              <a:gd name="connsiteX7" fmla="*/ 436 w 3350181"/>
              <a:gd name="connsiteY7" fmla="*/ 1611164 h 4149884"/>
              <a:gd name="connsiteX0" fmla="*/ 436 w 3242380"/>
              <a:gd name="connsiteY0" fmla="*/ 1628055 h 4166775"/>
              <a:gd name="connsiteX1" fmla="*/ 470806 w 3242380"/>
              <a:gd name="connsiteY1" fmla="*/ 191647 h 4166775"/>
              <a:gd name="connsiteX2" fmla="*/ 2408474 w 3242380"/>
              <a:gd name="connsiteY2" fmla="*/ 152589 h 4166775"/>
              <a:gd name="connsiteX3" fmla="*/ 2179845 w 3242380"/>
              <a:gd name="connsiteY3" fmla="*/ 1770099 h 4166775"/>
              <a:gd name="connsiteX4" fmla="*/ 3178494 w 3242380"/>
              <a:gd name="connsiteY4" fmla="*/ 3254443 h 4166775"/>
              <a:gd name="connsiteX5" fmla="*/ 1467442 w 3242380"/>
              <a:gd name="connsiteY5" fmla="*/ 4159967 h 4166775"/>
              <a:gd name="connsiteX6" fmla="*/ 435295 w 3242380"/>
              <a:gd name="connsiteY6" fmla="*/ 2757294 h 4166775"/>
              <a:gd name="connsiteX7" fmla="*/ 436 w 3242380"/>
              <a:gd name="connsiteY7" fmla="*/ 1628055 h 4166775"/>
              <a:gd name="connsiteX0" fmla="*/ 437850 w 3679794"/>
              <a:gd name="connsiteY0" fmla="*/ 1628055 h 4160098"/>
              <a:gd name="connsiteX1" fmla="*/ 908220 w 3679794"/>
              <a:gd name="connsiteY1" fmla="*/ 191647 h 4160098"/>
              <a:gd name="connsiteX2" fmla="*/ 2845888 w 3679794"/>
              <a:gd name="connsiteY2" fmla="*/ 152589 h 4160098"/>
              <a:gd name="connsiteX3" fmla="*/ 2617259 w 3679794"/>
              <a:gd name="connsiteY3" fmla="*/ 1770099 h 4160098"/>
              <a:gd name="connsiteX4" fmla="*/ 3615908 w 3679794"/>
              <a:gd name="connsiteY4" fmla="*/ 3254443 h 4160098"/>
              <a:gd name="connsiteX5" fmla="*/ 1904856 w 3679794"/>
              <a:gd name="connsiteY5" fmla="*/ 4159967 h 4160098"/>
              <a:gd name="connsiteX6" fmla="*/ 135862 w 3679794"/>
              <a:gd name="connsiteY6" fmla="*/ 3316587 h 4160098"/>
              <a:gd name="connsiteX7" fmla="*/ 437850 w 3679794"/>
              <a:gd name="connsiteY7" fmla="*/ 1628055 h 4160098"/>
              <a:gd name="connsiteX0" fmla="*/ 445706 w 3687650"/>
              <a:gd name="connsiteY0" fmla="*/ 1488636 h 4020679"/>
              <a:gd name="connsiteX1" fmla="*/ 1235672 w 3687650"/>
              <a:gd name="connsiteY1" fmla="*/ 877851 h 4020679"/>
              <a:gd name="connsiteX2" fmla="*/ 2853744 w 3687650"/>
              <a:gd name="connsiteY2" fmla="*/ 13170 h 4020679"/>
              <a:gd name="connsiteX3" fmla="*/ 2625115 w 3687650"/>
              <a:gd name="connsiteY3" fmla="*/ 1630680 h 4020679"/>
              <a:gd name="connsiteX4" fmla="*/ 3623764 w 3687650"/>
              <a:gd name="connsiteY4" fmla="*/ 3115024 h 4020679"/>
              <a:gd name="connsiteX5" fmla="*/ 1912712 w 3687650"/>
              <a:gd name="connsiteY5" fmla="*/ 4020548 h 4020679"/>
              <a:gd name="connsiteX6" fmla="*/ 143718 w 3687650"/>
              <a:gd name="connsiteY6" fmla="*/ 3177168 h 4020679"/>
              <a:gd name="connsiteX7" fmla="*/ 445706 w 3687650"/>
              <a:gd name="connsiteY7" fmla="*/ 1488636 h 4020679"/>
              <a:gd name="connsiteX0" fmla="*/ 445706 w 3687650"/>
              <a:gd name="connsiteY0" fmla="*/ 663681 h 3195724"/>
              <a:gd name="connsiteX1" fmla="*/ 1235672 w 3687650"/>
              <a:gd name="connsiteY1" fmla="*/ 52896 h 3195724"/>
              <a:gd name="connsiteX2" fmla="*/ 2445372 w 3687650"/>
              <a:gd name="connsiteY2" fmla="*/ 333435 h 3195724"/>
              <a:gd name="connsiteX3" fmla="*/ 2625115 w 3687650"/>
              <a:gd name="connsiteY3" fmla="*/ 805725 h 3195724"/>
              <a:gd name="connsiteX4" fmla="*/ 3623764 w 3687650"/>
              <a:gd name="connsiteY4" fmla="*/ 2290069 h 3195724"/>
              <a:gd name="connsiteX5" fmla="*/ 1912712 w 3687650"/>
              <a:gd name="connsiteY5" fmla="*/ 3195593 h 3195724"/>
              <a:gd name="connsiteX6" fmla="*/ 143718 w 3687650"/>
              <a:gd name="connsiteY6" fmla="*/ 2352213 h 3195724"/>
              <a:gd name="connsiteX7" fmla="*/ 445706 w 3687650"/>
              <a:gd name="connsiteY7" fmla="*/ 663681 h 3195724"/>
              <a:gd name="connsiteX0" fmla="*/ 445706 w 4040777"/>
              <a:gd name="connsiteY0" fmla="*/ 658777 h 3190820"/>
              <a:gd name="connsiteX1" fmla="*/ 1235672 w 4040777"/>
              <a:gd name="connsiteY1" fmla="*/ 47992 h 3190820"/>
              <a:gd name="connsiteX2" fmla="*/ 2445372 w 4040777"/>
              <a:gd name="connsiteY2" fmla="*/ 328531 h 3190820"/>
              <a:gd name="connsiteX3" fmla="*/ 4018909 w 4040777"/>
              <a:gd name="connsiteY3" fmla="*/ 481225 h 3190820"/>
              <a:gd name="connsiteX4" fmla="*/ 3623764 w 4040777"/>
              <a:gd name="connsiteY4" fmla="*/ 2285165 h 3190820"/>
              <a:gd name="connsiteX5" fmla="*/ 1912712 w 4040777"/>
              <a:gd name="connsiteY5" fmla="*/ 3190689 h 3190820"/>
              <a:gd name="connsiteX6" fmla="*/ 143718 w 4040777"/>
              <a:gd name="connsiteY6" fmla="*/ 2347309 h 3190820"/>
              <a:gd name="connsiteX7" fmla="*/ 445706 w 4040777"/>
              <a:gd name="connsiteY7" fmla="*/ 658777 h 3190820"/>
              <a:gd name="connsiteX0" fmla="*/ 445706 w 4022199"/>
              <a:gd name="connsiteY0" fmla="*/ 658777 h 3210308"/>
              <a:gd name="connsiteX1" fmla="*/ 1235672 w 4022199"/>
              <a:gd name="connsiteY1" fmla="*/ 47992 h 3210308"/>
              <a:gd name="connsiteX2" fmla="*/ 2445372 w 4022199"/>
              <a:gd name="connsiteY2" fmla="*/ 328531 h 3210308"/>
              <a:gd name="connsiteX3" fmla="*/ 4018909 w 4022199"/>
              <a:gd name="connsiteY3" fmla="*/ 481225 h 3210308"/>
              <a:gd name="connsiteX4" fmla="*/ 2549566 w 4022199"/>
              <a:gd name="connsiteY4" fmla="*/ 1450664 h 3210308"/>
              <a:gd name="connsiteX5" fmla="*/ 1912712 w 4022199"/>
              <a:gd name="connsiteY5" fmla="*/ 3190689 h 3210308"/>
              <a:gd name="connsiteX6" fmla="*/ 143718 w 4022199"/>
              <a:gd name="connsiteY6" fmla="*/ 2347309 h 3210308"/>
              <a:gd name="connsiteX7" fmla="*/ 445706 w 4022199"/>
              <a:gd name="connsiteY7" fmla="*/ 658777 h 3210308"/>
              <a:gd name="connsiteX0" fmla="*/ 3333 w 3579826"/>
              <a:gd name="connsiteY0" fmla="*/ 658777 h 3190991"/>
              <a:gd name="connsiteX1" fmla="*/ 793299 w 3579826"/>
              <a:gd name="connsiteY1" fmla="*/ 47992 h 3190991"/>
              <a:gd name="connsiteX2" fmla="*/ 2002999 w 3579826"/>
              <a:gd name="connsiteY2" fmla="*/ 328531 h 3190991"/>
              <a:gd name="connsiteX3" fmla="*/ 3576536 w 3579826"/>
              <a:gd name="connsiteY3" fmla="*/ 481225 h 3190991"/>
              <a:gd name="connsiteX4" fmla="*/ 2107193 w 3579826"/>
              <a:gd name="connsiteY4" fmla="*/ 1450664 h 3190991"/>
              <a:gd name="connsiteX5" fmla="*/ 1470339 w 3579826"/>
              <a:gd name="connsiteY5" fmla="*/ 3190689 h 3190991"/>
              <a:gd name="connsiteX6" fmla="*/ 589112 w 3579826"/>
              <a:gd name="connsiteY6" fmla="*/ 1592707 h 3190991"/>
              <a:gd name="connsiteX7" fmla="*/ 3333 w 3579826"/>
              <a:gd name="connsiteY7" fmla="*/ 658777 h 3190991"/>
              <a:gd name="connsiteX0" fmla="*/ 1382 w 3950737"/>
              <a:gd name="connsiteY0" fmla="*/ 694288 h 3190991"/>
              <a:gd name="connsiteX1" fmla="*/ 1164210 w 3950737"/>
              <a:gd name="connsiteY1" fmla="*/ 47992 h 3190991"/>
              <a:gd name="connsiteX2" fmla="*/ 2373910 w 3950737"/>
              <a:gd name="connsiteY2" fmla="*/ 328531 h 3190991"/>
              <a:gd name="connsiteX3" fmla="*/ 3947447 w 3950737"/>
              <a:gd name="connsiteY3" fmla="*/ 481225 h 3190991"/>
              <a:gd name="connsiteX4" fmla="*/ 2478104 w 3950737"/>
              <a:gd name="connsiteY4" fmla="*/ 1450664 h 3190991"/>
              <a:gd name="connsiteX5" fmla="*/ 1841250 w 3950737"/>
              <a:gd name="connsiteY5" fmla="*/ 3190689 h 3190991"/>
              <a:gd name="connsiteX6" fmla="*/ 960023 w 3950737"/>
              <a:gd name="connsiteY6" fmla="*/ 1592707 h 3190991"/>
              <a:gd name="connsiteX7" fmla="*/ 1382 w 3950737"/>
              <a:gd name="connsiteY7" fmla="*/ 694288 h 3190991"/>
              <a:gd name="connsiteX0" fmla="*/ 1382 w 3954221"/>
              <a:gd name="connsiteY0" fmla="*/ 694288 h 3194843"/>
              <a:gd name="connsiteX1" fmla="*/ 1164210 w 3954221"/>
              <a:gd name="connsiteY1" fmla="*/ 47992 h 3194843"/>
              <a:gd name="connsiteX2" fmla="*/ 2373910 w 3954221"/>
              <a:gd name="connsiteY2" fmla="*/ 328531 h 3194843"/>
              <a:gd name="connsiteX3" fmla="*/ 3947447 w 3954221"/>
              <a:gd name="connsiteY3" fmla="*/ 481225 h 3194843"/>
              <a:gd name="connsiteX4" fmla="*/ 3117297 w 3954221"/>
              <a:gd name="connsiteY4" fmla="*/ 2036590 h 3194843"/>
              <a:gd name="connsiteX5" fmla="*/ 1841250 w 3954221"/>
              <a:gd name="connsiteY5" fmla="*/ 3190689 h 3194843"/>
              <a:gd name="connsiteX6" fmla="*/ 960023 w 3954221"/>
              <a:gd name="connsiteY6" fmla="*/ 1592707 h 3194843"/>
              <a:gd name="connsiteX7" fmla="*/ 1382 w 3954221"/>
              <a:gd name="connsiteY7" fmla="*/ 694288 h 3194843"/>
              <a:gd name="connsiteX0" fmla="*/ 1382 w 3954221"/>
              <a:gd name="connsiteY0" fmla="*/ 694288 h 2806911"/>
              <a:gd name="connsiteX1" fmla="*/ 1164210 w 3954221"/>
              <a:gd name="connsiteY1" fmla="*/ 47992 h 2806911"/>
              <a:gd name="connsiteX2" fmla="*/ 2373910 w 3954221"/>
              <a:gd name="connsiteY2" fmla="*/ 328531 h 2806911"/>
              <a:gd name="connsiteX3" fmla="*/ 3947447 w 3954221"/>
              <a:gd name="connsiteY3" fmla="*/ 481225 h 2806911"/>
              <a:gd name="connsiteX4" fmla="*/ 3117297 w 3954221"/>
              <a:gd name="connsiteY4" fmla="*/ 2036590 h 2806911"/>
              <a:gd name="connsiteX5" fmla="*/ 1779107 w 3954221"/>
              <a:gd name="connsiteY5" fmla="*/ 2800072 h 2806911"/>
              <a:gd name="connsiteX6" fmla="*/ 960023 w 3954221"/>
              <a:gd name="connsiteY6" fmla="*/ 1592707 h 2806911"/>
              <a:gd name="connsiteX7" fmla="*/ 1382 w 3954221"/>
              <a:gd name="connsiteY7" fmla="*/ 694288 h 2806911"/>
              <a:gd name="connsiteX0" fmla="*/ 1431 w 3816706"/>
              <a:gd name="connsiteY0" fmla="*/ 629960 h 2766859"/>
              <a:gd name="connsiteX1" fmla="*/ 1026695 w 3816706"/>
              <a:gd name="connsiteY1" fmla="*/ 7940 h 2766859"/>
              <a:gd name="connsiteX2" fmla="*/ 2236395 w 3816706"/>
              <a:gd name="connsiteY2" fmla="*/ 288479 h 2766859"/>
              <a:gd name="connsiteX3" fmla="*/ 3809932 w 3816706"/>
              <a:gd name="connsiteY3" fmla="*/ 441173 h 2766859"/>
              <a:gd name="connsiteX4" fmla="*/ 2979782 w 3816706"/>
              <a:gd name="connsiteY4" fmla="*/ 1996538 h 2766859"/>
              <a:gd name="connsiteX5" fmla="*/ 1641592 w 3816706"/>
              <a:gd name="connsiteY5" fmla="*/ 2760020 h 2766859"/>
              <a:gd name="connsiteX6" fmla="*/ 822508 w 3816706"/>
              <a:gd name="connsiteY6" fmla="*/ 1552655 h 2766859"/>
              <a:gd name="connsiteX7" fmla="*/ 1431 w 3816706"/>
              <a:gd name="connsiteY7" fmla="*/ 629960 h 2766859"/>
              <a:gd name="connsiteX0" fmla="*/ 207 w 3815482"/>
              <a:gd name="connsiteY0" fmla="*/ 629960 h 2766859"/>
              <a:gd name="connsiteX1" fmla="*/ 1025471 w 3815482"/>
              <a:gd name="connsiteY1" fmla="*/ 7940 h 2766859"/>
              <a:gd name="connsiteX2" fmla="*/ 2235171 w 3815482"/>
              <a:gd name="connsiteY2" fmla="*/ 288479 h 2766859"/>
              <a:gd name="connsiteX3" fmla="*/ 3808708 w 3815482"/>
              <a:gd name="connsiteY3" fmla="*/ 441173 h 2766859"/>
              <a:gd name="connsiteX4" fmla="*/ 2978558 w 3815482"/>
              <a:gd name="connsiteY4" fmla="*/ 1996538 h 2766859"/>
              <a:gd name="connsiteX5" fmla="*/ 1640368 w 3815482"/>
              <a:gd name="connsiteY5" fmla="*/ 2760020 h 2766859"/>
              <a:gd name="connsiteX6" fmla="*/ 942664 w 3815482"/>
              <a:gd name="connsiteY6" fmla="*/ 1512194 h 2766859"/>
              <a:gd name="connsiteX7" fmla="*/ 207 w 3815482"/>
              <a:gd name="connsiteY7" fmla="*/ 629960 h 2766859"/>
              <a:gd name="connsiteX0" fmla="*/ 145646 w 3960921"/>
              <a:gd name="connsiteY0" fmla="*/ 974056 h 3110955"/>
              <a:gd name="connsiteX1" fmla="*/ 240326 w 3960921"/>
              <a:gd name="connsiteY1" fmla="*/ 4079 h 3110955"/>
              <a:gd name="connsiteX2" fmla="*/ 2380610 w 3960921"/>
              <a:gd name="connsiteY2" fmla="*/ 632575 h 3110955"/>
              <a:gd name="connsiteX3" fmla="*/ 3954147 w 3960921"/>
              <a:gd name="connsiteY3" fmla="*/ 785269 h 3110955"/>
              <a:gd name="connsiteX4" fmla="*/ 3123997 w 3960921"/>
              <a:gd name="connsiteY4" fmla="*/ 2340634 h 3110955"/>
              <a:gd name="connsiteX5" fmla="*/ 1785807 w 3960921"/>
              <a:gd name="connsiteY5" fmla="*/ 3104116 h 3110955"/>
              <a:gd name="connsiteX6" fmla="*/ 1088103 w 3960921"/>
              <a:gd name="connsiteY6" fmla="*/ 1856290 h 3110955"/>
              <a:gd name="connsiteX7" fmla="*/ 145646 w 3960921"/>
              <a:gd name="connsiteY7" fmla="*/ 974056 h 3110955"/>
              <a:gd name="connsiteX0" fmla="*/ 111973 w 3961223"/>
              <a:gd name="connsiteY0" fmla="*/ 1942259 h 4079158"/>
              <a:gd name="connsiteX1" fmla="*/ 206653 w 3961223"/>
              <a:gd name="connsiteY1" fmla="*/ 972282 h 4079158"/>
              <a:gd name="connsiteX2" fmla="*/ 1804771 w 3961223"/>
              <a:gd name="connsiteY2" fmla="*/ 14739 h 4079158"/>
              <a:gd name="connsiteX3" fmla="*/ 3920474 w 3961223"/>
              <a:gd name="connsiteY3" fmla="*/ 1753472 h 4079158"/>
              <a:gd name="connsiteX4" fmla="*/ 3090324 w 3961223"/>
              <a:gd name="connsiteY4" fmla="*/ 3308837 h 4079158"/>
              <a:gd name="connsiteX5" fmla="*/ 1752134 w 3961223"/>
              <a:gd name="connsiteY5" fmla="*/ 4072319 h 4079158"/>
              <a:gd name="connsiteX6" fmla="*/ 1054430 w 3961223"/>
              <a:gd name="connsiteY6" fmla="*/ 2824493 h 4079158"/>
              <a:gd name="connsiteX7" fmla="*/ 111973 w 3961223"/>
              <a:gd name="connsiteY7" fmla="*/ 1942259 h 4079158"/>
              <a:gd name="connsiteX0" fmla="*/ 111973 w 3125640"/>
              <a:gd name="connsiteY0" fmla="*/ 1934333 h 4073180"/>
              <a:gd name="connsiteX1" fmla="*/ 206653 w 3125640"/>
              <a:gd name="connsiteY1" fmla="*/ 964356 h 4073180"/>
              <a:gd name="connsiteX2" fmla="*/ 1804771 w 3125640"/>
              <a:gd name="connsiteY2" fmla="*/ 6813 h 4073180"/>
              <a:gd name="connsiteX3" fmla="*/ 2658116 w 3125640"/>
              <a:gd name="connsiteY3" fmla="*/ 1470417 h 4073180"/>
              <a:gd name="connsiteX4" fmla="*/ 3090324 w 3125640"/>
              <a:gd name="connsiteY4" fmla="*/ 3300911 h 4073180"/>
              <a:gd name="connsiteX5" fmla="*/ 1752134 w 3125640"/>
              <a:gd name="connsiteY5" fmla="*/ 4064393 h 4073180"/>
              <a:gd name="connsiteX6" fmla="*/ 1054430 w 3125640"/>
              <a:gd name="connsiteY6" fmla="*/ 2816567 h 4073180"/>
              <a:gd name="connsiteX7" fmla="*/ 111973 w 3125640"/>
              <a:gd name="connsiteY7" fmla="*/ 1934333 h 4073180"/>
              <a:gd name="connsiteX0" fmla="*/ 111973 w 2920261"/>
              <a:gd name="connsiteY0" fmla="*/ 1934333 h 4067382"/>
              <a:gd name="connsiteX1" fmla="*/ 206653 w 2920261"/>
              <a:gd name="connsiteY1" fmla="*/ 964356 h 4067382"/>
              <a:gd name="connsiteX2" fmla="*/ 1804771 w 2920261"/>
              <a:gd name="connsiteY2" fmla="*/ 6813 h 4067382"/>
              <a:gd name="connsiteX3" fmla="*/ 2658116 w 2920261"/>
              <a:gd name="connsiteY3" fmla="*/ 1470417 h 4067382"/>
              <a:gd name="connsiteX4" fmla="*/ 2863747 w 2920261"/>
              <a:gd name="connsiteY4" fmla="*/ 2386511 h 4067382"/>
              <a:gd name="connsiteX5" fmla="*/ 1752134 w 2920261"/>
              <a:gd name="connsiteY5" fmla="*/ 4064393 h 4067382"/>
              <a:gd name="connsiteX6" fmla="*/ 1054430 w 2920261"/>
              <a:gd name="connsiteY6" fmla="*/ 2816567 h 4067382"/>
              <a:gd name="connsiteX7" fmla="*/ 111973 w 2920261"/>
              <a:gd name="connsiteY7" fmla="*/ 1934333 h 4067382"/>
              <a:gd name="connsiteX0" fmla="*/ 111973 w 2866782"/>
              <a:gd name="connsiteY0" fmla="*/ 1934333 h 3671818"/>
              <a:gd name="connsiteX1" fmla="*/ 206653 w 2866782"/>
              <a:gd name="connsiteY1" fmla="*/ 964356 h 3671818"/>
              <a:gd name="connsiteX2" fmla="*/ 1804771 w 2866782"/>
              <a:gd name="connsiteY2" fmla="*/ 6813 h 3671818"/>
              <a:gd name="connsiteX3" fmla="*/ 2658116 w 2866782"/>
              <a:gd name="connsiteY3" fmla="*/ 1470417 h 3671818"/>
              <a:gd name="connsiteX4" fmla="*/ 2863747 w 2866782"/>
              <a:gd name="connsiteY4" fmla="*/ 2386511 h 3671818"/>
              <a:gd name="connsiteX5" fmla="*/ 2561338 w 2866782"/>
              <a:gd name="connsiteY5" fmla="*/ 3667883 h 3671818"/>
              <a:gd name="connsiteX6" fmla="*/ 1054430 w 2866782"/>
              <a:gd name="connsiteY6" fmla="*/ 2816567 h 3671818"/>
              <a:gd name="connsiteX7" fmla="*/ 111973 w 2866782"/>
              <a:gd name="connsiteY7" fmla="*/ 1934333 h 3671818"/>
              <a:gd name="connsiteX0" fmla="*/ 116798 w 2871607"/>
              <a:gd name="connsiteY0" fmla="*/ 1934333 h 3671818"/>
              <a:gd name="connsiteX1" fmla="*/ 211478 w 2871607"/>
              <a:gd name="connsiteY1" fmla="*/ 964356 h 3671818"/>
              <a:gd name="connsiteX2" fmla="*/ 1809596 w 2871607"/>
              <a:gd name="connsiteY2" fmla="*/ 6813 h 3671818"/>
              <a:gd name="connsiteX3" fmla="*/ 2662941 w 2871607"/>
              <a:gd name="connsiteY3" fmla="*/ 1470417 h 3671818"/>
              <a:gd name="connsiteX4" fmla="*/ 2868572 w 2871607"/>
              <a:gd name="connsiteY4" fmla="*/ 2386511 h 3671818"/>
              <a:gd name="connsiteX5" fmla="*/ 2566163 w 2871607"/>
              <a:gd name="connsiteY5" fmla="*/ 3667883 h 3671818"/>
              <a:gd name="connsiteX6" fmla="*/ 1132084 w 2871607"/>
              <a:gd name="connsiteY6" fmla="*/ 3463929 h 3671818"/>
              <a:gd name="connsiteX7" fmla="*/ 116798 w 2871607"/>
              <a:gd name="connsiteY7" fmla="*/ 1934333 h 3671818"/>
              <a:gd name="connsiteX0" fmla="*/ 388403 w 2722426"/>
              <a:gd name="connsiteY0" fmla="*/ 2388189 h 3672520"/>
              <a:gd name="connsiteX1" fmla="*/ 62297 w 2722426"/>
              <a:gd name="connsiteY1" fmla="*/ 965058 h 3672520"/>
              <a:gd name="connsiteX2" fmla="*/ 1660415 w 2722426"/>
              <a:gd name="connsiteY2" fmla="*/ 7515 h 3672520"/>
              <a:gd name="connsiteX3" fmla="*/ 2513760 w 2722426"/>
              <a:gd name="connsiteY3" fmla="*/ 1471119 h 3672520"/>
              <a:gd name="connsiteX4" fmla="*/ 2719391 w 2722426"/>
              <a:gd name="connsiteY4" fmla="*/ 2387213 h 3672520"/>
              <a:gd name="connsiteX5" fmla="*/ 2416982 w 2722426"/>
              <a:gd name="connsiteY5" fmla="*/ 3668585 h 3672520"/>
              <a:gd name="connsiteX6" fmla="*/ 982903 w 2722426"/>
              <a:gd name="connsiteY6" fmla="*/ 3464631 h 3672520"/>
              <a:gd name="connsiteX7" fmla="*/ 388403 w 2722426"/>
              <a:gd name="connsiteY7" fmla="*/ 2388189 h 3672520"/>
              <a:gd name="connsiteX0" fmla="*/ 386520 w 2720543"/>
              <a:gd name="connsiteY0" fmla="*/ 2388189 h 3728389"/>
              <a:gd name="connsiteX1" fmla="*/ 60414 w 2720543"/>
              <a:gd name="connsiteY1" fmla="*/ 965058 h 3728389"/>
              <a:gd name="connsiteX2" fmla="*/ 1658532 w 2720543"/>
              <a:gd name="connsiteY2" fmla="*/ 7515 h 3728389"/>
              <a:gd name="connsiteX3" fmla="*/ 2511877 w 2720543"/>
              <a:gd name="connsiteY3" fmla="*/ 1471119 h 3728389"/>
              <a:gd name="connsiteX4" fmla="*/ 2717508 w 2720543"/>
              <a:gd name="connsiteY4" fmla="*/ 2387213 h 3728389"/>
              <a:gd name="connsiteX5" fmla="*/ 2415099 w 2720543"/>
              <a:gd name="connsiteY5" fmla="*/ 3668585 h 3728389"/>
              <a:gd name="connsiteX6" fmla="*/ 867731 w 2720543"/>
              <a:gd name="connsiteY6" fmla="*/ 3642655 h 3728389"/>
              <a:gd name="connsiteX7" fmla="*/ 386520 w 2720543"/>
              <a:gd name="connsiteY7" fmla="*/ 2388189 h 3728389"/>
              <a:gd name="connsiteX0" fmla="*/ 681022 w 3015045"/>
              <a:gd name="connsiteY0" fmla="*/ 2380787 h 3720987"/>
              <a:gd name="connsiteX1" fmla="*/ 41247 w 3015045"/>
              <a:gd name="connsiteY1" fmla="*/ 1389730 h 3720987"/>
              <a:gd name="connsiteX2" fmla="*/ 1953034 w 3015045"/>
              <a:gd name="connsiteY2" fmla="*/ 113 h 3720987"/>
              <a:gd name="connsiteX3" fmla="*/ 2806379 w 3015045"/>
              <a:gd name="connsiteY3" fmla="*/ 1463717 h 3720987"/>
              <a:gd name="connsiteX4" fmla="*/ 3012010 w 3015045"/>
              <a:gd name="connsiteY4" fmla="*/ 2379811 h 3720987"/>
              <a:gd name="connsiteX5" fmla="*/ 2709601 w 3015045"/>
              <a:gd name="connsiteY5" fmla="*/ 3661183 h 3720987"/>
              <a:gd name="connsiteX6" fmla="*/ 1162233 w 3015045"/>
              <a:gd name="connsiteY6" fmla="*/ 3635253 h 3720987"/>
              <a:gd name="connsiteX7" fmla="*/ 681022 w 3015045"/>
              <a:gd name="connsiteY7" fmla="*/ 2380787 h 3720987"/>
              <a:gd name="connsiteX0" fmla="*/ 646566 w 3036949"/>
              <a:gd name="connsiteY0" fmla="*/ 1750079 h 3090279"/>
              <a:gd name="connsiteX1" fmla="*/ 6791 w 3036949"/>
              <a:gd name="connsiteY1" fmla="*/ 759022 h 3090279"/>
              <a:gd name="connsiteX2" fmla="*/ 479390 w 3036949"/>
              <a:gd name="connsiteY2" fmla="*/ 234 h 3090279"/>
              <a:gd name="connsiteX3" fmla="*/ 2771923 w 3036949"/>
              <a:gd name="connsiteY3" fmla="*/ 833009 h 3090279"/>
              <a:gd name="connsiteX4" fmla="*/ 2977554 w 3036949"/>
              <a:gd name="connsiteY4" fmla="*/ 1749103 h 3090279"/>
              <a:gd name="connsiteX5" fmla="*/ 2675145 w 3036949"/>
              <a:gd name="connsiteY5" fmla="*/ 3030475 h 3090279"/>
              <a:gd name="connsiteX6" fmla="*/ 1127777 w 3036949"/>
              <a:gd name="connsiteY6" fmla="*/ 3004545 h 3090279"/>
              <a:gd name="connsiteX7" fmla="*/ 646566 w 3036949"/>
              <a:gd name="connsiteY7" fmla="*/ 1750079 h 3090279"/>
              <a:gd name="connsiteX0" fmla="*/ 646566 w 3036949"/>
              <a:gd name="connsiteY0" fmla="*/ 1969705 h 3309905"/>
              <a:gd name="connsiteX1" fmla="*/ 6791 w 3036949"/>
              <a:gd name="connsiteY1" fmla="*/ 978648 h 3309905"/>
              <a:gd name="connsiteX2" fmla="*/ 479390 w 3036949"/>
              <a:gd name="connsiteY2" fmla="*/ 219860 h 3309905"/>
              <a:gd name="connsiteX3" fmla="*/ 2771923 w 3036949"/>
              <a:gd name="connsiteY3" fmla="*/ 1052635 h 3309905"/>
              <a:gd name="connsiteX4" fmla="*/ 2977554 w 3036949"/>
              <a:gd name="connsiteY4" fmla="*/ 1968729 h 3309905"/>
              <a:gd name="connsiteX5" fmla="*/ 2675145 w 3036949"/>
              <a:gd name="connsiteY5" fmla="*/ 3250101 h 3309905"/>
              <a:gd name="connsiteX6" fmla="*/ 1127777 w 3036949"/>
              <a:gd name="connsiteY6" fmla="*/ 3224171 h 3309905"/>
              <a:gd name="connsiteX7" fmla="*/ 646566 w 3036949"/>
              <a:gd name="connsiteY7" fmla="*/ 1969705 h 3309905"/>
              <a:gd name="connsiteX0" fmla="*/ 646566 w 3036949"/>
              <a:gd name="connsiteY0" fmla="*/ 1750079 h 3090279"/>
              <a:gd name="connsiteX1" fmla="*/ 6791 w 3036949"/>
              <a:gd name="connsiteY1" fmla="*/ 759022 h 3090279"/>
              <a:gd name="connsiteX2" fmla="*/ 479390 w 3036949"/>
              <a:gd name="connsiteY2" fmla="*/ 234 h 3090279"/>
              <a:gd name="connsiteX3" fmla="*/ 2771923 w 3036949"/>
              <a:gd name="connsiteY3" fmla="*/ 833009 h 3090279"/>
              <a:gd name="connsiteX4" fmla="*/ 2977554 w 3036949"/>
              <a:gd name="connsiteY4" fmla="*/ 1749103 h 3090279"/>
              <a:gd name="connsiteX5" fmla="*/ 2675145 w 3036949"/>
              <a:gd name="connsiteY5" fmla="*/ 3030475 h 3090279"/>
              <a:gd name="connsiteX6" fmla="*/ 1127777 w 3036949"/>
              <a:gd name="connsiteY6" fmla="*/ 3004545 h 3090279"/>
              <a:gd name="connsiteX7" fmla="*/ 646566 w 3036949"/>
              <a:gd name="connsiteY7" fmla="*/ 1750079 h 3090279"/>
              <a:gd name="connsiteX0" fmla="*/ 662836 w 3053219"/>
              <a:gd name="connsiteY0" fmla="*/ 1750095 h 3090295"/>
              <a:gd name="connsiteX1" fmla="*/ 23061 w 3053219"/>
              <a:gd name="connsiteY1" fmla="*/ 759038 h 3090295"/>
              <a:gd name="connsiteX2" fmla="*/ 495660 w 3053219"/>
              <a:gd name="connsiteY2" fmla="*/ 250 h 3090295"/>
              <a:gd name="connsiteX3" fmla="*/ 2788193 w 3053219"/>
              <a:gd name="connsiteY3" fmla="*/ 833025 h 3090295"/>
              <a:gd name="connsiteX4" fmla="*/ 2993824 w 3053219"/>
              <a:gd name="connsiteY4" fmla="*/ 1749119 h 3090295"/>
              <a:gd name="connsiteX5" fmla="*/ 2691415 w 3053219"/>
              <a:gd name="connsiteY5" fmla="*/ 3030491 h 3090295"/>
              <a:gd name="connsiteX6" fmla="*/ 1144047 w 3053219"/>
              <a:gd name="connsiteY6" fmla="*/ 3004561 h 3090295"/>
              <a:gd name="connsiteX7" fmla="*/ 662836 w 3053219"/>
              <a:gd name="connsiteY7" fmla="*/ 1750095 h 3090295"/>
              <a:gd name="connsiteX0" fmla="*/ 662836 w 3053219"/>
              <a:gd name="connsiteY0" fmla="*/ 1799637 h 3139837"/>
              <a:gd name="connsiteX1" fmla="*/ 23061 w 3053219"/>
              <a:gd name="connsiteY1" fmla="*/ 808580 h 3139837"/>
              <a:gd name="connsiteX2" fmla="*/ 495660 w 3053219"/>
              <a:gd name="connsiteY2" fmla="*/ 49792 h 3139837"/>
              <a:gd name="connsiteX3" fmla="*/ 2788193 w 3053219"/>
              <a:gd name="connsiteY3" fmla="*/ 882567 h 3139837"/>
              <a:gd name="connsiteX4" fmla="*/ 2993824 w 3053219"/>
              <a:gd name="connsiteY4" fmla="*/ 1798661 h 3139837"/>
              <a:gd name="connsiteX5" fmla="*/ 2691415 w 3053219"/>
              <a:gd name="connsiteY5" fmla="*/ 3080033 h 3139837"/>
              <a:gd name="connsiteX6" fmla="*/ 1144047 w 3053219"/>
              <a:gd name="connsiteY6" fmla="*/ 3054103 h 3139837"/>
              <a:gd name="connsiteX7" fmla="*/ 662836 w 3053219"/>
              <a:gd name="connsiteY7" fmla="*/ 1799637 h 3139837"/>
              <a:gd name="connsiteX0" fmla="*/ 662836 w 3009793"/>
              <a:gd name="connsiteY0" fmla="*/ 1806529 h 3146729"/>
              <a:gd name="connsiteX1" fmla="*/ 23061 w 3009793"/>
              <a:gd name="connsiteY1" fmla="*/ 815472 h 3146729"/>
              <a:gd name="connsiteX2" fmla="*/ 495660 w 3009793"/>
              <a:gd name="connsiteY2" fmla="*/ 56684 h 3146729"/>
              <a:gd name="connsiteX3" fmla="*/ 1317487 w 3009793"/>
              <a:gd name="connsiteY3" fmla="*/ 148274 h 3146729"/>
              <a:gd name="connsiteX4" fmla="*/ 2788193 w 3009793"/>
              <a:gd name="connsiteY4" fmla="*/ 889459 h 3146729"/>
              <a:gd name="connsiteX5" fmla="*/ 2993824 w 3009793"/>
              <a:gd name="connsiteY5" fmla="*/ 1805553 h 3146729"/>
              <a:gd name="connsiteX6" fmla="*/ 2691415 w 3009793"/>
              <a:gd name="connsiteY6" fmla="*/ 3086925 h 3146729"/>
              <a:gd name="connsiteX7" fmla="*/ 1144047 w 3009793"/>
              <a:gd name="connsiteY7" fmla="*/ 3060995 h 3146729"/>
              <a:gd name="connsiteX8" fmla="*/ 662836 w 3009793"/>
              <a:gd name="connsiteY8" fmla="*/ 1806529 h 3146729"/>
              <a:gd name="connsiteX0" fmla="*/ 662836 w 3010153"/>
              <a:gd name="connsiteY0" fmla="*/ 2182789 h 3522989"/>
              <a:gd name="connsiteX1" fmla="*/ 23061 w 3010153"/>
              <a:gd name="connsiteY1" fmla="*/ 1191732 h 3522989"/>
              <a:gd name="connsiteX2" fmla="*/ 495660 w 3010153"/>
              <a:gd name="connsiteY2" fmla="*/ 432944 h 3522989"/>
              <a:gd name="connsiteX3" fmla="*/ 1308261 w 3010153"/>
              <a:gd name="connsiteY3" fmla="*/ 31968 h 3522989"/>
              <a:gd name="connsiteX4" fmla="*/ 2788193 w 3010153"/>
              <a:gd name="connsiteY4" fmla="*/ 1265719 h 3522989"/>
              <a:gd name="connsiteX5" fmla="*/ 2993824 w 3010153"/>
              <a:gd name="connsiteY5" fmla="*/ 2181813 h 3522989"/>
              <a:gd name="connsiteX6" fmla="*/ 2691415 w 3010153"/>
              <a:gd name="connsiteY6" fmla="*/ 3463185 h 3522989"/>
              <a:gd name="connsiteX7" fmla="*/ 1144047 w 3010153"/>
              <a:gd name="connsiteY7" fmla="*/ 3437255 h 3522989"/>
              <a:gd name="connsiteX8" fmla="*/ 662836 w 3010153"/>
              <a:gd name="connsiteY8" fmla="*/ 2182789 h 3522989"/>
              <a:gd name="connsiteX0" fmla="*/ 662836 w 3010153"/>
              <a:gd name="connsiteY0" fmla="*/ 2150821 h 3491021"/>
              <a:gd name="connsiteX1" fmla="*/ 23061 w 3010153"/>
              <a:gd name="connsiteY1" fmla="*/ 1159764 h 3491021"/>
              <a:gd name="connsiteX2" fmla="*/ 495660 w 3010153"/>
              <a:gd name="connsiteY2" fmla="*/ 400976 h 3491021"/>
              <a:gd name="connsiteX3" fmla="*/ 1308261 w 3010153"/>
              <a:gd name="connsiteY3" fmla="*/ 0 h 3491021"/>
              <a:gd name="connsiteX4" fmla="*/ 2788193 w 3010153"/>
              <a:gd name="connsiteY4" fmla="*/ 1233751 h 3491021"/>
              <a:gd name="connsiteX5" fmla="*/ 2993824 w 3010153"/>
              <a:gd name="connsiteY5" fmla="*/ 2149845 h 3491021"/>
              <a:gd name="connsiteX6" fmla="*/ 2691415 w 3010153"/>
              <a:gd name="connsiteY6" fmla="*/ 3431217 h 3491021"/>
              <a:gd name="connsiteX7" fmla="*/ 1144047 w 3010153"/>
              <a:gd name="connsiteY7" fmla="*/ 3405287 h 3491021"/>
              <a:gd name="connsiteX8" fmla="*/ 662836 w 3010153"/>
              <a:gd name="connsiteY8" fmla="*/ 2150821 h 3491021"/>
              <a:gd name="connsiteX0" fmla="*/ 662836 w 3032095"/>
              <a:gd name="connsiteY0" fmla="*/ 2150821 h 3491021"/>
              <a:gd name="connsiteX1" fmla="*/ 23061 w 3032095"/>
              <a:gd name="connsiteY1" fmla="*/ 1159764 h 3491021"/>
              <a:gd name="connsiteX2" fmla="*/ 495660 w 3032095"/>
              <a:gd name="connsiteY2" fmla="*/ 400976 h 3491021"/>
              <a:gd name="connsiteX3" fmla="*/ 1308261 w 3032095"/>
              <a:gd name="connsiteY3" fmla="*/ 0 h 3491021"/>
              <a:gd name="connsiteX4" fmla="*/ 2206983 w 3032095"/>
              <a:gd name="connsiteY4" fmla="*/ 559714 h 3491021"/>
              <a:gd name="connsiteX5" fmla="*/ 2993824 w 3032095"/>
              <a:gd name="connsiteY5" fmla="*/ 2149845 h 3491021"/>
              <a:gd name="connsiteX6" fmla="*/ 2691415 w 3032095"/>
              <a:gd name="connsiteY6" fmla="*/ 3431217 h 3491021"/>
              <a:gd name="connsiteX7" fmla="*/ 1144047 w 3032095"/>
              <a:gd name="connsiteY7" fmla="*/ 3405287 h 3491021"/>
              <a:gd name="connsiteX8" fmla="*/ 662836 w 3032095"/>
              <a:gd name="connsiteY8" fmla="*/ 2150821 h 3491021"/>
              <a:gd name="connsiteX0" fmla="*/ 662836 w 3001635"/>
              <a:gd name="connsiteY0" fmla="*/ 2150821 h 3491021"/>
              <a:gd name="connsiteX1" fmla="*/ 23061 w 3001635"/>
              <a:gd name="connsiteY1" fmla="*/ 1159764 h 3491021"/>
              <a:gd name="connsiteX2" fmla="*/ 495660 w 3001635"/>
              <a:gd name="connsiteY2" fmla="*/ 400976 h 3491021"/>
              <a:gd name="connsiteX3" fmla="*/ 1308261 w 3001635"/>
              <a:gd name="connsiteY3" fmla="*/ 0 h 3491021"/>
              <a:gd name="connsiteX4" fmla="*/ 2206983 w 3001635"/>
              <a:gd name="connsiteY4" fmla="*/ 559714 h 3491021"/>
              <a:gd name="connsiteX5" fmla="*/ 2627517 w 3001635"/>
              <a:gd name="connsiteY5" fmla="*/ 1183885 h 3491021"/>
              <a:gd name="connsiteX6" fmla="*/ 2993824 w 3001635"/>
              <a:gd name="connsiteY6" fmla="*/ 2149845 h 3491021"/>
              <a:gd name="connsiteX7" fmla="*/ 2691415 w 3001635"/>
              <a:gd name="connsiteY7" fmla="*/ 3431217 h 3491021"/>
              <a:gd name="connsiteX8" fmla="*/ 1144047 w 3001635"/>
              <a:gd name="connsiteY8" fmla="*/ 3405287 h 3491021"/>
              <a:gd name="connsiteX9" fmla="*/ 662836 w 3001635"/>
              <a:gd name="connsiteY9" fmla="*/ 2150821 h 3491021"/>
              <a:gd name="connsiteX0" fmla="*/ 662836 w 3020923"/>
              <a:gd name="connsiteY0" fmla="*/ 2150821 h 3491021"/>
              <a:gd name="connsiteX1" fmla="*/ 23061 w 3020923"/>
              <a:gd name="connsiteY1" fmla="*/ 1159764 h 3491021"/>
              <a:gd name="connsiteX2" fmla="*/ 495660 w 3020923"/>
              <a:gd name="connsiteY2" fmla="*/ 400976 h 3491021"/>
              <a:gd name="connsiteX3" fmla="*/ 1308261 w 3020923"/>
              <a:gd name="connsiteY3" fmla="*/ 0 h 3491021"/>
              <a:gd name="connsiteX4" fmla="*/ 2206983 w 3020923"/>
              <a:gd name="connsiteY4" fmla="*/ 559714 h 3491021"/>
              <a:gd name="connsiteX5" fmla="*/ 2359975 w 3020923"/>
              <a:gd name="connsiteY5" fmla="*/ 1253016 h 3491021"/>
              <a:gd name="connsiteX6" fmla="*/ 2993824 w 3020923"/>
              <a:gd name="connsiteY6" fmla="*/ 2149845 h 3491021"/>
              <a:gd name="connsiteX7" fmla="*/ 2691415 w 3020923"/>
              <a:gd name="connsiteY7" fmla="*/ 3431217 h 3491021"/>
              <a:gd name="connsiteX8" fmla="*/ 1144047 w 3020923"/>
              <a:gd name="connsiteY8" fmla="*/ 3405287 h 3491021"/>
              <a:gd name="connsiteX9" fmla="*/ 662836 w 3020923"/>
              <a:gd name="connsiteY9" fmla="*/ 2150821 h 3491021"/>
              <a:gd name="connsiteX0" fmla="*/ 662836 w 3020923"/>
              <a:gd name="connsiteY0" fmla="*/ 2150821 h 3491021"/>
              <a:gd name="connsiteX1" fmla="*/ 23061 w 3020923"/>
              <a:gd name="connsiteY1" fmla="*/ 1159764 h 3491021"/>
              <a:gd name="connsiteX2" fmla="*/ 495660 w 3020923"/>
              <a:gd name="connsiteY2" fmla="*/ 400976 h 3491021"/>
              <a:gd name="connsiteX3" fmla="*/ 1308261 w 3020923"/>
              <a:gd name="connsiteY3" fmla="*/ 0 h 3491021"/>
              <a:gd name="connsiteX4" fmla="*/ 2206983 w 3020923"/>
              <a:gd name="connsiteY4" fmla="*/ 559714 h 3491021"/>
              <a:gd name="connsiteX5" fmla="*/ 2359975 w 3020923"/>
              <a:gd name="connsiteY5" fmla="*/ 1253016 h 3491021"/>
              <a:gd name="connsiteX6" fmla="*/ 2993824 w 3020923"/>
              <a:gd name="connsiteY6" fmla="*/ 2149845 h 3491021"/>
              <a:gd name="connsiteX7" fmla="*/ 2691415 w 3020923"/>
              <a:gd name="connsiteY7" fmla="*/ 3431217 h 3491021"/>
              <a:gd name="connsiteX8" fmla="*/ 1144047 w 3020923"/>
              <a:gd name="connsiteY8" fmla="*/ 3405287 h 3491021"/>
              <a:gd name="connsiteX9" fmla="*/ 662836 w 3020923"/>
              <a:gd name="connsiteY9" fmla="*/ 2150821 h 3491021"/>
              <a:gd name="connsiteX0" fmla="*/ 662836 w 3020923"/>
              <a:gd name="connsiteY0" fmla="*/ 2150821 h 3491021"/>
              <a:gd name="connsiteX1" fmla="*/ 23061 w 3020923"/>
              <a:gd name="connsiteY1" fmla="*/ 1159764 h 3491021"/>
              <a:gd name="connsiteX2" fmla="*/ 495660 w 3020923"/>
              <a:gd name="connsiteY2" fmla="*/ 400976 h 3491021"/>
              <a:gd name="connsiteX3" fmla="*/ 1308261 w 3020923"/>
              <a:gd name="connsiteY3" fmla="*/ 0 h 3491021"/>
              <a:gd name="connsiteX4" fmla="*/ 2206983 w 3020923"/>
              <a:gd name="connsiteY4" fmla="*/ 559714 h 3491021"/>
              <a:gd name="connsiteX5" fmla="*/ 2359975 w 3020923"/>
              <a:gd name="connsiteY5" fmla="*/ 1253016 h 3491021"/>
              <a:gd name="connsiteX6" fmla="*/ 2993824 w 3020923"/>
              <a:gd name="connsiteY6" fmla="*/ 2149845 h 3491021"/>
              <a:gd name="connsiteX7" fmla="*/ 2691415 w 3020923"/>
              <a:gd name="connsiteY7" fmla="*/ 3431217 h 3491021"/>
              <a:gd name="connsiteX8" fmla="*/ 1144047 w 3020923"/>
              <a:gd name="connsiteY8" fmla="*/ 3405287 h 3491021"/>
              <a:gd name="connsiteX9" fmla="*/ 662836 w 3020923"/>
              <a:gd name="connsiteY9" fmla="*/ 2150821 h 3491021"/>
              <a:gd name="connsiteX0" fmla="*/ 662836 w 3020923"/>
              <a:gd name="connsiteY0" fmla="*/ 2150821 h 3491021"/>
              <a:gd name="connsiteX1" fmla="*/ 23061 w 3020923"/>
              <a:gd name="connsiteY1" fmla="*/ 1159764 h 3491021"/>
              <a:gd name="connsiteX2" fmla="*/ 495660 w 3020923"/>
              <a:gd name="connsiteY2" fmla="*/ 400976 h 3491021"/>
              <a:gd name="connsiteX3" fmla="*/ 1308261 w 3020923"/>
              <a:gd name="connsiteY3" fmla="*/ 0 h 3491021"/>
              <a:gd name="connsiteX4" fmla="*/ 2206983 w 3020923"/>
              <a:gd name="connsiteY4" fmla="*/ 559714 h 3491021"/>
              <a:gd name="connsiteX5" fmla="*/ 2359975 w 3020923"/>
              <a:gd name="connsiteY5" fmla="*/ 1253016 h 3491021"/>
              <a:gd name="connsiteX6" fmla="*/ 2993824 w 3020923"/>
              <a:gd name="connsiteY6" fmla="*/ 2149845 h 3491021"/>
              <a:gd name="connsiteX7" fmla="*/ 2691415 w 3020923"/>
              <a:gd name="connsiteY7" fmla="*/ 3431217 h 3491021"/>
              <a:gd name="connsiteX8" fmla="*/ 1144047 w 3020923"/>
              <a:gd name="connsiteY8" fmla="*/ 3405287 h 3491021"/>
              <a:gd name="connsiteX9" fmla="*/ 662836 w 3020923"/>
              <a:gd name="connsiteY9" fmla="*/ 2150821 h 3491021"/>
              <a:gd name="connsiteX0" fmla="*/ 662836 w 3020923"/>
              <a:gd name="connsiteY0" fmla="*/ 2150821 h 3491021"/>
              <a:gd name="connsiteX1" fmla="*/ 23061 w 3020923"/>
              <a:gd name="connsiteY1" fmla="*/ 1159764 h 3491021"/>
              <a:gd name="connsiteX2" fmla="*/ 495660 w 3020923"/>
              <a:gd name="connsiteY2" fmla="*/ 400976 h 3491021"/>
              <a:gd name="connsiteX3" fmla="*/ 1308261 w 3020923"/>
              <a:gd name="connsiteY3" fmla="*/ 0 h 3491021"/>
              <a:gd name="connsiteX4" fmla="*/ 2206983 w 3020923"/>
              <a:gd name="connsiteY4" fmla="*/ 559714 h 3491021"/>
              <a:gd name="connsiteX5" fmla="*/ 2359975 w 3020923"/>
              <a:gd name="connsiteY5" fmla="*/ 1253016 h 3491021"/>
              <a:gd name="connsiteX6" fmla="*/ 2993824 w 3020923"/>
              <a:gd name="connsiteY6" fmla="*/ 2149845 h 3491021"/>
              <a:gd name="connsiteX7" fmla="*/ 2691415 w 3020923"/>
              <a:gd name="connsiteY7" fmla="*/ 3431217 h 3491021"/>
              <a:gd name="connsiteX8" fmla="*/ 1144047 w 3020923"/>
              <a:gd name="connsiteY8" fmla="*/ 3405287 h 3491021"/>
              <a:gd name="connsiteX9" fmla="*/ 662836 w 3020923"/>
              <a:gd name="connsiteY9" fmla="*/ 2150821 h 3491021"/>
              <a:gd name="connsiteX0" fmla="*/ 662836 w 3024285"/>
              <a:gd name="connsiteY0" fmla="*/ 2150821 h 3491021"/>
              <a:gd name="connsiteX1" fmla="*/ 23061 w 3024285"/>
              <a:gd name="connsiteY1" fmla="*/ 1159764 h 3491021"/>
              <a:gd name="connsiteX2" fmla="*/ 495660 w 3024285"/>
              <a:gd name="connsiteY2" fmla="*/ 400976 h 3491021"/>
              <a:gd name="connsiteX3" fmla="*/ 1308261 w 3024285"/>
              <a:gd name="connsiteY3" fmla="*/ 0 h 3491021"/>
              <a:gd name="connsiteX4" fmla="*/ 2206983 w 3024285"/>
              <a:gd name="connsiteY4" fmla="*/ 559714 h 3491021"/>
              <a:gd name="connsiteX5" fmla="*/ 2313848 w 3024285"/>
              <a:gd name="connsiteY5" fmla="*/ 1209809 h 3491021"/>
              <a:gd name="connsiteX6" fmla="*/ 2993824 w 3024285"/>
              <a:gd name="connsiteY6" fmla="*/ 2149845 h 3491021"/>
              <a:gd name="connsiteX7" fmla="*/ 2691415 w 3024285"/>
              <a:gd name="connsiteY7" fmla="*/ 3431217 h 3491021"/>
              <a:gd name="connsiteX8" fmla="*/ 1144047 w 3024285"/>
              <a:gd name="connsiteY8" fmla="*/ 3405287 h 3491021"/>
              <a:gd name="connsiteX9" fmla="*/ 662836 w 3024285"/>
              <a:gd name="connsiteY9" fmla="*/ 2150821 h 3491021"/>
              <a:gd name="connsiteX0" fmla="*/ 662836 w 3008227"/>
              <a:gd name="connsiteY0" fmla="*/ 2150821 h 3491021"/>
              <a:gd name="connsiteX1" fmla="*/ 23061 w 3008227"/>
              <a:gd name="connsiteY1" fmla="*/ 1159764 h 3491021"/>
              <a:gd name="connsiteX2" fmla="*/ 495660 w 3008227"/>
              <a:gd name="connsiteY2" fmla="*/ 400976 h 3491021"/>
              <a:gd name="connsiteX3" fmla="*/ 1308261 w 3008227"/>
              <a:gd name="connsiteY3" fmla="*/ 0 h 3491021"/>
              <a:gd name="connsiteX4" fmla="*/ 2206983 w 3008227"/>
              <a:gd name="connsiteY4" fmla="*/ 559714 h 3491021"/>
              <a:gd name="connsiteX5" fmla="*/ 2313848 w 3008227"/>
              <a:gd name="connsiteY5" fmla="*/ 1209809 h 3491021"/>
              <a:gd name="connsiteX6" fmla="*/ 2535260 w 3008227"/>
              <a:gd name="connsiteY6" fmla="*/ 1477697 h 3491021"/>
              <a:gd name="connsiteX7" fmla="*/ 2993824 w 3008227"/>
              <a:gd name="connsiteY7" fmla="*/ 2149845 h 3491021"/>
              <a:gd name="connsiteX8" fmla="*/ 2691415 w 3008227"/>
              <a:gd name="connsiteY8" fmla="*/ 3431217 h 3491021"/>
              <a:gd name="connsiteX9" fmla="*/ 1144047 w 3008227"/>
              <a:gd name="connsiteY9" fmla="*/ 3405287 h 3491021"/>
              <a:gd name="connsiteX10" fmla="*/ 662836 w 3008227"/>
              <a:gd name="connsiteY10" fmla="*/ 2150821 h 3491021"/>
              <a:gd name="connsiteX0" fmla="*/ 662836 w 3115786"/>
              <a:gd name="connsiteY0" fmla="*/ 2150821 h 3491021"/>
              <a:gd name="connsiteX1" fmla="*/ 23061 w 3115786"/>
              <a:gd name="connsiteY1" fmla="*/ 1159764 h 3491021"/>
              <a:gd name="connsiteX2" fmla="*/ 495660 w 3115786"/>
              <a:gd name="connsiteY2" fmla="*/ 400976 h 3491021"/>
              <a:gd name="connsiteX3" fmla="*/ 1308261 w 3115786"/>
              <a:gd name="connsiteY3" fmla="*/ 0 h 3491021"/>
              <a:gd name="connsiteX4" fmla="*/ 2206983 w 3115786"/>
              <a:gd name="connsiteY4" fmla="*/ 559714 h 3491021"/>
              <a:gd name="connsiteX5" fmla="*/ 2313848 w 3115786"/>
              <a:gd name="connsiteY5" fmla="*/ 1209809 h 3491021"/>
              <a:gd name="connsiteX6" fmla="*/ 3070344 w 3115786"/>
              <a:gd name="connsiteY6" fmla="*/ 1339432 h 3491021"/>
              <a:gd name="connsiteX7" fmla="*/ 2993824 w 3115786"/>
              <a:gd name="connsiteY7" fmla="*/ 2149845 h 3491021"/>
              <a:gd name="connsiteX8" fmla="*/ 2691415 w 3115786"/>
              <a:gd name="connsiteY8" fmla="*/ 3431217 h 3491021"/>
              <a:gd name="connsiteX9" fmla="*/ 1144047 w 3115786"/>
              <a:gd name="connsiteY9" fmla="*/ 3405287 h 3491021"/>
              <a:gd name="connsiteX10" fmla="*/ 662836 w 3115786"/>
              <a:gd name="connsiteY10" fmla="*/ 2150821 h 3491021"/>
              <a:gd name="connsiteX0" fmla="*/ 662836 w 3083700"/>
              <a:gd name="connsiteY0" fmla="*/ 2150821 h 3491021"/>
              <a:gd name="connsiteX1" fmla="*/ 23061 w 3083700"/>
              <a:gd name="connsiteY1" fmla="*/ 1159764 h 3491021"/>
              <a:gd name="connsiteX2" fmla="*/ 495660 w 3083700"/>
              <a:gd name="connsiteY2" fmla="*/ 400976 h 3491021"/>
              <a:gd name="connsiteX3" fmla="*/ 1308261 w 3083700"/>
              <a:gd name="connsiteY3" fmla="*/ 0 h 3491021"/>
              <a:gd name="connsiteX4" fmla="*/ 2206983 w 3083700"/>
              <a:gd name="connsiteY4" fmla="*/ 559714 h 3491021"/>
              <a:gd name="connsiteX5" fmla="*/ 2313848 w 3083700"/>
              <a:gd name="connsiteY5" fmla="*/ 1209809 h 3491021"/>
              <a:gd name="connsiteX6" fmla="*/ 3070344 w 3083700"/>
              <a:gd name="connsiteY6" fmla="*/ 1339432 h 3491021"/>
              <a:gd name="connsiteX7" fmla="*/ 2477192 w 3083700"/>
              <a:gd name="connsiteY7" fmla="*/ 1916524 h 3491021"/>
              <a:gd name="connsiteX8" fmla="*/ 2691415 w 3083700"/>
              <a:gd name="connsiteY8" fmla="*/ 3431217 h 3491021"/>
              <a:gd name="connsiteX9" fmla="*/ 1144047 w 3083700"/>
              <a:gd name="connsiteY9" fmla="*/ 3405287 h 3491021"/>
              <a:gd name="connsiteX10" fmla="*/ 662836 w 3083700"/>
              <a:gd name="connsiteY10" fmla="*/ 2150821 h 3491021"/>
              <a:gd name="connsiteX0" fmla="*/ 662836 w 3084094"/>
              <a:gd name="connsiteY0" fmla="*/ 2150821 h 3562605"/>
              <a:gd name="connsiteX1" fmla="*/ 23061 w 3084094"/>
              <a:gd name="connsiteY1" fmla="*/ 1159764 h 3562605"/>
              <a:gd name="connsiteX2" fmla="*/ 495660 w 3084094"/>
              <a:gd name="connsiteY2" fmla="*/ 400976 h 3562605"/>
              <a:gd name="connsiteX3" fmla="*/ 1308261 w 3084094"/>
              <a:gd name="connsiteY3" fmla="*/ 0 h 3562605"/>
              <a:gd name="connsiteX4" fmla="*/ 2206983 w 3084094"/>
              <a:gd name="connsiteY4" fmla="*/ 559714 h 3562605"/>
              <a:gd name="connsiteX5" fmla="*/ 2313848 w 3084094"/>
              <a:gd name="connsiteY5" fmla="*/ 1209809 h 3562605"/>
              <a:gd name="connsiteX6" fmla="*/ 3070344 w 3084094"/>
              <a:gd name="connsiteY6" fmla="*/ 1339432 h 3562605"/>
              <a:gd name="connsiteX7" fmla="*/ 2477192 w 3084094"/>
              <a:gd name="connsiteY7" fmla="*/ 1916524 h 3562605"/>
              <a:gd name="connsiteX8" fmla="*/ 2562939 w 3084094"/>
              <a:gd name="connsiteY8" fmla="*/ 2376412 h 3562605"/>
              <a:gd name="connsiteX9" fmla="*/ 2691415 w 3084094"/>
              <a:gd name="connsiteY9" fmla="*/ 3431217 h 3562605"/>
              <a:gd name="connsiteX10" fmla="*/ 1144047 w 3084094"/>
              <a:gd name="connsiteY10" fmla="*/ 3405287 h 3562605"/>
              <a:gd name="connsiteX11" fmla="*/ 662836 w 3084094"/>
              <a:gd name="connsiteY11" fmla="*/ 2150821 h 3562605"/>
              <a:gd name="connsiteX0" fmla="*/ 662836 w 3084830"/>
              <a:gd name="connsiteY0" fmla="*/ 2150821 h 3562605"/>
              <a:gd name="connsiteX1" fmla="*/ 23061 w 3084830"/>
              <a:gd name="connsiteY1" fmla="*/ 1159764 h 3562605"/>
              <a:gd name="connsiteX2" fmla="*/ 495660 w 3084830"/>
              <a:gd name="connsiteY2" fmla="*/ 400976 h 3562605"/>
              <a:gd name="connsiteX3" fmla="*/ 1308261 w 3084830"/>
              <a:gd name="connsiteY3" fmla="*/ 0 h 3562605"/>
              <a:gd name="connsiteX4" fmla="*/ 2206983 w 3084830"/>
              <a:gd name="connsiteY4" fmla="*/ 559714 h 3562605"/>
              <a:gd name="connsiteX5" fmla="*/ 2313848 w 3084830"/>
              <a:gd name="connsiteY5" fmla="*/ 1209809 h 3562605"/>
              <a:gd name="connsiteX6" fmla="*/ 3070344 w 3084830"/>
              <a:gd name="connsiteY6" fmla="*/ 1339432 h 3562605"/>
              <a:gd name="connsiteX7" fmla="*/ 2477192 w 3084830"/>
              <a:gd name="connsiteY7" fmla="*/ 1916524 h 3562605"/>
              <a:gd name="connsiteX8" fmla="*/ 2341526 w 3084830"/>
              <a:gd name="connsiteY8" fmla="*/ 2125809 h 3562605"/>
              <a:gd name="connsiteX9" fmla="*/ 2691415 w 3084830"/>
              <a:gd name="connsiteY9" fmla="*/ 3431217 h 3562605"/>
              <a:gd name="connsiteX10" fmla="*/ 1144047 w 3084830"/>
              <a:gd name="connsiteY10" fmla="*/ 3405287 h 3562605"/>
              <a:gd name="connsiteX11" fmla="*/ 662836 w 3084830"/>
              <a:gd name="connsiteY11" fmla="*/ 2150821 h 3562605"/>
              <a:gd name="connsiteX0" fmla="*/ 662836 w 3084831"/>
              <a:gd name="connsiteY0" fmla="*/ 2150821 h 3562605"/>
              <a:gd name="connsiteX1" fmla="*/ 23061 w 3084831"/>
              <a:gd name="connsiteY1" fmla="*/ 1159764 h 3562605"/>
              <a:gd name="connsiteX2" fmla="*/ 495660 w 3084831"/>
              <a:gd name="connsiteY2" fmla="*/ 400976 h 3562605"/>
              <a:gd name="connsiteX3" fmla="*/ 1308261 w 3084831"/>
              <a:gd name="connsiteY3" fmla="*/ 0 h 3562605"/>
              <a:gd name="connsiteX4" fmla="*/ 2206983 w 3084831"/>
              <a:gd name="connsiteY4" fmla="*/ 559714 h 3562605"/>
              <a:gd name="connsiteX5" fmla="*/ 2313848 w 3084831"/>
              <a:gd name="connsiteY5" fmla="*/ 1209809 h 3562605"/>
              <a:gd name="connsiteX6" fmla="*/ 3070344 w 3084831"/>
              <a:gd name="connsiteY6" fmla="*/ 1339432 h 3562605"/>
              <a:gd name="connsiteX7" fmla="*/ 2477192 w 3084831"/>
              <a:gd name="connsiteY7" fmla="*/ 1916524 h 3562605"/>
              <a:gd name="connsiteX8" fmla="*/ 2341526 w 3084831"/>
              <a:gd name="connsiteY8" fmla="*/ 2125809 h 3562605"/>
              <a:gd name="connsiteX9" fmla="*/ 2691415 w 3084831"/>
              <a:gd name="connsiteY9" fmla="*/ 3431217 h 3562605"/>
              <a:gd name="connsiteX10" fmla="*/ 1144047 w 3084831"/>
              <a:gd name="connsiteY10" fmla="*/ 3405287 h 3562605"/>
              <a:gd name="connsiteX11" fmla="*/ 662836 w 3084831"/>
              <a:gd name="connsiteY11" fmla="*/ 2150821 h 3562605"/>
              <a:gd name="connsiteX0" fmla="*/ 662836 w 3084831"/>
              <a:gd name="connsiteY0" fmla="*/ 2150821 h 3419467"/>
              <a:gd name="connsiteX1" fmla="*/ 23061 w 3084831"/>
              <a:gd name="connsiteY1" fmla="*/ 1159764 h 3419467"/>
              <a:gd name="connsiteX2" fmla="*/ 495660 w 3084831"/>
              <a:gd name="connsiteY2" fmla="*/ 400976 h 3419467"/>
              <a:gd name="connsiteX3" fmla="*/ 1308261 w 3084831"/>
              <a:gd name="connsiteY3" fmla="*/ 0 h 3419467"/>
              <a:gd name="connsiteX4" fmla="*/ 2206983 w 3084831"/>
              <a:gd name="connsiteY4" fmla="*/ 559714 h 3419467"/>
              <a:gd name="connsiteX5" fmla="*/ 2313848 w 3084831"/>
              <a:gd name="connsiteY5" fmla="*/ 1209809 h 3419467"/>
              <a:gd name="connsiteX6" fmla="*/ 3070344 w 3084831"/>
              <a:gd name="connsiteY6" fmla="*/ 1339432 h 3419467"/>
              <a:gd name="connsiteX7" fmla="*/ 2477192 w 3084831"/>
              <a:gd name="connsiteY7" fmla="*/ 1916524 h 3419467"/>
              <a:gd name="connsiteX8" fmla="*/ 2341526 w 3084831"/>
              <a:gd name="connsiteY8" fmla="*/ 2125809 h 3419467"/>
              <a:gd name="connsiteX9" fmla="*/ 2174783 w 3084831"/>
              <a:gd name="connsiteY9" fmla="*/ 2800387 h 3419467"/>
              <a:gd name="connsiteX10" fmla="*/ 1144047 w 3084831"/>
              <a:gd name="connsiteY10" fmla="*/ 3405287 h 3419467"/>
              <a:gd name="connsiteX11" fmla="*/ 662836 w 3084831"/>
              <a:gd name="connsiteY11" fmla="*/ 2150821 h 3419467"/>
              <a:gd name="connsiteX0" fmla="*/ 662836 w 3084831"/>
              <a:gd name="connsiteY0" fmla="*/ 2150821 h 3419467"/>
              <a:gd name="connsiteX1" fmla="*/ 23061 w 3084831"/>
              <a:gd name="connsiteY1" fmla="*/ 1159764 h 3419467"/>
              <a:gd name="connsiteX2" fmla="*/ 495660 w 3084831"/>
              <a:gd name="connsiteY2" fmla="*/ 400976 h 3419467"/>
              <a:gd name="connsiteX3" fmla="*/ 1308261 w 3084831"/>
              <a:gd name="connsiteY3" fmla="*/ 0 h 3419467"/>
              <a:gd name="connsiteX4" fmla="*/ 2206983 w 3084831"/>
              <a:gd name="connsiteY4" fmla="*/ 559714 h 3419467"/>
              <a:gd name="connsiteX5" fmla="*/ 2313848 w 3084831"/>
              <a:gd name="connsiteY5" fmla="*/ 1209809 h 3419467"/>
              <a:gd name="connsiteX6" fmla="*/ 3070344 w 3084831"/>
              <a:gd name="connsiteY6" fmla="*/ 1339432 h 3419467"/>
              <a:gd name="connsiteX7" fmla="*/ 2477192 w 3084831"/>
              <a:gd name="connsiteY7" fmla="*/ 1916524 h 3419467"/>
              <a:gd name="connsiteX8" fmla="*/ 2341526 w 3084831"/>
              <a:gd name="connsiteY8" fmla="*/ 2125809 h 3419467"/>
              <a:gd name="connsiteX9" fmla="*/ 2174783 w 3084831"/>
              <a:gd name="connsiteY9" fmla="*/ 2800387 h 3419467"/>
              <a:gd name="connsiteX10" fmla="*/ 1144047 w 3084831"/>
              <a:gd name="connsiteY10" fmla="*/ 3405287 h 3419467"/>
              <a:gd name="connsiteX11" fmla="*/ 662836 w 3084831"/>
              <a:gd name="connsiteY11" fmla="*/ 2150821 h 3419467"/>
              <a:gd name="connsiteX0" fmla="*/ 663724 w 3085719"/>
              <a:gd name="connsiteY0" fmla="*/ 2150821 h 3377309"/>
              <a:gd name="connsiteX1" fmla="*/ 23949 w 3085719"/>
              <a:gd name="connsiteY1" fmla="*/ 1159764 h 3377309"/>
              <a:gd name="connsiteX2" fmla="*/ 496548 w 3085719"/>
              <a:gd name="connsiteY2" fmla="*/ 400976 h 3377309"/>
              <a:gd name="connsiteX3" fmla="*/ 1309149 w 3085719"/>
              <a:gd name="connsiteY3" fmla="*/ 0 h 3377309"/>
              <a:gd name="connsiteX4" fmla="*/ 2207871 w 3085719"/>
              <a:gd name="connsiteY4" fmla="*/ 559714 h 3377309"/>
              <a:gd name="connsiteX5" fmla="*/ 2314736 w 3085719"/>
              <a:gd name="connsiteY5" fmla="*/ 1209809 h 3377309"/>
              <a:gd name="connsiteX6" fmla="*/ 3071232 w 3085719"/>
              <a:gd name="connsiteY6" fmla="*/ 1339432 h 3377309"/>
              <a:gd name="connsiteX7" fmla="*/ 2478080 w 3085719"/>
              <a:gd name="connsiteY7" fmla="*/ 1916524 h 3377309"/>
              <a:gd name="connsiteX8" fmla="*/ 2342414 w 3085719"/>
              <a:gd name="connsiteY8" fmla="*/ 2125809 h 3377309"/>
              <a:gd name="connsiteX9" fmla="*/ 2175671 w 3085719"/>
              <a:gd name="connsiteY9" fmla="*/ 2800387 h 3377309"/>
              <a:gd name="connsiteX10" fmla="*/ 1310996 w 3085719"/>
              <a:gd name="connsiteY10" fmla="*/ 3362079 h 3377309"/>
              <a:gd name="connsiteX11" fmla="*/ 663724 w 3085719"/>
              <a:gd name="connsiteY11" fmla="*/ 2150821 h 3377309"/>
              <a:gd name="connsiteX0" fmla="*/ 860051 w 3069858"/>
              <a:gd name="connsiteY0" fmla="*/ 2505123 h 3365898"/>
              <a:gd name="connsiteX1" fmla="*/ 8088 w 3069858"/>
              <a:gd name="connsiteY1" fmla="*/ 1159764 h 3365898"/>
              <a:gd name="connsiteX2" fmla="*/ 480687 w 3069858"/>
              <a:gd name="connsiteY2" fmla="*/ 400976 h 3365898"/>
              <a:gd name="connsiteX3" fmla="*/ 1293288 w 3069858"/>
              <a:gd name="connsiteY3" fmla="*/ 0 h 3365898"/>
              <a:gd name="connsiteX4" fmla="*/ 2192010 w 3069858"/>
              <a:gd name="connsiteY4" fmla="*/ 559714 h 3365898"/>
              <a:gd name="connsiteX5" fmla="*/ 2298875 w 3069858"/>
              <a:gd name="connsiteY5" fmla="*/ 1209809 h 3365898"/>
              <a:gd name="connsiteX6" fmla="*/ 3055371 w 3069858"/>
              <a:gd name="connsiteY6" fmla="*/ 1339432 h 3365898"/>
              <a:gd name="connsiteX7" fmla="*/ 2462219 w 3069858"/>
              <a:gd name="connsiteY7" fmla="*/ 1916524 h 3365898"/>
              <a:gd name="connsiteX8" fmla="*/ 2326553 w 3069858"/>
              <a:gd name="connsiteY8" fmla="*/ 2125809 h 3365898"/>
              <a:gd name="connsiteX9" fmla="*/ 2159810 w 3069858"/>
              <a:gd name="connsiteY9" fmla="*/ 2800387 h 3365898"/>
              <a:gd name="connsiteX10" fmla="*/ 1295135 w 3069858"/>
              <a:gd name="connsiteY10" fmla="*/ 3362079 h 3365898"/>
              <a:gd name="connsiteX11" fmla="*/ 860051 w 3069858"/>
              <a:gd name="connsiteY11" fmla="*/ 2505123 h 3365898"/>
              <a:gd name="connsiteX0" fmla="*/ 852176 w 3061983"/>
              <a:gd name="connsiteY0" fmla="*/ 2505123 h 3365898"/>
              <a:gd name="connsiteX1" fmla="*/ 418209 w 3061983"/>
              <a:gd name="connsiteY1" fmla="*/ 1918414 h 3365898"/>
              <a:gd name="connsiteX2" fmla="*/ 213 w 3061983"/>
              <a:gd name="connsiteY2" fmla="*/ 1159764 h 3365898"/>
              <a:gd name="connsiteX3" fmla="*/ 472812 w 3061983"/>
              <a:gd name="connsiteY3" fmla="*/ 400976 h 3365898"/>
              <a:gd name="connsiteX4" fmla="*/ 1285413 w 3061983"/>
              <a:gd name="connsiteY4" fmla="*/ 0 h 3365898"/>
              <a:gd name="connsiteX5" fmla="*/ 2184135 w 3061983"/>
              <a:gd name="connsiteY5" fmla="*/ 559714 h 3365898"/>
              <a:gd name="connsiteX6" fmla="*/ 2291000 w 3061983"/>
              <a:gd name="connsiteY6" fmla="*/ 1209809 h 3365898"/>
              <a:gd name="connsiteX7" fmla="*/ 3047496 w 3061983"/>
              <a:gd name="connsiteY7" fmla="*/ 1339432 h 3365898"/>
              <a:gd name="connsiteX8" fmla="*/ 2454344 w 3061983"/>
              <a:gd name="connsiteY8" fmla="*/ 1916524 h 3365898"/>
              <a:gd name="connsiteX9" fmla="*/ 2318678 w 3061983"/>
              <a:gd name="connsiteY9" fmla="*/ 2125809 h 3365898"/>
              <a:gd name="connsiteX10" fmla="*/ 2151935 w 3061983"/>
              <a:gd name="connsiteY10" fmla="*/ 2800387 h 3365898"/>
              <a:gd name="connsiteX11" fmla="*/ 1287260 w 3061983"/>
              <a:gd name="connsiteY11" fmla="*/ 3362079 h 3365898"/>
              <a:gd name="connsiteX12" fmla="*/ 852176 w 3061983"/>
              <a:gd name="connsiteY12" fmla="*/ 2505123 h 3365898"/>
              <a:gd name="connsiteX0" fmla="*/ 928665 w 3138472"/>
              <a:gd name="connsiteY0" fmla="*/ 2505123 h 3365898"/>
              <a:gd name="connsiteX1" fmla="*/ 88773 w 3138472"/>
              <a:gd name="connsiteY1" fmla="*/ 2048036 h 3365898"/>
              <a:gd name="connsiteX2" fmla="*/ 76702 w 3138472"/>
              <a:gd name="connsiteY2" fmla="*/ 1159764 h 3365898"/>
              <a:gd name="connsiteX3" fmla="*/ 549301 w 3138472"/>
              <a:gd name="connsiteY3" fmla="*/ 400976 h 3365898"/>
              <a:gd name="connsiteX4" fmla="*/ 1361902 w 3138472"/>
              <a:gd name="connsiteY4" fmla="*/ 0 h 3365898"/>
              <a:gd name="connsiteX5" fmla="*/ 2260624 w 3138472"/>
              <a:gd name="connsiteY5" fmla="*/ 559714 h 3365898"/>
              <a:gd name="connsiteX6" fmla="*/ 2367489 w 3138472"/>
              <a:gd name="connsiteY6" fmla="*/ 1209809 h 3365898"/>
              <a:gd name="connsiteX7" fmla="*/ 3123985 w 3138472"/>
              <a:gd name="connsiteY7" fmla="*/ 1339432 h 3365898"/>
              <a:gd name="connsiteX8" fmla="*/ 2530833 w 3138472"/>
              <a:gd name="connsiteY8" fmla="*/ 1916524 h 3365898"/>
              <a:gd name="connsiteX9" fmla="*/ 2395167 w 3138472"/>
              <a:gd name="connsiteY9" fmla="*/ 2125809 h 3365898"/>
              <a:gd name="connsiteX10" fmla="*/ 2228424 w 3138472"/>
              <a:gd name="connsiteY10" fmla="*/ 2800387 h 3365898"/>
              <a:gd name="connsiteX11" fmla="*/ 1363749 w 3138472"/>
              <a:gd name="connsiteY11" fmla="*/ 3362079 h 3365898"/>
              <a:gd name="connsiteX12" fmla="*/ 928665 w 3138472"/>
              <a:gd name="connsiteY12" fmla="*/ 2505123 h 3365898"/>
              <a:gd name="connsiteX0" fmla="*/ 891763 w 3138472"/>
              <a:gd name="connsiteY0" fmla="*/ 2487840 h 3366314"/>
              <a:gd name="connsiteX1" fmla="*/ 88773 w 3138472"/>
              <a:gd name="connsiteY1" fmla="*/ 2048036 h 3366314"/>
              <a:gd name="connsiteX2" fmla="*/ 76702 w 3138472"/>
              <a:gd name="connsiteY2" fmla="*/ 1159764 h 3366314"/>
              <a:gd name="connsiteX3" fmla="*/ 549301 w 3138472"/>
              <a:gd name="connsiteY3" fmla="*/ 400976 h 3366314"/>
              <a:gd name="connsiteX4" fmla="*/ 1361902 w 3138472"/>
              <a:gd name="connsiteY4" fmla="*/ 0 h 3366314"/>
              <a:gd name="connsiteX5" fmla="*/ 2260624 w 3138472"/>
              <a:gd name="connsiteY5" fmla="*/ 559714 h 3366314"/>
              <a:gd name="connsiteX6" fmla="*/ 2367489 w 3138472"/>
              <a:gd name="connsiteY6" fmla="*/ 1209809 h 3366314"/>
              <a:gd name="connsiteX7" fmla="*/ 3123985 w 3138472"/>
              <a:gd name="connsiteY7" fmla="*/ 1339432 h 3366314"/>
              <a:gd name="connsiteX8" fmla="*/ 2530833 w 3138472"/>
              <a:gd name="connsiteY8" fmla="*/ 1916524 h 3366314"/>
              <a:gd name="connsiteX9" fmla="*/ 2395167 w 3138472"/>
              <a:gd name="connsiteY9" fmla="*/ 2125809 h 3366314"/>
              <a:gd name="connsiteX10" fmla="*/ 2228424 w 3138472"/>
              <a:gd name="connsiteY10" fmla="*/ 2800387 h 3366314"/>
              <a:gd name="connsiteX11" fmla="*/ 1363749 w 3138472"/>
              <a:gd name="connsiteY11" fmla="*/ 3362079 h 3366314"/>
              <a:gd name="connsiteX12" fmla="*/ 891763 w 3138472"/>
              <a:gd name="connsiteY12" fmla="*/ 2487840 h 3366314"/>
              <a:gd name="connsiteX0" fmla="*/ 917259 w 3163968"/>
              <a:gd name="connsiteY0" fmla="*/ 2487840 h 3366314"/>
              <a:gd name="connsiteX1" fmla="*/ 114269 w 3163968"/>
              <a:gd name="connsiteY1" fmla="*/ 2048036 h 3366314"/>
              <a:gd name="connsiteX2" fmla="*/ 102198 w 3163968"/>
              <a:gd name="connsiteY2" fmla="*/ 1159764 h 3366314"/>
              <a:gd name="connsiteX3" fmla="*/ 989946 w 3163968"/>
              <a:gd name="connsiteY3" fmla="*/ 824410 h 3366314"/>
              <a:gd name="connsiteX4" fmla="*/ 1387398 w 3163968"/>
              <a:gd name="connsiteY4" fmla="*/ 0 h 3366314"/>
              <a:gd name="connsiteX5" fmla="*/ 2286120 w 3163968"/>
              <a:gd name="connsiteY5" fmla="*/ 559714 h 3366314"/>
              <a:gd name="connsiteX6" fmla="*/ 2392985 w 3163968"/>
              <a:gd name="connsiteY6" fmla="*/ 1209809 h 3366314"/>
              <a:gd name="connsiteX7" fmla="*/ 3149481 w 3163968"/>
              <a:gd name="connsiteY7" fmla="*/ 1339432 h 3366314"/>
              <a:gd name="connsiteX8" fmla="*/ 2556329 w 3163968"/>
              <a:gd name="connsiteY8" fmla="*/ 1916524 h 3366314"/>
              <a:gd name="connsiteX9" fmla="*/ 2420663 w 3163968"/>
              <a:gd name="connsiteY9" fmla="*/ 2125809 h 3366314"/>
              <a:gd name="connsiteX10" fmla="*/ 2253920 w 3163968"/>
              <a:gd name="connsiteY10" fmla="*/ 2800387 h 3366314"/>
              <a:gd name="connsiteX11" fmla="*/ 1389245 w 3163968"/>
              <a:gd name="connsiteY11" fmla="*/ 3362079 h 3366314"/>
              <a:gd name="connsiteX12" fmla="*/ 917259 w 3163968"/>
              <a:gd name="connsiteY12" fmla="*/ 2487840 h 3366314"/>
              <a:gd name="connsiteX0" fmla="*/ 917259 w 3163968"/>
              <a:gd name="connsiteY0" fmla="*/ 2487840 h 3363034"/>
              <a:gd name="connsiteX1" fmla="*/ 114269 w 3163968"/>
              <a:gd name="connsiteY1" fmla="*/ 2048036 h 3363034"/>
              <a:gd name="connsiteX2" fmla="*/ 102198 w 3163968"/>
              <a:gd name="connsiteY2" fmla="*/ 1159764 h 3363034"/>
              <a:gd name="connsiteX3" fmla="*/ 989946 w 3163968"/>
              <a:gd name="connsiteY3" fmla="*/ 824410 h 3363034"/>
              <a:gd name="connsiteX4" fmla="*/ 1387398 w 3163968"/>
              <a:gd name="connsiteY4" fmla="*/ 0 h 3363034"/>
              <a:gd name="connsiteX5" fmla="*/ 2286120 w 3163968"/>
              <a:gd name="connsiteY5" fmla="*/ 559714 h 3363034"/>
              <a:gd name="connsiteX6" fmla="*/ 2392985 w 3163968"/>
              <a:gd name="connsiteY6" fmla="*/ 1209809 h 3363034"/>
              <a:gd name="connsiteX7" fmla="*/ 3149481 w 3163968"/>
              <a:gd name="connsiteY7" fmla="*/ 1339432 h 3363034"/>
              <a:gd name="connsiteX8" fmla="*/ 2556329 w 3163968"/>
              <a:gd name="connsiteY8" fmla="*/ 1916524 h 3363034"/>
              <a:gd name="connsiteX9" fmla="*/ 2420663 w 3163968"/>
              <a:gd name="connsiteY9" fmla="*/ 2125809 h 3363034"/>
              <a:gd name="connsiteX10" fmla="*/ 2198567 w 3163968"/>
              <a:gd name="connsiteY10" fmla="*/ 2307821 h 3363034"/>
              <a:gd name="connsiteX11" fmla="*/ 1389245 w 3163968"/>
              <a:gd name="connsiteY11" fmla="*/ 3362079 h 3363034"/>
              <a:gd name="connsiteX12" fmla="*/ 917259 w 3163968"/>
              <a:gd name="connsiteY12" fmla="*/ 2487840 h 3363034"/>
              <a:gd name="connsiteX0" fmla="*/ 917259 w 3163968"/>
              <a:gd name="connsiteY0" fmla="*/ 2487840 h 3363034"/>
              <a:gd name="connsiteX1" fmla="*/ 114269 w 3163968"/>
              <a:gd name="connsiteY1" fmla="*/ 2048036 h 3363034"/>
              <a:gd name="connsiteX2" fmla="*/ 102198 w 3163968"/>
              <a:gd name="connsiteY2" fmla="*/ 1159764 h 3363034"/>
              <a:gd name="connsiteX3" fmla="*/ 989946 w 3163968"/>
              <a:gd name="connsiteY3" fmla="*/ 824410 h 3363034"/>
              <a:gd name="connsiteX4" fmla="*/ 1387398 w 3163968"/>
              <a:gd name="connsiteY4" fmla="*/ 0 h 3363034"/>
              <a:gd name="connsiteX5" fmla="*/ 2286120 w 3163968"/>
              <a:gd name="connsiteY5" fmla="*/ 559714 h 3363034"/>
              <a:gd name="connsiteX6" fmla="*/ 2392985 w 3163968"/>
              <a:gd name="connsiteY6" fmla="*/ 1209809 h 3363034"/>
              <a:gd name="connsiteX7" fmla="*/ 3149481 w 3163968"/>
              <a:gd name="connsiteY7" fmla="*/ 1339432 h 3363034"/>
              <a:gd name="connsiteX8" fmla="*/ 2556329 w 3163968"/>
              <a:gd name="connsiteY8" fmla="*/ 1916524 h 3363034"/>
              <a:gd name="connsiteX9" fmla="*/ 2420663 w 3163968"/>
              <a:gd name="connsiteY9" fmla="*/ 2125809 h 3363034"/>
              <a:gd name="connsiteX10" fmla="*/ 2198567 w 3163968"/>
              <a:gd name="connsiteY10" fmla="*/ 2307821 h 3363034"/>
              <a:gd name="connsiteX11" fmla="*/ 1389245 w 3163968"/>
              <a:gd name="connsiteY11" fmla="*/ 3362079 h 3363034"/>
              <a:gd name="connsiteX12" fmla="*/ 917259 w 3163968"/>
              <a:gd name="connsiteY12" fmla="*/ 2487840 h 3363034"/>
              <a:gd name="connsiteX0" fmla="*/ 917259 w 3163968"/>
              <a:gd name="connsiteY0" fmla="*/ 2487840 h 3363034"/>
              <a:gd name="connsiteX1" fmla="*/ 114269 w 3163968"/>
              <a:gd name="connsiteY1" fmla="*/ 2048036 h 3363034"/>
              <a:gd name="connsiteX2" fmla="*/ 102198 w 3163968"/>
              <a:gd name="connsiteY2" fmla="*/ 1159764 h 3363034"/>
              <a:gd name="connsiteX3" fmla="*/ 989946 w 3163968"/>
              <a:gd name="connsiteY3" fmla="*/ 824410 h 3363034"/>
              <a:gd name="connsiteX4" fmla="*/ 1387398 w 3163968"/>
              <a:gd name="connsiteY4" fmla="*/ 0 h 3363034"/>
              <a:gd name="connsiteX5" fmla="*/ 2286120 w 3163968"/>
              <a:gd name="connsiteY5" fmla="*/ 559714 h 3363034"/>
              <a:gd name="connsiteX6" fmla="*/ 2392985 w 3163968"/>
              <a:gd name="connsiteY6" fmla="*/ 1209809 h 3363034"/>
              <a:gd name="connsiteX7" fmla="*/ 3149481 w 3163968"/>
              <a:gd name="connsiteY7" fmla="*/ 1339432 h 3363034"/>
              <a:gd name="connsiteX8" fmla="*/ 2556329 w 3163968"/>
              <a:gd name="connsiteY8" fmla="*/ 1916524 h 3363034"/>
              <a:gd name="connsiteX9" fmla="*/ 2420663 w 3163968"/>
              <a:gd name="connsiteY9" fmla="*/ 2125809 h 3363034"/>
              <a:gd name="connsiteX10" fmla="*/ 2198567 w 3163968"/>
              <a:gd name="connsiteY10" fmla="*/ 2307821 h 3363034"/>
              <a:gd name="connsiteX11" fmla="*/ 1389245 w 3163968"/>
              <a:gd name="connsiteY11" fmla="*/ 3362079 h 3363034"/>
              <a:gd name="connsiteX12" fmla="*/ 917259 w 3163968"/>
              <a:gd name="connsiteY12" fmla="*/ 2487840 h 3363034"/>
              <a:gd name="connsiteX0" fmla="*/ 564956 w 3143785"/>
              <a:gd name="connsiteY0" fmla="*/ 2868066 h 3376944"/>
              <a:gd name="connsiteX1" fmla="*/ 94086 w 3143785"/>
              <a:gd name="connsiteY1" fmla="*/ 2048036 h 3376944"/>
              <a:gd name="connsiteX2" fmla="*/ 82015 w 3143785"/>
              <a:gd name="connsiteY2" fmla="*/ 1159764 h 3376944"/>
              <a:gd name="connsiteX3" fmla="*/ 969763 w 3143785"/>
              <a:gd name="connsiteY3" fmla="*/ 824410 h 3376944"/>
              <a:gd name="connsiteX4" fmla="*/ 1367215 w 3143785"/>
              <a:gd name="connsiteY4" fmla="*/ 0 h 3376944"/>
              <a:gd name="connsiteX5" fmla="*/ 2265937 w 3143785"/>
              <a:gd name="connsiteY5" fmla="*/ 559714 h 3376944"/>
              <a:gd name="connsiteX6" fmla="*/ 2372802 w 3143785"/>
              <a:gd name="connsiteY6" fmla="*/ 1209809 h 3376944"/>
              <a:gd name="connsiteX7" fmla="*/ 3129298 w 3143785"/>
              <a:gd name="connsiteY7" fmla="*/ 1339432 h 3376944"/>
              <a:gd name="connsiteX8" fmla="*/ 2536146 w 3143785"/>
              <a:gd name="connsiteY8" fmla="*/ 1916524 h 3376944"/>
              <a:gd name="connsiteX9" fmla="*/ 2400480 w 3143785"/>
              <a:gd name="connsiteY9" fmla="*/ 2125809 h 3376944"/>
              <a:gd name="connsiteX10" fmla="*/ 2178384 w 3143785"/>
              <a:gd name="connsiteY10" fmla="*/ 2307821 h 3376944"/>
              <a:gd name="connsiteX11" fmla="*/ 1369062 w 3143785"/>
              <a:gd name="connsiteY11" fmla="*/ 3362079 h 3376944"/>
              <a:gd name="connsiteX12" fmla="*/ 564956 w 3143785"/>
              <a:gd name="connsiteY12" fmla="*/ 2868066 h 3376944"/>
              <a:gd name="connsiteX0" fmla="*/ 487235 w 3066064"/>
              <a:gd name="connsiteY0" fmla="*/ 2868066 h 3377415"/>
              <a:gd name="connsiteX1" fmla="*/ 551448 w 3066064"/>
              <a:gd name="connsiteY1" fmla="*/ 1961622 h 3377415"/>
              <a:gd name="connsiteX2" fmla="*/ 4294 w 3066064"/>
              <a:gd name="connsiteY2" fmla="*/ 1159764 h 3377415"/>
              <a:gd name="connsiteX3" fmla="*/ 892042 w 3066064"/>
              <a:gd name="connsiteY3" fmla="*/ 824410 h 3377415"/>
              <a:gd name="connsiteX4" fmla="*/ 1289494 w 3066064"/>
              <a:gd name="connsiteY4" fmla="*/ 0 h 3377415"/>
              <a:gd name="connsiteX5" fmla="*/ 2188216 w 3066064"/>
              <a:gd name="connsiteY5" fmla="*/ 559714 h 3377415"/>
              <a:gd name="connsiteX6" fmla="*/ 2295081 w 3066064"/>
              <a:gd name="connsiteY6" fmla="*/ 1209809 h 3377415"/>
              <a:gd name="connsiteX7" fmla="*/ 3051577 w 3066064"/>
              <a:gd name="connsiteY7" fmla="*/ 1339432 h 3377415"/>
              <a:gd name="connsiteX8" fmla="*/ 2458425 w 3066064"/>
              <a:gd name="connsiteY8" fmla="*/ 1916524 h 3377415"/>
              <a:gd name="connsiteX9" fmla="*/ 2322759 w 3066064"/>
              <a:gd name="connsiteY9" fmla="*/ 2125809 h 3377415"/>
              <a:gd name="connsiteX10" fmla="*/ 2100663 w 3066064"/>
              <a:gd name="connsiteY10" fmla="*/ 2307821 h 3377415"/>
              <a:gd name="connsiteX11" fmla="*/ 1291341 w 3066064"/>
              <a:gd name="connsiteY11" fmla="*/ 3362079 h 3377415"/>
              <a:gd name="connsiteX12" fmla="*/ 487235 w 3066064"/>
              <a:gd name="connsiteY12" fmla="*/ 2868066 h 3377415"/>
              <a:gd name="connsiteX0" fmla="*/ 486269 w 3065098"/>
              <a:gd name="connsiteY0" fmla="*/ 2868066 h 3377415"/>
              <a:gd name="connsiteX1" fmla="*/ 550482 w 3065098"/>
              <a:gd name="connsiteY1" fmla="*/ 1961622 h 3377415"/>
              <a:gd name="connsiteX2" fmla="*/ 3328 w 3065098"/>
              <a:gd name="connsiteY2" fmla="*/ 1159764 h 3377415"/>
              <a:gd name="connsiteX3" fmla="*/ 891076 w 3065098"/>
              <a:gd name="connsiteY3" fmla="*/ 824410 h 3377415"/>
              <a:gd name="connsiteX4" fmla="*/ 1288528 w 3065098"/>
              <a:gd name="connsiteY4" fmla="*/ 0 h 3377415"/>
              <a:gd name="connsiteX5" fmla="*/ 2187250 w 3065098"/>
              <a:gd name="connsiteY5" fmla="*/ 559714 h 3377415"/>
              <a:gd name="connsiteX6" fmla="*/ 2294115 w 3065098"/>
              <a:gd name="connsiteY6" fmla="*/ 1209809 h 3377415"/>
              <a:gd name="connsiteX7" fmla="*/ 3050611 w 3065098"/>
              <a:gd name="connsiteY7" fmla="*/ 1339432 h 3377415"/>
              <a:gd name="connsiteX8" fmla="*/ 2457459 w 3065098"/>
              <a:gd name="connsiteY8" fmla="*/ 1916524 h 3377415"/>
              <a:gd name="connsiteX9" fmla="*/ 2321793 w 3065098"/>
              <a:gd name="connsiteY9" fmla="*/ 2125809 h 3377415"/>
              <a:gd name="connsiteX10" fmla="*/ 2099697 w 3065098"/>
              <a:gd name="connsiteY10" fmla="*/ 2307821 h 3377415"/>
              <a:gd name="connsiteX11" fmla="*/ 1290375 w 3065098"/>
              <a:gd name="connsiteY11" fmla="*/ 3362079 h 3377415"/>
              <a:gd name="connsiteX12" fmla="*/ 486269 w 3065098"/>
              <a:gd name="connsiteY12" fmla="*/ 2868066 h 3377415"/>
              <a:gd name="connsiteX0" fmla="*/ 486269 w 3065098"/>
              <a:gd name="connsiteY0" fmla="*/ 2868066 h 3377415"/>
              <a:gd name="connsiteX1" fmla="*/ 550482 w 3065098"/>
              <a:gd name="connsiteY1" fmla="*/ 1961622 h 3377415"/>
              <a:gd name="connsiteX2" fmla="*/ 3328 w 3065098"/>
              <a:gd name="connsiteY2" fmla="*/ 1159764 h 3377415"/>
              <a:gd name="connsiteX3" fmla="*/ 891076 w 3065098"/>
              <a:gd name="connsiteY3" fmla="*/ 824410 h 3377415"/>
              <a:gd name="connsiteX4" fmla="*/ 1288528 w 3065098"/>
              <a:gd name="connsiteY4" fmla="*/ 0 h 3377415"/>
              <a:gd name="connsiteX5" fmla="*/ 2187250 w 3065098"/>
              <a:gd name="connsiteY5" fmla="*/ 559714 h 3377415"/>
              <a:gd name="connsiteX6" fmla="*/ 2294115 w 3065098"/>
              <a:gd name="connsiteY6" fmla="*/ 1209809 h 3377415"/>
              <a:gd name="connsiteX7" fmla="*/ 3050611 w 3065098"/>
              <a:gd name="connsiteY7" fmla="*/ 1339432 h 3377415"/>
              <a:gd name="connsiteX8" fmla="*/ 2457459 w 3065098"/>
              <a:gd name="connsiteY8" fmla="*/ 1916524 h 3377415"/>
              <a:gd name="connsiteX9" fmla="*/ 2321793 w 3065098"/>
              <a:gd name="connsiteY9" fmla="*/ 2125809 h 3377415"/>
              <a:gd name="connsiteX10" fmla="*/ 2099697 w 3065098"/>
              <a:gd name="connsiteY10" fmla="*/ 2307821 h 3377415"/>
              <a:gd name="connsiteX11" fmla="*/ 1290375 w 3065098"/>
              <a:gd name="connsiteY11" fmla="*/ 3362079 h 3377415"/>
              <a:gd name="connsiteX12" fmla="*/ 486269 w 3065098"/>
              <a:gd name="connsiteY12" fmla="*/ 2868066 h 3377415"/>
              <a:gd name="connsiteX0" fmla="*/ 486269 w 3065098"/>
              <a:gd name="connsiteY0" fmla="*/ 2868066 h 3377415"/>
              <a:gd name="connsiteX1" fmla="*/ 550482 w 3065098"/>
              <a:gd name="connsiteY1" fmla="*/ 1961622 h 3377415"/>
              <a:gd name="connsiteX2" fmla="*/ 3328 w 3065098"/>
              <a:gd name="connsiteY2" fmla="*/ 1159764 h 3377415"/>
              <a:gd name="connsiteX3" fmla="*/ 891076 w 3065098"/>
              <a:gd name="connsiteY3" fmla="*/ 824410 h 3377415"/>
              <a:gd name="connsiteX4" fmla="*/ 1288528 w 3065098"/>
              <a:gd name="connsiteY4" fmla="*/ 0 h 3377415"/>
              <a:gd name="connsiteX5" fmla="*/ 2187250 w 3065098"/>
              <a:gd name="connsiteY5" fmla="*/ 559714 h 3377415"/>
              <a:gd name="connsiteX6" fmla="*/ 2294115 w 3065098"/>
              <a:gd name="connsiteY6" fmla="*/ 1209809 h 3377415"/>
              <a:gd name="connsiteX7" fmla="*/ 3050611 w 3065098"/>
              <a:gd name="connsiteY7" fmla="*/ 1339432 h 3377415"/>
              <a:gd name="connsiteX8" fmla="*/ 2457459 w 3065098"/>
              <a:gd name="connsiteY8" fmla="*/ 1916524 h 3377415"/>
              <a:gd name="connsiteX9" fmla="*/ 2321793 w 3065098"/>
              <a:gd name="connsiteY9" fmla="*/ 2125809 h 3377415"/>
              <a:gd name="connsiteX10" fmla="*/ 2099697 w 3065098"/>
              <a:gd name="connsiteY10" fmla="*/ 2307821 h 3377415"/>
              <a:gd name="connsiteX11" fmla="*/ 1290375 w 3065098"/>
              <a:gd name="connsiteY11" fmla="*/ 3362079 h 3377415"/>
              <a:gd name="connsiteX12" fmla="*/ 486269 w 3065098"/>
              <a:gd name="connsiteY12" fmla="*/ 2868066 h 3377415"/>
              <a:gd name="connsiteX0" fmla="*/ 486269 w 3065098"/>
              <a:gd name="connsiteY0" fmla="*/ 2868066 h 3377415"/>
              <a:gd name="connsiteX1" fmla="*/ 550482 w 3065098"/>
              <a:gd name="connsiteY1" fmla="*/ 1961622 h 3377415"/>
              <a:gd name="connsiteX2" fmla="*/ 3328 w 3065098"/>
              <a:gd name="connsiteY2" fmla="*/ 1159764 h 3377415"/>
              <a:gd name="connsiteX3" fmla="*/ 891076 w 3065098"/>
              <a:gd name="connsiteY3" fmla="*/ 824410 h 3377415"/>
              <a:gd name="connsiteX4" fmla="*/ 1288528 w 3065098"/>
              <a:gd name="connsiteY4" fmla="*/ 0 h 3377415"/>
              <a:gd name="connsiteX5" fmla="*/ 2187250 w 3065098"/>
              <a:gd name="connsiteY5" fmla="*/ 559714 h 3377415"/>
              <a:gd name="connsiteX6" fmla="*/ 2294115 w 3065098"/>
              <a:gd name="connsiteY6" fmla="*/ 1209809 h 3377415"/>
              <a:gd name="connsiteX7" fmla="*/ 3050611 w 3065098"/>
              <a:gd name="connsiteY7" fmla="*/ 1339432 h 3377415"/>
              <a:gd name="connsiteX8" fmla="*/ 2457459 w 3065098"/>
              <a:gd name="connsiteY8" fmla="*/ 1916524 h 3377415"/>
              <a:gd name="connsiteX9" fmla="*/ 2321793 w 3065098"/>
              <a:gd name="connsiteY9" fmla="*/ 2125809 h 3377415"/>
              <a:gd name="connsiteX10" fmla="*/ 2099697 w 3065098"/>
              <a:gd name="connsiteY10" fmla="*/ 2307821 h 3377415"/>
              <a:gd name="connsiteX11" fmla="*/ 1290375 w 3065098"/>
              <a:gd name="connsiteY11" fmla="*/ 3362079 h 3377415"/>
              <a:gd name="connsiteX12" fmla="*/ 486269 w 3065098"/>
              <a:gd name="connsiteY12" fmla="*/ 2868066 h 3377415"/>
              <a:gd name="connsiteX0" fmla="*/ 486269 w 3053127"/>
              <a:gd name="connsiteY0" fmla="*/ 2868066 h 3377415"/>
              <a:gd name="connsiteX1" fmla="*/ 550482 w 3053127"/>
              <a:gd name="connsiteY1" fmla="*/ 1961622 h 3377415"/>
              <a:gd name="connsiteX2" fmla="*/ 3328 w 3053127"/>
              <a:gd name="connsiteY2" fmla="*/ 1159764 h 3377415"/>
              <a:gd name="connsiteX3" fmla="*/ 891076 w 3053127"/>
              <a:gd name="connsiteY3" fmla="*/ 824410 h 3377415"/>
              <a:gd name="connsiteX4" fmla="*/ 1288528 w 3053127"/>
              <a:gd name="connsiteY4" fmla="*/ 0 h 3377415"/>
              <a:gd name="connsiteX5" fmla="*/ 2187250 w 3053127"/>
              <a:gd name="connsiteY5" fmla="*/ 559714 h 3377415"/>
              <a:gd name="connsiteX6" fmla="*/ 2294115 w 3053127"/>
              <a:gd name="connsiteY6" fmla="*/ 1209809 h 3377415"/>
              <a:gd name="connsiteX7" fmla="*/ 3050611 w 3053127"/>
              <a:gd name="connsiteY7" fmla="*/ 1339432 h 3377415"/>
              <a:gd name="connsiteX8" fmla="*/ 2531265 w 3053127"/>
              <a:gd name="connsiteY8" fmla="*/ 1856033 h 3377415"/>
              <a:gd name="connsiteX9" fmla="*/ 2321793 w 3053127"/>
              <a:gd name="connsiteY9" fmla="*/ 2125809 h 3377415"/>
              <a:gd name="connsiteX10" fmla="*/ 2099697 w 3053127"/>
              <a:gd name="connsiteY10" fmla="*/ 2307821 h 3377415"/>
              <a:gd name="connsiteX11" fmla="*/ 1290375 w 3053127"/>
              <a:gd name="connsiteY11" fmla="*/ 3362079 h 3377415"/>
              <a:gd name="connsiteX12" fmla="*/ 486269 w 3053127"/>
              <a:gd name="connsiteY12" fmla="*/ 2868066 h 3377415"/>
              <a:gd name="connsiteX0" fmla="*/ 486269 w 3053103"/>
              <a:gd name="connsiteY0" fmla="*/ 2868066 h 3377415"/>
              <a:gd name="connsiteX1" fmla="*/ 550482 w 3053103"/>
              <a:gd name="connsiteY1" fmla="*/ 1961622 h 3377415"/>
              <a:gd name="connsiteX2" fmla="*/ 3328 w 3053103"/>
              <a:gd name="connsiteY2" fmla="*/ 1159764 h 3377415"/>
              <a:gd name="connsiteX3" fmla="*/ 891076 w 3053103"/>
              <a:gd name="connsiteY3" fmla="*/ 824410 h 3377415"/>
              <a:gd name="connsiteX4" fmla="*/ 1288528 w 3053103"/>
              <a:gd name="connsiteY4" fmla="*/ 0 h 3377415"/>
              <a:gd name="connsiteX5" fmla="*/ 2187250 w 3053103"/>
              <a:gd name="connsiteY5" fmla="*/ 559714 h 3377415"/>
              <a:gd name="connsiteX6" fmla="*/ 2294115 w 3053103"/>
              <a:gd name="connsiteY6" fmla="*/ 1209809 h 3377415"/>
              <a:gd name="connsiteX7" fmla="*/ 3050611 w 3053103"/>
              <a:gd name="connsiteY7" fmla="*/ 1339432 h 3377415"/>
              <a:gd name="connsiteX8" fmla="*/ 2531265 w 3053103"/>
              <a:gd name="connsiteY8" fmla="*/ 1856033 h 3377415"/>
              <a:gd name="connsiteX9" fmla="*/ 2349470 w 3053103"/>
              <a:gd name="connsiteY9" fmla="*/ 2099884 h 3377415"/>
              <a:gd name="connsiteX10" fmla="*/ 2099697 w 3053103"/>
              <a:gd name="connsiteY10" fmla="*/ 2307821 h 3377415"/>
              <a:gd name="connsiteX11" fmla="*/ 1290375 w 3053103"/>
              <a:gd name="connsiteY11" fmla="*/ 3362079 h 3377415"/>
              <a:gd name="connsiteX12" fmla="*/ 486269 w 3053103"/>
              <a:gd name="connsiteY12" fmla="*/ 2868066 h 3377415"/>
              <a:gd name="connsiteX0" fmla="*/ 486269 w 3052881"/>
              <a:gd name="connsiteY0" fmla="*/ 2868066 h 3377415"/>
              <a:gd name="connsiteX1" fmla="*/ 550482 w 3052881"/>
              <a:gd name="connsiteY1" fmla="*/ 1961622 h 3377415"/>
              <a:gd name="connsiteX2" fmla="*/ 3328 w 3052881"/>
              <a:gd name="connsiteY2" fmla="*/ 1159764 h 3377415"/>
              <a:gd name="connsiteX3" fmla="*/ 891076 w 3052881"/>
              <a:gd name="connsiteY3" fmla="*/ 824410 h 3377415"/>
              <a:gd name="connsiteX4" fmla="*/ 1288528 w 3052881"/>
              <a:gd name="connsiteY4" fmla="*/ 0 h 3377415"/>
              <a:gd name="connsiteX5" fmla="*/ 2187250 w 3052881"/>
              <a:gd name="connsiteY5" fmla="*/ 559714 h 3377415"/>
              <a:gd name="connsiteX6" fmla="*/ 2294115 w 3052881"/>
              <a:gd name="connsiteY6" fmla="*/ 1209809 h 3377415"/>
              <a:gd name="connsiteX7" fmla="*/ 3050611 w 3052881"/>
              <a:gd name="connsiteY7" fmla="*/ 1339432 h 3377415"/>
              <a:gd name="connsiteX8" fmla="*/ 2522039 w 3052881"/>
              <a:gd name="connsiteY8" fmla="*/ 1864675 h 3377415"/>
              <a:gd name="connsiteX9" fmla="*/ 2349470 w 3052881"/>
              <a:gd name="connsiteY9" fmla="*/ 2099884 h 3377415"/>
              <a:gd name="connsiteX10" fmla="*/ 2099697 w 3052881"/>
              <a:gd name="connsiteY10" fmla="*/ 2307821 h 3377415"/>
              <a:gd name="connsiteX11" fmla="*/ 1290375 w 3052881"/>
              <a:gd name="connsiteY11" fmla="*/ 3362079 h 3377415"/>
              <a:gd name="connsiteX12" fmla="*/ 486269 w 3052881"/>
              <a:gd name="connsiteY12" fmla="*/ 2868066 h 33774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052881" h="3377415">
                <a:moveTo>
                  <a:pt x="486269" y="2868066"/>
                </a:moveTo>
                <a:cubicBezTo>
                  <a:pt x="362954" y="2634657"/>
                  <a:pt x="464913" y="2254981"/>
                  <a:pt x="550482" y="1961622"/>
                </a:cubicBezTo>
                <a:cubicBezTo>
                  <a:pt x="636051" y="1668263"/>
                  <a:pt x="-53438" y="1349299"/>
                  <a:pt x="3328" y="1159764"/>
                </a:cubicBezTo>
                <a:cubicBezTo>
                  <a:pt x="60094" y="970229"/>
                  <a:pt x="676876" y="1017704"/>
                  <a:pt x="891076" y="824410"/>
                </a:cubicBezTo>
                <a:cubicBezTo>
                  <a:pt x="1105276" y="631116"/>
                  <a:pt x="878763" y="535241"/>
                  <a:pt x="1288528" y="0"/>
                </a:cubicBezTo>
                <a:cubicBezTo>
                  <a:pt x="1772099" y="9174"/>
                  <a:pt x="2019652" y="358079"/>
                  <a:pt x="2187250" y="559714"/>
                </a:cubicBezTo>
                <a:cubicBezTo>
                  <a:pt x="2354848" y="761349"/>
                  <a:pt x="2239402" y="1056812"/>
                  <a:pt x="2294115" y="1209809"/>
                </a:cubicBezTo>
                <a:cubicBezTo>
                  <a:pt x="2348828" y="1362806"/>
                  <a:pt x="3012624" y="1230288"/>
                  <a:pt x="3050611" y="1339432"/>
                </a:cubicBezTo>
                <a:cubicBezTo>
                  <a:pt x="3088598" y="1448576"/>
                  <a:pt x="2638896" y="1737933"/>
                  <a:pt x="2522039" y="1864675"/>
                </a:cubicBezTo>
                <a:cubicBezTo>
                  <a:pt x="2405182" y="1991417"/>
                  <a:pt x="2498276" y="1847435"/>
                  <a:pt x="2349470" y="2099884"/>
                </a:cubicBezTo>
                <a:cubicBezTo>
                  <a:pt x="2237565" y="2214069"/>
                  <a:pt x="2243924" y="2222757"/>
                  <a:pt x="2099697" y="2307821"/>
                </a:cubicBezTo>
                <a:cubicBezTo>
                  <a:pt x="1863215" y="2479300"/>
                  <a:pt x="1559280" y="3268705"/>
                  <a:pt x="1290375" y="3362079"/>
                </a:cubicBezTo>
                <a:cubicBezTo>
                  <a:pt x="1021470" y="3455453"/>
                  <a:pt x="609584" y="3101475"/>
                  <a:pt x="486269" y="2868066"/>
                </a:cubicBezTo>
                <a:close/>
              </a:path>
            </a:pathLst>
          </a:custGeom>
          <a:solidFill>
            <a:srgbClr val="FED6D3">
              <a:alpha val="40000"/>
            </a:srgb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 anchorCtr="1"/>
          <a:lstStyle/>
          <a:p>
            <a:pPr algn="ctr"/>
            <a:endParaRPr lang="en-GB" sz="1400" err="1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val 21">
            <a:extLst>
              <a:ext uri="{FF2B5EF4-FFF2-40B4-BE49-F238E27FC236}">
                <a16:creationId xmlns:a16="http://schemas.microsoft.com/office/drawing/2014/main" id="{7C4404CA-B271-47C4-BC02-4EEE49700D36}"/>
              </a:ext>
            </a:extLst>
          </p:cNvPr>
          <p:cNvSpPr/>
          <p:nvPr/>
        </p:nvSpPr>
        <p:spPr>
          <a:xfrm>
            <a:off x="4906422" y="2514132"/>
            <a:ext cx="2402178" cy="2437062"/>
          </a:xfrm>
          <a:custGeom>
            <a:avLst/>
            <a:gdLst>
              <a:gd name="connsiteX0" fmla="*/ 0 w 2170532"/>
              <a:gd name="connsiteY0" fmla="*/ 1093728 h 2187456"/>
              <a:gd name="connsiteX1" fmla="*/ 1085266 w 2170532"/>
              <a:gd name="connsiteY1" fmla="*/ 0 h 2187456"/>
              <a:gd name="connsiteX2" fmla="*/ 2170532 w 2170532"/>
              <a:gd name="connsiteY2" fmla="*/ 1093728 h 2187456"/>
              <a:gd name="connsiteX3" fmla="*/ 1085266 w 2170532"/>
              <a:gd name="connsiteY3" fmla="*/ 2187456 h 2187456"/>
              <a:gd name="connsiteX4" fmla="*/ 0 w 2170532"/>
              <a:gd name="connsiteY4" fmla="*/ 1093728 h 2187456"/>
              <a:gd name="connsiteX0" fmla="*/ 28546 w 2199078"/>
              <a:gd name="connsiteY0" fmla="*/ 1137766 h 2231494"/>
              <a:gd name="connsiteX1" fmla="*/ 383506 w 2199078"/>
              <a:gd name="connsiteY1" fmla="*/ 305039 h 2231494"/>
              <a:gd name="connsiteX2" fmla="*/ 1113812 w 2199078"/>
              <a:gd name="connsiteY2" fmla="*/ 44038 h 2231494"/>
              <a:gd name="connsiteX3" fmla="*/ 2199078 w 2199078"/>
              <a:gd name="connsiteY3" fmla="*/ 1137766 h 2231494"/>
              <a:gd name="connsiteX4" fmla="*/ 1113812 w 2199078"/>
              <a:gd name="connsiteY4" fmla="*/ 2231494 h 2231494"/>
              <a:gd name="connsiteX5" fmla="*/ 28546 w 2199078"/>
              <a:gd name="connsiteY5" fmla="*/ 1137766 h 2231494"/>
              <a:gd name="connsiteX0" fmla="*/ 28546 w 2199078"/>
              <a:gd name="connsiteY0" fmla="*/ 1242106 h 2335834"/>
              <a:gd name="connsiteX1" fmla="*/ 383506 w 2199078"/>
              <a:gd name="connsiteY1" fmla="*/ 409379 h 2335834"/>
              <a:gd name="connsiteX2" fmla="*/ 1468919 w 2199078"/>
              <a:gd name="connsiteY2" fmla="*/ 32969 h 2335834"/>
              <a:gd name="connsiteX3" fmla="*/ 2199078 w 2199078"/>
              <a:gd name="connsiteY3" fmla="*/ 1242106 h 2335834"/>
              <a:gd name="connsiteX4" fmla="*/ 1113812 w 2199078"/>
              <a:gd name="connsiteY4" fmla="*/ 2335834 h 2335834"/>
              <a:gd name="connsiteX5" fmla="*/ 28546 w 2199078"/>
              <a:gd name="connsiteY5" fmla="*/ 1242106 h 2335834"/>
              <a:gd name="connsiteX0" fmla="*/ 96418 w 2266950"/>
              <a:gd name="connsiteY0" fmla="*/ 1324845 h 2418573"/>
              <a:gd name="connsiteX1" fmla="*/ 176170 w 2266950"/>
              <a:gd name="connsiteY1" fmla="*/ 172522 h 2418573"/>
              <a:gd name="connsiteX2" fmla="*/ 1536791 w 2266950"/>
              <a:gd name="connsiteY2" fmla="*/ 115708 h 2418573"/>
              <a:gd name="connsiteX3" fmla="*/ 2266950 w 2266950"/>
              <a:gd name="connsiteY3" fmla="*/ 1324845 h 2418573"/>
              <a:gd name="connsiteX4" fmla="*/ 1181684 w 2266950"/>
              <a:gd name="connsiteY4" fmla="*/ 2418573 h 2418573"/>
              <a:gd name="connsiteX5" fmla="*/ 96418 w 2266950"/>
              <a:gd name="connsiteY5" fmla="*/ 1324845 h 2418573"/>
              <a:gd name="connsiteX0" fmla="*/ 14596 w 3445757"/>
              <a:gd name="connsiteY0" fmla="*/ 934227 h 2423786"/>
              <a:gd name="connsiteX1" fmla="*/ 1354977 w 3445757"/>
              <a:gd name="connsiteY1" fmla="*/ 172522 h 2423786"/>
              <a:gd name="connsiteX2" fmla="*/ 2715598 w 3445757"/>
              <a:gd name="connsiteY2" fmla="*/ 115708 h 2423786"/>
              <a:gd name="connsiteX3" fmla="*/ 3445757 w 3445757"/>
              <a:gd name="connsiteY3" fmla="*/ 1324845 h 2423786"/>
              <a:gd name="connsiteX4" fmla="*/ 2360491 w 3445757"/>
              <a:gd name="connsiteY4" fmla="*/ 2418573 h 2423786"/>
              <a:gd name="connsiteX5" fmla="*/ 14596 w 3445757"/>
              <a:gd name="connsiteY5" fmla="*/ 934227 h 2423786"/>
              <a:gd name="connsiteX0" fmla="*/ 14596 w 3445757"/>
              <a:gd name="connsiteY0" fmla="*/ 934227 h 2433776"/>
              <a:gd name="connsiteX1" fmla="*/ 1354977 w 3445757"/>
              <a:gd name="connsiteY1" fmla="*/ 172522 h 2433776"/>
              <a:gd name="connsiteX2" fmla="*/ 2715598 w 3445757"/>
              <a:gd name="connsiteY2" fmla="*/ 115708 h 2433776"/>
              <a:gd name="connsiteX3" fmla="*/ 3445757 w 3445757"/>
              <a:gd name="connsiteY3" fmla="*/ 1324845 h 2433776"/>
              <a:gd name="connsiteX4" fmla="*/ 2360491 w 3445757"/>
              <a:gd name="connsiteY4" fmla="*/ 2418573 h 2433776"/>
              <a:gd name="connsiteX5" fmla="*/ 1177424 w 3445757"/>
              <a:gd name="connsiteY5" fmla="*/ 1894790 h 2433776"/>
              <a:gd name="connsiteX6" fmla="*/ 14596 w 3445757"/>
              <a:gd name="connsiteY6" fmla="*/ 934227 h 2433776"/>
              <a:gd name="connsiteX0" fmla="*/ 2247 w 3433408"/>
              <a:gd name="connsiteY0" fmla="*/ 934227 h 2478987"/>
              <a:gd name="connsiteX1" fmla="*/ 1342628 w 3433408"/>
              <a:gd name="connsiteY1" fmla="*/ 172522 h 2478987"/>
              <a:gd name="connsiteX2" fmla="*/ 2703249 w 3433408"/>
              <a:gd name="connsiteY2" fmla="*/ 115708 h 2478987"/>
              <a:gd name="connsiteX3" fmla="*/ 3433408 w 3433408"/>
              <a:gd name="connsiteY3" fmla="*/ 1324845 h 2478987"/>
              <a:gd name="connsiteX4" fmla="*/ 2348142 w 3433408"/>
              <a:gd name="connsiteY4" fmla="*/ 2418573 h 2478987"/>
              <a:gd name="connsiteX5" fmla="*/ 1058543 w 3433408"/>
              <a:gd name="connsiteY5" fmla="*/ 2187753 h 2478987"/>
              <a:gd name="connsiteX6" fmla="*/ 2247 w 3433408"/>
              <a:gd name="connsiteY6" fmla="*/ 934227 h 2478987"/>
              <a:gd name="connsiteX0" fmla="*/ 2247 w 3433408"/>
              <a:gd name="connsiteY0" fmla="*/ 934227 h 2698988"/>
              <a:gd name="connsiteX1" fmla="*/ 1342628 w 3433408"/>
              <a:gd name="connsiteY1" fmla="*/ 172522 h 2698988"/>
              <a:gd name="connsiteX2" fmla="*/ 2703249 w 3433408"/>
              <a:gd name="connsiteY2" fmla="*/ 115708 h 2698988"/>
              <a:gd name="connsiteX3" fmla="*/ 3433408 w 3433408"/>
              <a:gd name="connsiteY3" fmla="*/ 1324845 h 2698988"/>
              <a:gd name="connsiteX4" fmla="*/ 2037424 w 3433408"/>
              <a:gd name="connsiteY4" fmla="*/ 2667148 h 2698988"/>
              <a:gd name="connsiteX5" fmla="*/ 1058543 w 3433408"/>
              <a:gd name="connsiteY5" fmla="*/ 2187753 h 2698988"/>
              <a:gd name="connsiteX6" fmla="*/ 2247 w 3433408"/>
              <a:gd name="connsiteY6" fmla="*/ 934227 h 2698988"/>
              <a:gd name="connsiteX0" fmla="*/ 2247 w 4205765"/>
              <a:gd name="connsiteY0" fmla="*/ 905310 h 2694437"/>
              <a:gd name="connsiteX1" fmla="*/ 1342628 w 4205765"/>
              <a:gd name="connsiteY1" fmla="*/ 143605 h 2694437"/>
              <a:gd name="connsiteX2" fmla="*/ 2703249 w 4205765"/>
              <a:gd name="connsiteY2" fmla="*/ 86791 h 2694437"/>
              <a:gd name="connsiteX3" fmla="*/ 4205765 w 4205765"/>
              <a:gd name="connsiteY3" fmla="*/ 878677 h 2694437"/>
              <a:gd name="connsiteX4" fmla="*/ 2037424 w 4205765"/>
              <a:gd name="connsiteY4" fmla="*/ 2638231 h 2694437"/>
              <a:gd name="connsiteX5" fmla="*/ 1058543 w 4205765"/>
              <a:gd name="connsiteY5" fmla="*/ 2158836 h 2694437"/>
              <a:gd name="connsiteX6" fmla="*/ 2247 w 4205765"/>
              <a:gd name="connsiteY6" fmla="*/ 905310 h 2694437"/>
              <a:gd name="connsiteX0" fmla="*/ 2247 w 4210670"/>
              <a:gd name="connsiteY0" fmla="*/ 905310 h 2639423"/>
              <a:gd name="connsiteX1" fmla="*/ 1342628 w 4210670"/>
              <a:gd name="connsiteY1" fmla="*/ 143605 h 2639423"/>
              <a:gd name="connsiteX2" fmla="*/ 2703249 w 4210670"/>
              <a:gd name="connsiteY2" fmla="*/ 86791 h 2639423"/>
              <a:gd name="connsiteX3" fmla="*/ 4205765 w 4210670"/>
              <a:gd name="connsiteY3" fmla="*/ 878677 h 2639423"/>
              <a:gd name="connsiteX4" fmla="*/ 3144795 w 4210670"/>
              <a:gd name="connsiteY4" fmla="*/ 2034548 h 2639423"/>
              <a:gd name="connsiteX5" fmla="*/ 2037424 w 4210670"/>
              <a:gd name="connsiteY5" fmla="*/ 2638231 h 2639423"/>
              <a:gd name="connsiteX6" fmla="*/ 1058543 w 4210670"/>
              <a:gd name="connsiteY6" fmla="*/ 2158836 h 2639423"/>
              <a:gd name="connsiteX7" fmla="*/ 2247 w 4210670"/>
              <a:gd name="connsiteY7" fmla="*/ 905310 h 2639423"/>
              <a:gd name="connsiteX0" fmla="*/ 2247 w 4213433"/>
              <a:gd name="connsiteY0" fmla="*/ 905310 h 2674570"/>
              <a:gd name="connsiteX1" fmla="*/ 1342628 w 4213433"/>
              <a:gd name="connsiteY1" fmla="*/ 143605 h 2674570"/>
              <a:gd name="connsiteX2" fmla="*/ 2703249 w 4213433"/>
              <a:gd name="connsiteY2" fmla="*/ 86791 h 2674570"/>
              <a:gd name="connsiteX3" fmla="*/ 4205765 w 4213433"/>
              <a:gd name="connsiteY3" fmla="*/ 878677 h 2674570"/>
              <a:gd name="connsiteX4" fmla="*/ 3446636 w 4213433"/>
              <a:gd name="connsiteY4" fmla="*/ 2442921 h 2674570"/>
              <a:gd name="connsiteX5" fmla="*/ 2037424 w 4213433"/>
              <a:gd name="connsiteY5" fmla="*/ 2638231 h 2674570"/>
              <a:gd name="connsiteX6" fmla="*/ 1058543 w 4213433"/>
              <a:gd name="connsiteY6" fmla="*/ 2158836 h 2674570"/>
              <a:gd name="connsiteX7" fmla="*/ 2247 w 4213433"/>
              <a:gd name="connsiteY7" fmla="*/ 905310 h 2674570"/>
              <a:gd name="connsiteX0" fmla="*/ 2247 w 4213433"/>
              <a:gd name="connsiteY0" fmla="*/ 795198 h 2564458"/>
              <a:gd name="connsiteX1" fmla="*/ 1342628 w 4213433"/>
              <a:gd name="connsiteY1" fmla="*/ 33493 h 2564458"/>
              <a:gd name="connsiteX2" fmla="*/ 2339264 w 4213433"/>
              <a:gd name="connsiteY2" fmla="*/ 589238 h 2564458"/>
              <a:gd name="connsiteX3" fmla="*/ 4205765 w 4213433"/>
              <a:gd name="connsiteY3" fmla="*/ 768565 h 2564458"/>
              <a:gd name="connsiteX4" fmla="*/ 3446636 w 4213433"/>
              <a:gd name="connsiteY4" fmla="*/ 2332809 h 2564458"/>
              <a:gd name="connsiteX5" fmla="*/ 2037424 w 4213433"/>
              <a:gd name="connsiteY5" fmla="*/ 2528119 h 2564458"/>
              <a:gd name="connsiteX6" fmla="*/ 1058543 w 4213433"/>
              <a:gd name="connsiteY6" fmla="*/ 2048724 h 2564458"/>
              <a:gd name="connsiteX7" fmla="*/ 2247 w 4213433"/>
              <a:gd name="connsiteY7" fmla="*/ 795198 h 2564458"/>
              <a:gd name="connsiteX0" fmla="*/ 8090 w 4219276"/>
              <a:gd name="connsiteY0" fmla="*/ 502293 h 2271553"/>
              <a:gd name="connsiteX1" fmla="*/ 1632557 w 4219276"/>
              <a:gd name="connsiteY1" fmla="*/ 51306 h 2271553"/>
              <a:gd name="connsiteX2" fmla="*/ 2345107 w 4219276"/>
              <a:gd name="connsiteY2" fmla="*/ 296333 h 2271553"/>
              <a:gd name="connsiteX3" fmla="*/ 4211608 w 4219276"/>
              <a:gd name="connsiteY3" fmla="*/ 475660 h 2271553"/>
              <a:gd name="connsiteX4" fmla="*/ 3452479 w 4219276"/>
              <a:gd name="connsiteY4" fmla="*/ 2039904 h 2271553"/>
              <a:gd name="connsiteX5" fmla="*/ 2043267 w 4219276"/>
              <a:gd name="connsiteY5" fmla="*/ 2235214 h 2271553"/>
              <a:gd name="connsiteX6" fmla="*/ 1064386 w 4219276"/>
              <a:gd name="connsiteY6" fmla="*/ 1755819 h 2271553"/>
              <a:gd name="connsiteX7" fmla="*/ 8090 w 4219276"/>
              <a:gd name="connsiteY7" fmla="*/ 502293 h 2271553"/>
              <a:gd name="connsiteX0" fmla="*/ 8090 w 4219276"/>
              <a:gd name="connsiteY0" fmla="*/ 502293 h 3160345"/>
              <a:gd name="connsiteX1" fmla="*/ 1632557 w 4219276"/>
              <a:gd name="connsiteY1" fmla="*/ 51306 h 3160345"/>
              <a:gd name="connsiteX2" fmla="*/ 2345107 w 4219276"/>
              <a:gd name="connsiteY2" fmla="*/ 296333 h 3160345"/>
              <a:gd name="connsiteX3" fmla="*/ 4211608 w 4219276"/>
              <a:gd name="connsiteY3" fmla="*/ 475660 h 3160345"/>
              <a:gd name="connsiteX4" fmla="*/ 3452479 w 4219276"/>
              <a:gd name="connsiteY4" fmla="*/ 2039904 h 3160345"/>
              <a:gd name="connsiteX5" fmla="*/ 2096533 w 4219276"/>
              <a:gd name="connsiteY5" fmla="*/ 3158492 h 3160345"/>
              <a:gd name="connsiteX6" fmla="*/ 1064386 w 4219276"/>
              <a:gd name="connsiteY6" fmla="*/ 1755819 h 3160345"/>
              <a:gd name="connsiteX7" fmla="*/ 8090 w 4219276"/>
              <a:gd name="connsiteY7" fmla="*/ 502293 h 3160345"/>
              <a:gd name="connsiteX0" fmla="*/ 8090 w 4214415"/>
              <a:gd name="connsiteY0" fmla="*/ 502293 h 3161575"/>
              <a:gd name="connsiteX1" fmla="*/ 1632557 w 4214415"/>
              <a:gd name="connsiteY1" fmla="*/ 51306 h 3161575"/>
              <a:gd name="connsiteX2" fmla="*/ 2345107 w 4214415"/>
              <a:gd name="connsiteY2" fmla="*/ 296333 h 3161575"/>
              <a:gd name="connsiteX3" fmla="*/ 4211608 w 4214415"/>
              <a:gd name="connsiteY3" fmla="*/ 475660 h 3161575"/>
              <a:gd name="connsiteX4" fmla="*/ 2529201 w 4214415"/>
              <a:gd name="connsiteY4" fmla="*/ 1320813 h 3161575"/>
              <a:gd name="connsiteX5" fmla="*/ 2096533 w 4214415"/>
              <a:gd name="connsiteY5" fmla="*/ 3158492 h 3161575"/>
              <a:gd name="connsiteX6" fmla="*/ 1064386 w 4214415"/>
              <a:gd name="connsiteY6" fmla="*/ 1755819 h 3161575"/>
              <a:gd name="connsiteX7" fmla="*/ 8090 w 4214415"/>
              <a:gd name="connsiteY7" fmla="*/ 502293 h 3161575"/>
              <a:gd name="connsiteX0" fmla="*/ 8090 w 3789453"/>
              <a:gd name="connsiteY0" fmla="*/ 503154 h 3162436"/>
              <a:gd name="connsiteX1" fmla="*/ 1632557 w 3789453"/>
              <a:gd name="connsiteY1" fmla="*/ 52167 h 3162436"/>
              <a:gd name="connsiteX2" fmla="*/ 2345107 w 3789453"/>
              <a:gd name="connsiteY2" fmla="*/ 297194 h 3162436"/>
              <a:gd name="connsiteX3" fmla="*/ 3785480 w 3789453"/>
              <a:gd name="connsiteY3" fmla="*/ 529787 h 3162436"/>
              <a:gd name="connsiteX4" fmla="*/ 2529201 w 3789453"/>
              <a:gd name="connsiteY4" fmla="*/ 1321674 h 3162436"/>
              <a:gd name="connsiteX5" fmla="*/ 2096533 w 3789453"/>
              <a:gd name="connsiteY5" fmla="*/ 3159353 h 3162436"/>
              <a:gd name="connsiteX6" fmla="*/ 1064386 w 3789453"/>
              <a:gd name="connsiteY6" fmla="*/ 1756680 h 3162436"/>
              <a:gd name="connsiteX7" fmla="*/ 8090 w 3789453"/>
              <a:gd name="connsiteY7" fmla="*/ 503154 h 3162436"/>
              <a:gd name="connsiteX0" fmla="*/ 39 w 3781402"/>
              <a:gd name="connsiteY0" fmla="*/ 1332996 h 3992278"/>
              <a:gd name="connsiteX1" fmla="*/ 1091846 w 3781402"/>
              <a:gd name="connsiteY1" fmla="*/ 20875 h 3992278"/>
              <a:gd name="connsiteX2" fmla="*/ 2337056 w 3781402"/>
              <a:gd name="connsiteY2" fmla="*/ 1127036 h 3992278"/>
              <a:gd name="connsiteX3" fmla="*/ 3777429 w 3781402"/>
              <a:gd name="connsiteY3" fmla="*/ 1359629 h 3992278"/>
              <a:gd name="connsiteX4" fmla="*/ 2521150 w 3781402"/>
              <a:gd name="connsiteY4" fmla="*/ 2151516 h 3992278"/>
              <a:gd name="connsiteX5" fmla="*/ 2088482 w 3781402"/>
              <a:gd name="connsiteY5" fmla="*/ 3989195 h 3992278"/>
              <a:gd name="connsiteX6" fmla="*/ 1056335 w 3781402"/>
              <a:gd name="connsiteY6" fmla="*/ 2586522 h 3992278"/>
              <a:gd name="connsiteX7" fmla="*/ 39 w 3781402"/>
              <a:gd name="connsiteY7" fmla="*/ 1332996 h 3992278"/>
              <a:gd name="connsiteX0" fmla="*/ 39 w 3781402"/>
              <a:gd name="connsiteY0" fmla="*/ 1486877 h 4146159"/>
              <a:gd name="connsiteX1" fmla="*/ 1091846 w 3781402"/>
              <a:gd name="connsiteY1" fmla="*/ 174756 h 4146159"/>
              <a:gd name="connsiteX2" fmla="*/ 3029514 w 3781402"/>
              <a:gd name="connsiteY2" fmla="*/ 135698 h 4146159"/>
              <a:gd name="connsiteX3" fmla="*/ 3777429 w 3781402"/>
              <a:gd name="connsiteY3" fmla="*/ 1513510 h 4146159"/>
              <a:gd name="connsiteX4" fmla="*/ 2521150 w 3781402"/>
              <a:gd name="connsiteY4" fmla="*/ 2305397 h 4146159"/>
              <a:gd name="connsiteX5" fmla="*/ 2088482 w 3781402"/>
              <a:gd name="connsiteY5" fmla="*/ 4143076 h 4146159"/>
              <a:gd name="connsiteX6" fmla="*/ 1056335 w 3781402"/>
              <a:gd name="connsiteY6" fmla="*/ 2740403 h 4146159"/>
              <a:gd name="connsiteX7" fmla="*/ 39 w 3781402"/>
              <a:gd name="connsiteY7" fmla="*/ 1486877 h 4146159"/>
              <a:gd name="connsiteX0" fmla="*/ 436 w 3160362"/>
              <a:gd name="connsiteY0" fmla="*/ 1611164 h 4146159"/>
              <a:gd name="connsiteX1" fmla="*/ 470806 w 3160362"/>
              <a:gd name="connsiteY1" fmla="*/ 174756 h 4146159"/>
              <a:gd name="connsiteX2" fmla="*/ 2408474 w 3160362"/>
              <a:gd name="connsiteY2" fmla="*/ 135698 h 4146159"/>
              <a:gd name="connsiteX3" fmla="*/ 3156389 w 3160362"/>
              <a:gd name="connsiteY3" fmla="*/ 1513510 h 4146159"/>
              <a:gd name="connsiteX4" fmla="*/ 1900110 w 3160362"/>
              <a:gd name="connsiteY4" fmla="*/ 2305397 h 4146159"/>
              <a:gd name="connsiteX5" fmla="*/ 1467442 w 3160362"/>
              <a:gd name="connsiteY5" fmla="*/ 4143076 h 4146159"/>
              <a:gd name="connsiteX6" fmla="*/ 435295 w 3160362"/>
              <a:gd name="connsiteY6" fmla="*/ 2740403 h 4146159"/>
              <a:gd name="connsiteX7" fmla="*/ 436 w 3160362"/>
              <a:gd name="connsiteY7" fmla="*/ 1611164 h 4146159"/>
              <a:gd name="connsiteX0" fmla="*/ 436 w 3350181"/>
              <a:gd name="connsiteY0" fmla="*/ 1611164 h 4149884"/>
              <a:gd name="connsiteX1" fmla="*/ 470806 w 3350181"/>
              <a:gd name="connsiteY1" fmla="*/ 174756 h 4149884"/>
              <a:gd name="connsiteX2" fmla="*/ 2408474 w 3350181"/>
              <a:gd name="connsiteY2" fmla="*/ 135698 h 4149884"/>
              <a:gd name="connsiteX3" fmla="*/ 3156389 w 3350181"/>
              <a:gd name="connsiteY3" fmla="*/ 1513510 h 4149884"/>
              <a:gd name="connsiteX4" fmla="*/ 3178494 w 3350181"/>
              <a:gd name="connsiteY4" fmla="*/ 3237552 h 4149884"/>
              <a:gd name="connsiteX5" fmla="*/ 1467442 w 3350181"/>
              <a:gd name="connsiteY5" fmla="*/ 4143076 h 4149884"/>
              <a:gd name="connsiteX6" fmla="*/ 435295 w 3350181"/>
              <a:gd name="connsiteY6" fmla="*/ 2740403 h 4149884"/>
              <a:gd name="connsiteX7" fmla="*/ 436 w 3350181"/>
              <a:gd name="connsiteY7" fmla="*/ 1611164 h 4149884"/>
              <a:gd name="connsiteX0" fmla="*/ 436 w 3242380"/>
              <a:gd name="connsiteY0" fmla="*/ 1628055 h 4166775"/>
              <a:gd name="connsiteX1" fmla="*/ 470806 w 3242380"/>
              <a:gd name="connsiteY1" fmla="*/ 191647 h 4166775"/>
              <a:gd name="connsiteX2" fmla="*/ 2408474 w 3242380"/>
              <a:gd name="connsiteY2" fmla="*/ 152589 h 4166775"/>
              <a:gd name="connsiteX3" fmla="*/ 2179845 w 3242380"/>
              <a:gd name="connsiteY3" fmla="*/ 1770099 h 4166775"/>
              <a:gd name="connsiteX4" fmla="*/ 3178494 w 3242380"/>
              <a:gd name="connsiteY4" fmla="*/ 3254443 h 4166775"/>
              <a:gd name="connsiteX5" fmla="*/ 1467442 w 3242380"/>
              <a:gd name="connsiteY5" fmla="*/ 4159967 h 4166775"/>
              <a:gd name="connsiteX6" fmla="*/ 435295 w 3242380"/>
              <a:gd name="connsiteY6" fmla="*/ 2757294 h 4166775"/>
              <a:gd name="connsiteX7" fmla="*/ 436 w 3242380"/>
              <a:gd name="connsiteY7" fmla="*/ 1628055 h 4166775"/>
              <a:gd name="connsiteX0" fmla="*/ 437850 w 3679794"/>
              <a:gd name="connsiteY0" fmla="*/ 1628055 h 4160098"/>
              <a:gd name="connsiteX1" fmla="*/ 908220 w 3679794"/>
              <a:gd name="connsiteY1" fmla="*/ 191647 h 4160098"/>
              <a:gd name="connsiteX2" fmla="*/ 2845888 w 3679794"/>
              <a:gd name="connsiteY2" fmla="*/ 152589 h 4160098"/>
              <a:gd name="connsiteX3" fmla="*/ 2617259 w 3679794"/>
              <a:gd name="connsiteY3" fmla="*/ 1770099 h 4160098"/>
              <a:gd name="connsiteX4" fmla="*/ 3615908 w 3679794"/>
              <a:gd name="connsiteY4" fmla="*/ 3254443 h 4160098"/>
              <a:gd name="connsiteX5" fmla="*/ 1904856 w 3679794"/>
              <a:gd name="connsiteY5" fmla="*/ 4159967 h 4160098"/>
              <a:gd name="connsiteX6" fmla="*/ 135862 w 3679794"/>
              <a:gd name="connsiteY6" fmla="*/ 3316587 h 4160098"/>
              <a:gd name="connsiteX7" fmla="*/ 437850 w 3679794"/>
              <a:gd name="connsiteY7" fmla="*/ 1628055 h 4160098"/>
              <a:gd name="connsiteX0" fmla="*/ 445706 w 3687650"/>
              <a:gd name="connsiteY0" fmla="*/ 1488636 h 4020679"/>
              <a:gd name="connsiteX1" fmla="*/ 1235672 w 3687650"/>
              <a:gd name="connsiteY1" fmla="*/ 877851 h 4020679"/>
              <a:gd name="connsiteX2" fmla="*/ 2853744 w 3687650"/>
              <a:gd name="connsiteY2" fmla="*/ 13170 h 4020679"/>
              <a:gd name="connsiteX3" fmla="*/ 2625115 w 3687650"/>
              <a:gd name="connsiteY3" fmla="*/ 1630680 h 4020679"/>
              <a:gd name="connsiteX4" fmla="*/ 3623764 w 3687650"/>
              <a:gd name="connsiteY4" fmla="*/ 3115024 h 4020679"/>
              <a:gd name="connsiteX5" fmla="*/ 1912712 w 3687650"/>
              <a:gd name="connsiteY5" fmla="*/ 4020548 h 4020679"/>
              <a:gd name="connsiteX6" fmla="*/ 143718 w 3687650"/>
              <a:gd name="connsiteY6" fmla="*/ 3177168 h 4020679"/>
              <a:gd name="connsiteX7" fmla="*/ 445706 w 3687650"/>
              <a:gd name="connsiteY7" fmla="*/ 1488636 h 4020679"/>
              <a:gd name="connsiteX0" fmla="*/ 445706 w 3687650"/>
              <a:gd name="connsiteY0" fmla="*/ 663681 h 3195724"/>
              <a:gd name="connsiteX1" fmla="*/ 1235672 w 3687650"/>
              <a:gd name="connsiteY1" fmla="*/ 52896 h 3195724"/>
              <a:gd name="connsiteX2" fmla="*/ 2445372 w 3687650"/>
              <a:gd name="connsiteY2" fmla="*/ 333435 h 3195724"/>
              <a:gd name="connsiteX3" fmla="*/ 2625115 w 3687650"/>
              <a:gd name="connsiteY3" fmla="*/ 805725 h 3195724"/>
              <a:gd name="connsiteX4" fmla="*/ 3623764 w 3687650"/>
              <a:gd name="connsiteY4" fmla="*/ 2290069 h 3195724"/>
              <a:gd name="connsiteX5" fmla="*/ 1912712 w 3687650"/>
              <a:gd name="connsiteY5" fmla="*/ 3195593 h 3195724"/>
              <a:gd name="connsiteX6" fmla="*/ 143718 w 3687650"/>
              <a:gd name="connsiteY6" fmla="*/ 2352213 h 3195724"/>
              <a:gd name="connsiteX7" fmla="*/ 445706 w 3687650"/>
              <a:gd name="connsiteY7" fmla="*/ 663681 h 3195724"/>
              <a:gd name="connsiteX0" fmla="*/ 445706 w 4040777"/>
              <a:gd name="connsiteY0" fmla="*/ 658777 h 3190820"/>
              <a:gd name="connsiteX1" fmla="*/ 1235672 w 4040777"/>
              <a:gd name="connsiteY1" fmla="*/ 47992 h 3190820"/>
              <a:gd name="connsiteX2" fmla="*/ 2445372 w 4040777"/>
              <a:gd name="connsiteY2" fmla="*/ 328531 h 3190820"/>
              <a:gd name="connsiteX3" fmla="*/ 4018909 w 4040777"/>
              <a:gd name="connsiteY3" fmla="*/ 481225 h 3190820"/>
              <a:gd name="connsiteX4" fmla="*/ 3623764 w 4040777"/>
              <a:gd name="connsiteY4" fmla="*/ 2285165 h 3190820"/>
              <a:gd name="connsiteX5" fmla="*/ 1912712 w 4040777"/>
              <a:gd name="connsiteY5" fmla="*/ 3190689 h 3190820"/>
              <a:gd name="connsiteX6" fmla="*/ 143718 w 4040777"/>
              <a:gd name="connsiteY6" fmla="*/ 2347309 h 3190820"/>
              <a:gd name="connsiteX7" fmla="*/ 445706 w 4040777"/>
              <a:gd name="connsiteY7" fmla="*/ 658777 h 3190820"/>
              <a:gd name="connsiteX0" fmla="*/ 445706 w 4022199"/>
              <a:gd name="connsiteY0" fmla="*/ 658777 h 3210308"/>
              <a:gd name="connsiteX1" fmla="*/ 1235672 w 4022199"/>
              <a:gd name="connsiteY1" fmla="*/ 47992 h 3210308"/>
              <a:gd name="connsiteX2" fmla="*/ 2445372 w 4022199"/>
              <a:gd name="connsiteY2" fmla="*/ 328531 h 3210308"/>
              <a:gd name="connsiteX3" fmla="*/ 4018909 w 4022199"/>
              <a:gd name="connsiteY3" fmla="*/ 481225 h 3210308"/>
              <a:gd name="connsiteX4" fmla="*/ 2549566 w 4022199"/>
              <a:gd name="connsiteY4" fmla="*/ 1450664 h 3210308"/>
              <a:gd name="connsiteX5" fmla="*/ 1912712 w 4022199"/>
              <a:gd name="connsiteY5" fmla="*/ 3190689 h 3210308"/>
              <a:gd name="connsiteX6" fmla="*/ 143718 w 4022199"/>
              <a:gd name="connsiteY6" fmla="*/ 2347309 h 3210308"/>
              <a:gd name="connsiteX7" fmla="*/ 445706 w 4022199"/>
              <a:gd name="connsiteY7" fmla="*/ 658777 h 3210308"/>
              <a:gd name="connsiteX0" fmla="*/ 3333 w 3579826"/>
              <a:gd name="connsiteY0" fmla="*/ 658777 h 3190991"/>
              <a:gd name="connsiteX1" fmla="*/ 793299 w 3579826"/>
              <a:gd name="connsiteY1" fmla="*/ 47992 h 3190991"/>
              <a:gd name="connsiteX2" fmla="*/ 2002999 w 3579826"/>
              <a:gd name="connsiteY2" fmla="*/ 328531 h 3190991"/>
              <a:gd name="connsiteX3" fmla="*/ 3576536 w 3579826"/>
              <a:gd name="connsiteY3" fmla="*/ 481225 h 3190991"/>
              <a:gd name="connsiteX4" fmla="*/ 2107193 w 3579826"/>
              <a:gd name="connsiteY4" fmla="*/ 1450664 h 3190991"/>
              <a:gd name="connsiteX5" fmla="*/ 1470339 w 3579826"/>
              <a:gd name="connsiteY5" fmla="*/ 3190689 h 3190991"/>
              <a:gd name="connsiteX6" fmla="*/ 589112 w 3579826"/>
              <a:gd name="connsiteY6" fmla="*/ 1592707 h 3190991"/>
              <a:gd name="connsiteX7" fmla="*/ 3333 w 3579826"/>
              <a:gd name="connsiteY7" fmla="*/ 658777 h 3190991"/>
              <a:gd name="connsiteX0" fmla="*/ 1382 w 3950737"/>
              <a:gd name="connsiteY0" fmla="*/ 694288 h 3190991"/>
              <a:gd name="connsiteX1" fmla="*/ 1164210 w 3950737"/>
              <a:gd name="connsiteY1" fmla="*/ 47992 h 3190991"/>
              <a:gd name="connsiteX2" fmla="*/ 2373910 w 3950737"/>
              <a:gd name="connsiteY2" fmla="*/ 328531 h 3190991"/>
              <a:gd name="connsiteX3" fmla="*/ 3947447 w 3950737"/>
              <a:gd name="connsiteY3" fmla="*/ 481225 h 3190991"/>
              <a:gd name="connsiteX4" fmla="*/ 2478104 w 3950737"/>
              <a:gd name="connsiteY4" fmla="*/ 1450664 h 3190991"/>
              <a:gd name="connsiteX5" fmla="*/ 1841250 w 3950737"/>
              <a:gd name="connsiteY5" fmla="*/ 3190689 h 3190991"/>
              <a:gd name="connsiteX6" fmla="*/ 960023 w 3950737"/>
              <a:gd name="connsiteY6" fmla="*/ 1592707 h 3190991"/>
              <a:gd name="connsiteX7" fmla="*/ 1382 w 3950737"/>
              <a:gd name="connsiteY7" fmla="*/ 694288 h 3190991"/>
              <a:gd name="connsiteX0" fmla="*/ 1382 w 3954221"/>
              <a:gd name="connsiteY0" fmla="*/ 694288 h 3194843"/>
              <a:gd name="connsiteX1" fmla="*/ 1164210 w 3954221"/>
              <a:gd name="connsiteY1" fmla="*/ 47992 h 3194843"/>
              <a:gd name="connsiteX2" fmla="*/ 2373910 w 3954221"/>
              <a:gd name="connsiteY2" fmla="*/ 328531 h 3194843"/>
              <a:gd name="connsiteX3" fmla="*/ 3947447 w 3954221"/>
              <a:gd name="connsiteY3" fmla="*/ 481225 h 3194843"/>
              <a:gd name="connsiteX4" fmla="*/ 3117297 w 3954221"/>
              <a:gd name="connsiteY4" fmla="*/ 2036590 h 3194843"/>
              <a:gd name="connsiteX5" fmla="*/ 1841250 w 3954221"/>
              <a:gd name="connsiteY5" fmla="*/ 3190689 h 3194843"/>
              <a:gd name="connsiteX6" fmla="*/ 960023 w 3954221"/>
              <a:gd name="connsiteY6" fmla="*/ 1592707 h 3194843"/>
              <a:gd name="connsiteX7" fmla="*/ 1382 w 3954221"/>
              <a:gd name="connsiteY7" fmla="*/ 694288 h 3194843"/>
              <a:gd name="connsiteX0" fmla="*/ 1382 w 3954221"/>
              <a:gd name="connsiteY0" fmla="*/ 694288 h 2806911"/>
              <a:gd name="connsiteX1" fmla="*/ 1164210 w 3954221"/>
              <a:gd name="connsiteY1" fmla="*/ 47992 h 2806911"/>
              <a:gd name="connsiteX2" fmla="*/ 2373910 w 3954221"/>
              <a:gd name="connsiteY2" fmla="*/ 328531 h 2806911"/>
              <a:gd name="connsiteX3" fmla="*/ 3947447 w 3954221"/>
              <a:gd name="connsiteY3" fmla="*/ 481225 h 2806911"/>
              <a:gd name="connsiteX4" fmla="*/ 3117297 w 3954221"/>
              <a:gd name="connsiteY4" fmla="*/ 2036590 h 2806911"/>
              <a:gd name="connsiteX5" fmla="*/ 1779107 w 3954221"/>
              <a:gd name="connsiteY5" fmla="*/ 2800072 h 2806911"/>
              <a:gd name="connsiteX6" fmla="*/ 960023 w 3954221"/>
              <a:gd name="connsiteY6" fmla="*/ 1592707 h 2806911"/>
              <a:gd name="connsiteX7" fmla="*/ 1382 w 3954221"/>
              <a:gd name="connsiteY7" fmla="*/ 694288 h 2806911"/>
              <a:gd name="connsiteX0" fmla="*/ 1431 w 3816706"/>
              <a:gd name="connsiteY0" fmla="*/ 629960 h 2766859"/>
              <a:gd name="connsiteX1" fmla="*/ 1026695 w 3816706"/>
              <a:gd name="connsiteY1" fmla="*/ 7940 h 2766859"/>
              <a:gd name="connsiteX2" fmla="*/ 2236395 w 3816706"/>
              <a:gd name="connsiteY2" fmla="*/ 288479 h 2766859"/>
              <a:gd name="connsiteX3" fmla="*/ 3809932 w 3816706"/>
              <a:gd name="connsiteY3" fmla="*/ 441173 h 2766859"/>
              <a:gd name="connsiteX4" fmla="*/ 2979782 w 3816706"/>
              <a:gd name="connsiteY4" fmla="*/ 1996538 h 2766859"/>
              <a:gd name="connsiteX5" fmla="*/ 1641592 w 3816706"/>
              <a:gd name="connsiteY5" fmla="*/ 2760020 h 2766859"/>
              <a:gd name="connsiteX6" fmla="*/ 822508 w 3816706"/>
              <a:gd name="connsiteY6" fmla="*/ 1552655 h 2766859"/>
              <a:gd name="connsiteX7" fmla="*/ 1431 w 3816706"/>
              <a:gd name="connsiteY7" fmla="*/ 629960 h 2766859"/>
              <a:gd name="connsiteX0" fmla="*/ 207 w 3815482"/>
              <a:gd name="connsiteY0" fmla="*/ 629960 h 2766859"/>
              <a:gd name="connsiteX1" fmla="*/ 1025471 w 3815482"/>
              <a:gd name="connsiteY1" fmla="*/ 7940 h 2766859"/>
              <a:gd name="connsiteX2" fmla="*/ 2235171 w 3815482"/>
              <a:gd name="connsiteY2" fmla="*/ 288479 h 2766859"/>
              <a:gd name="connsiteX3" fmla="*/ 3808708 w 3815482"/>
              <a:gd name="connsiteY3" fmla="*/ 441173 h 2766859"/>
              <a:gd name="connsiteX4" fmla="*/ 2978558 w 3815482"/>
              <a:gd name="connsiteY4" fmla="*/ 1996538 h 2766859"/>
              <a:gd name="connsiteX5" fmla="*/ 1640368 w 3815482"/>
              <a:gd name="connsiteY5" fmla="*/ 2760020 h 2766859"/>
              <a:gd name="connsiteX6" fmla="*/ 942664 w 3815482"/>
              <a:gd name="connsiteY6" fmla="*/ 1512194 h 2766859"/>
              <a:gd name="connsiteX7" fmla="*/ 207 w 3815482"/>
              <a:gd name="connsiteY7" fmla="*/ 629960 h 2766859"/>
              <a:gd name="connsiteX0" fmla="*/ 145646 w 3960921"/>
              <a:gd name="connsiteY0" fmla="*/ 974056 h 3110955"/>
              <a:gd name="connsiteX1" fmla="*/ 240326 w 3960921"/>
              <a:gd name="connsiteY1" fmla="*/ 4079 h 3110955"/>
              <a:gd name="connsiteX2" fmla="*/ 2380610 w 3960921"/>
              <a:gd name="connsiteY2" fmla="*/ 632575 h 3110955"/>
              <a:gd name="connsiteX3" fmla="*/ 3954147 w 3960921"/>
              <a:gd name="connsiteY3" fmla="*/ 785269 h 3110955"/>
              <a:gd name="connsiteX4" fmla="*/ 3123997 w 3960921"/>
              <a:gd name="connsiteY4" fmla="*/ 2340634 h 3110955"/>
              <a:gd name="connsiteX5" fmla="*/ 1785807 w 3960921"/>
              <a:gd name="connsiteY5" fmla="*/ 3104116 h 3110955"/>
              <a:gd name="connsiteX6" fmla="*/ 1088103 w 3960921"/>
              <a:gd name="connsiteY6" fmla="*/ 1856290 h 3110955"/>
              <a:gd name="connsiteX7" fmla="*/ 145646 w 3960921"/>
              <a:gd name="connsiteY7" fmla="*/ 974056 h 3110955"/>
              <a:gd name="connsiteX0" fmla="*/ 111973 w 3961223"/>
              <a:gd name="connsiteY0" fmla="*/ 1942259 h 4079158"/>
              <a:gd name="connsiteX1" fmla="*/ 206653 w 3961223"/>
              <a:gd name="connsiteY1" fmla="*/ 972282 h 4079158"/>
              <a:gd name="connsiteX2" fmla="*/ 1804771 w 3961223"/>
              <a:gd name="connsiteY2" fmla="*/ 14739 h 4079158"/>
              <a:gd name="connsiteX3" fmla="*/ 3920474 w 3961223"/>
              <a:gd name="connsiteY3" fmla="*/ 1753472 h 4079158"/>
              <a:gd name="connsiteX4" fmla="*/ 3090324 w 3961223"/>
              <a:gd name="connsiteY4" fmla="*/ 3308837 h 4079158"/>
              <a:gd name="connsiteX5" fmla="*/ 1752134 w 3961223"/>
              <a:gd name="connsiteY5" fmla="*/ 4072319 h 4079158"/>
              <a:gd name="connsiteX6" fmla="*/ 1054430 w 3961223"/>
              <a:gd name="connsiteY6" fmla="*/ 2824493 h 4079158"/>
              <a:gd name="connsiteX7" fmla="*/ 111973 w 3961223"/>
              <a:gd name="connsiteY7" fmla="*/ 1942259 h 4079158"/>
              <a:gd name="connsiteX0" fmla="*/ 111973 w 3125640"/>
              <a:gd name="connsiteY0" fmla="*/ 1934333 h 4073180"/>
              <a:gd name="connsiteX1" fmla="*/ 206653 w 3125640"/>
              <a:gd name="connsiteY1" fmla="*/ 964356 h 4073180"/>
              <a:gd name="connsiteX2" fmla="*/ 1804771 w 3125640"/>
              <a:gd name="connsiteY2" fmla="*/ 6813 h 4073180"/>
              <a:gd name="connsiteX3" fmla="*/ 2658116 w 3125640"/>
              <a:gd name="connsiteY3" fmla="*/ 1470417 h 4073180"/>
              <a:gd name="connsiteX4" fmla="*/ 3090324 w 3125640"/>
              <a:gd name="connsiteY4" fmla="*/ 3300911 h 4073180"/>
              <a:gd name="connsiteX5" fmla="*/ 1752134 w 3125640"/>
              <a:gd name="connsiteY5" fmla="*/ 4064393 h 4073180"/>
              <a:gd name="connsiteX6" fmla="*/ 1054430 w 3125640"/>
              <a:gd name="connsiteY6" fmla="*/ 2816567 h 4073180"/>
              <a:gd name="connsiteX7" fmla="*/ 111973 w 3125640"/>
              <a:gd name="connsiteY7" fmla="*/ 1934333 h 4073180"/>
              <a:gd name="connsiteX0" fmla="*/ 111973 w 2920261"/>
              <a:gd name="connsiteY0" fmla="*/ 1934333 h 4067382"/>
              <a:gd name="connsiteX1" fmla="*/ 206653 w 2920261"/>
              <a:gd name="connsiteY1" fmla="*/ 964356 h 4067382"/>
              <a:gd name="connsiteX2" fmla="*/ 1804771 w 2920261"/>
              <a:gd name="connsiteY2" fmla="*/ 6813 h 4067382"/>
              <a:gd name="connsiteX3" fmla="*/ 2658116 w 2920261"/>
              <a:gd name="connsiteY3" fmla="*/ 1470417 h 4067382"/>
              <a:gd name="connsiteX4" fmla="*/ 2863747 w 2920261"/>
              <a:gd name="connsiteY4" fmla="*/ 2386511 h 4067382"/>
              <a:gd name="connsiteX5" fmla="*/ 1752134 w 2920261"/>
              <a:gd name="connsiteY5" fmla="*/ 4064393 h 4067382"/>
              <a:gd name="connsiteX6" fmla="*/ 1054430 w 2920261"/>
              <a:gd name="connsiteY6" fmla="*/ 2816567 h 4067382"/>
              <a:gd name="connsiteX7" fmla="*/ 111973 w 2920261"/>
              <a:gd name="connsiteY7" fmla="*/ 1934333 h 4067382"/>
              <a:gd name="connsiteX0" fmla="*/ 111973 w 2866782"/>
              <a:gd name="connsiteY0" fmla="*/ 1934333 h 3671818"/>
              <a:gd name="connsiteX1" fmla="*/ 206653 w 2866782"/>
              <a:gd name="connsiteY1" fmla="*/ 964356 h 3671818"/>
              <a:gd name="connsiteX2" fmla="*/ 1804771 w 2866782"/>
              <a:gd name="connsiteY2" fmla="*/ 6813 h 3671818"/>
              <a:gd name="connsiteX3" fmla="*/ 2658116 w 2866782"/>
              <a:gd name="connsiteY3" fmla="*/ 1470417 h 3671818"/>
              <a:gd name="connsiteX4" fmla="*/ 2863747 w 2866782"/>
              <a:gd name="connsiteY4" fmla="*/ 2386511 h 3671818"/>
              <a:gd name="connsiteX5" fmla="*/ 2561338 w 2866782"/>
              <a:gd name="connsiteY5" fmla="*/ 3667883 h 3671818"/>
              <a:gd name="connsiteX6" fmla="*/ 1054430 w 2866782"/>
              <a:gd name="connsiteY6" fmla="*/ 2816567 h 3671818"/>
              <a:gd name="connsiteX7" fmla="*/ 111973 w 2866782"/>
              <a:gd name="connsiteY7" fmla="*/ 1934333 h 3671818"/>
              <a:gd name="connsiteX0" fmla="*/ 116798 w 2871607"/>
              <a:gd name="connsiteY0" fmla="*/ 1934333 h 3671818"/>
              <a:gd name="connsiteX1" fmla="*/ 211478 w 2871607"/>
              <a:gd name="connsiteY1" fmla="*/ 964356 h 3671818"/>
              <a:gd name="connsiteX2" fmla="*/ 1809596 w 2871607"/>
              <a:gd name="connsiteY2" fmla="*/ 6813 h 3671818"/>
              <a:gd name="connsiteX3" fmla="*/ 2662941 w 2871607"/>
              <a:gd name="connsiteY3" fmla="*/ 1470417 h 3671818"/>
              <a:gd name="connsiteX4" fmla="*/ 2868572 w 2871607"/>
              <a:gd name="connsiteY4" fmla="*/ 2386511 h 3671818"/>
              <a:gd name="connsiteX5" fmla="*/ 2566163 w 2871607"/>
              <a:gd name="connsiteY5" fmla="*/ 3667883 h 3671818"/>
              <a:gd name="connsiteX6" fmla="*/ 1132084 w 2871607"/>
              <a:gd name="connsiteY6" fmla="*/ 3463929 h 3671818"/>
              <a:gd name="connsiteX7" fmla="*/ 116798 w 2871607"/>
              <a:gd name="connsiteY7" fmla="*/ 1934333 h 3671818"/>
              <a:gd name="connsiteX0" fmla="*/ 388403 w 2722426"/>
              <a:gd name="connsiteY0" fmla="*/ 2388189 h 3672520"/>
              <a:gd name="connsiteX1" fmla="*/ 62297 w 2722426"/>
              <a:gd name="connsiteY1" fmla="*/ 965058 h 3672520"/>
              <a:gd name="connsiteX2" fmla="*/ 1660415 w 2722426"/>
              <a:gd name="connsiteY2" fmla="*/ 7515 h 3672520"/>
              <a:gd name="connsiteX3" fmla="*/ 2513760 w 2722426"/>
              <a:gd name="connsiteY3" fmla="*/ 1471119 h 3672520"/>
              <a:gd name="connsiteX4" fmla="*/ 2719391 w 2722426"/>
              <a:gd name="connsiteY4" fmla="*/ 2387213 h 3672520"/>
              <a:gd name="connsiteX5" fmla="*/ 2416982 w 2722426"/>
              <a:gd name="connsiteY5" fmla="*/ 3668585 h 3672520"/>
              <a:gd name="connsiteX6" fmla="*/ 982903 w 2722426"/>
              <a:gd name="connsiteY6" fmla="*/ 3464631 h 3672520"/>
              <a:gd name="connsiteX7" fmla="*/ 388403 w 2722426"/>
              <a:gd name="connsiteY7" fmla="*/ 2388189 h 3672520"/>
              <a:gd name="connsiteX0" fmla="*/ 386520 w 2720543"/>
              <a:gd name="connsiteY0" fmla="*/ 2388189 h 3728389"/>
              <a:gd name="connsiteX1" fmla="*/ 60414 w 2720543"/>
              <a:gd name="connsiteY1" fmla="*/ 965058 h 3728389"/>
              <a:gd name="connsiteX2" fmla="*/ 1658532 w 2720543"/>
              <a:gd name="connsiteY2" fmla="*/ 7515 h 3728389"/>
              <a:gd name="connsiteX3" fmla="*/ 2511877 w 2720543"/>
              <a:gd name="connsiteY3" fmla="*/ 1471119 h 3728389"/>
              <a:gd name="connsiteX4" fmla="*/ 2717508 w 2720543"/>
              <a:gd name="connsiteY4" fmla="*/ 2387213 h 3728389"/>
              <a:gd name="connsiteX5" fmla="*/ 2415099 w 2720543"/>
              <a:gd name="connsiteY5" fmla="*/ 3668585 h 3728389"/>
              <a:gd name="connsiteX6" fmla="*/ 867731 w 2720543"/>
              <a:gd name="connsiteY6" fmla="*/ 3642655 h 3728389"/>
              <a:gd name="connsiteX7" fmla="*/ 386520 w 2720543"/>
              <a:gd name="connsiteY7" fmla="*/ 2388189 h 3728389"/>
              <a:gd name="connsiteX0" fmla="*/ 681022 w 3015045"/>
              <a:gd name="connsiteY0" fmla="*/ 2380787 h 3720987"/>
              <a:gd name="connsiteX1" fmla="*/ 41247 w 3015045"/>
              <a:gd name="connsiteY1" fmla="*/ 1389730 h 3720987"/>
              <a:gd name="connsiteX2" fmla="*/ 1953034 w 3015045"/>
              <a:gd name="connsiteY2" fmla="*/ 113 h 3720987"/>
              <a:gd name="connsiteX3" fmla="*/ 2806379 w 3015045"/>
              <a:gd name="connsiteY3" fmla="*/ 1463717 h 3720987"/>
              <a:gd name="connsiteX4" fmla="*/ 3012010 w 3015045"/>
              <a:gd name="connsiteY4" fmla="*/ 2379811 h 3720987"/>
              <a:gd name="connsiteX5" fmla="*/ 2709601 w 3015045"/>
              <a:gd name="connsiteY5" fmla="*/ 3661183 h 3720987"/>
              <a:gd name="connsiteX6" fmla="*/ 1162233 w 3015045"/>
              <a:gd name="connsiteY6" fmla="*/ 3635253 h 3720987"/>
              <a:gd name="connsiteX7" fmla="*/ 681022 w 3015045"/>
              <a:gd name="connsiteY7" fmla="*/ 2380787 h 3720987"/>
              <a:gd name="connsiteX0" fmla="*/ 646566 w 3036949"/>
              <a:gd name="connsiteY0" fmla="*/ 1750079 h 3090279"/>
              <a:gd name="connsiteX1" fmla="*/ 6791 w 3036949"/>
              <a:gd name="connsiteY1" fmla="*/ 759022 h 3090279"/>
              <a:gd name="connsiteX2" fmla="*/ 479390 w 3036949"/>
              <a:gd name="connsiteY2" fmla="*/ 234 h 3090279"/>
              <a:gd name="connsiteX3" fmla="*/ 2771923 w 3036949"/>
              <a:gd name="connsiteY3" fmla="*/ 833009 h 3090279"/>
              <a:gd name="connsiteX4" fmla="*/ 2977554 w 3036949"/>
              <a:gd name="connsiteY4" fmla="*/ 1749103 h 3090279"/>
              <a:gd name="connsiteX5" fmla="*/ 2675145 w 3036949"/>
              <a:gd name="connsiteY5" fmla="*/ 3030475 h 3090279"/>
              <a:gd name="connsiteX6" fmla="*/ 1127777 w 3036949"/>
              <a:gd name="connsiteY6" fmla="*/ 3004545 h 3090279"/>
              <a:gd name="connsiteX7" fmla="*/ 646566 w 3036949"/>
              <a:gd name="connsiteY7" fmla="*/ 1750079 h 3090279"/>
              <a:gd name="connsiteX0" fmla="*/ 646566 w 3036949"/>
              <a:gd name="connsiteY0" fmla="*/ 1969705 h 3309905"/>
              <a:gd name="connsiteX1" fmla="*/ 6791 w 3036949"/>
              <a:gd name="connsiteY1" fmla="*/ 978648 h 3309905"/>
              <a:gd name="connsiteX2" fmla="*/ 479390 w 3036949"/>
              <a:gd name="connsiteY2" fmla="*/ 219860 h 3309905"/>
              <a:gd name="connsiteX3" fmla="*/ 2771923 w 3036949"/>
              <a:gd name="connsiteY3" fmla="*/ 1052635 h 3309905"/>
              <a:gd name="connsiteX4" fmla="*/ 2977554 w 3036949"/>
              <a:gd name="connsiteY4" fmla="*/ 1968729 h 3309905"/>
              <a:gd name="connsiteX5" fmla="*/ 2675145 w 3036949"/>
              <a:gd name="connsiteY5" fmla="*/ 3250101 h 3309905"/>
              <a:gd name="connsiteX6" fmla="*/ 1127777 w 3036949"/>
              <a:gd name="connsiteY6" fmla="*/ 3224171 h 3309905"/>
              <a:gd name="connsiteX7" fmla="*/ 646566 w 3036949"/>
              <a:gd name="connsiteY7" fmla="*/ 1969705 h 3309905"/>
              <a:gd name="connsiteX0" fmla="*/ 646566 w 3036949"/>
              <a:gd name="connsiteY0" fmla="*/ 1750079 h 3090279"/>
              <a:gd name="connsiteX1" fmla="*/ 6791 w 3036949"/>
              <a:gd name="connsiteY1" fmla="*/ 759022 h 3090279"/>
              <a:gd name="connsiteX2" fmla="*/ 479390 w 3036949"/>
              <a:gd name="connsiteY2" fmla="*/ 234 h 3090279"/>
              <a:gd name="connsiteX3" fmla="*/ 2771923 w 3036949"/>
              <a:gd name="connsiteY3" fmla="*/ 833009 h 3090279"/>
              <a:gd name="connsiteX4" fmla="*/ 2977554 w 3036949"/>
              <a:gd name="connsiteY4" fmla="*/ 1749103 h 3090279"/>
              <a:gd name="connsiteX5" fmla="*/ 2675145 w 3036949"/>
              <a:gd name="connsiteY5" fmla="*/ 3030475 h 3090279"/>
              <a:gd name="connsiteX6" fmla="*/ 1127777 w 3036949"/>
              <a:gd name="connsiteY6" fmla="*/ 3004545 h 3090279"/>
              <a:gd name="connsiteX7" fmla="*/ 646566 w 3036949"/>
              <a:gd name="connsiteY7" fmla="*/ 1750079 h 3090279"/>
              <a:gd name="connsiteX0" fmla="*/ 662836 w 3053219"/>
              <a:gd name="connsiteY0" fmla="*/ 1750095 h 3090295"/>
              <a:gd name="connsiteX1" fmla="*/ 23061 w 3053219"/>
              <a:gd name="connsiteY1" fmla="*/ 759038 h 3090295"/>
              <a:gd name="connsiteX2" fmla="*/ 495660 w 3053219"/>
              <a:gd name="connsiteY2" fmla="*/ 250 h 3090295"/>
              <a:gd name="connsiteX3" fmla="*/ 2788193 w 3053219"/>
              <a:gd name="connsiteY3" fmla="*/ 833025 h 3090295"/>
              <a:gd name="connsiteX4" fmla="*/ 2993824 w 3053219"/>
              <a:gd name="connsiteY4" fmla="*/ 1749119 h 3090295"/>
              <a:gd name="connsiteX5" fmla="*/ 2691415 w 3053219"/>
              <a:gd name="connsiteY5" fmla="*/ 3030491 h 3090295"/>
              <a:gd name="connsiteX6" fmla="*/ 1144047 w 3053219"/>
              <a:gd name="connsiteY6" fmla="*/ 3004561 h 3090295"/>
              <a:gd name="connsiteX7" fmla="*/ 662836 w 3053219"/>
              <a:gd name="connsiteY7" fmla="*/ 1750095 h 3090295"/>
              <a:gd name="connsiteX0" fmla="*/ 662836 w 3053219"/>
              <a:gd name="connsiteY0" fmla="*/ 1799637 h 3139837"/>
              <a:gd name="connsiteX1" fmla="*/ 23061 w 3053219"/>
              <a:gd name="connsiteY1" fmla="*/ 808580 h 3139837"/>
              <a:gd name="connsiteX2" fmla="*/ 495660 w 3053219"/>
              <a:gd name="connsiteY2" fmla="*/ 49792 h 3139837"/>
              <a:gd name="connsiteX3" fmla="*/ 2788193 w 3053219"/>
              <a:gd name="connsiteY3" fmla="*/ 882567 h 3139837"/>
              <a:gd name="connsiteX4" fmla="*/ 2993824 w 3053219"/>
              <a:gd name="connsiteY4" fmla="*/ 1798661 h 3139837"/>
              <a:gd name="connsiteX5" fmla="*/ 2691415 w 3053219"/>
              <a:gd name="connsiteY5" fmla="*/ 3080033 h 3139837"/>
              <a:gd name="connsiteX6" fmla="*/ 1144047 w 3053219"/>
              <a:gd name="connsiteY6" fmla="*/ 3054103 h 3139837"/>
              <a:gd name="connsiteX7" fmla="*/ 662836 w 3053219"/>
              <a:gd name="connsiteY7" fmla="*/ 1799637 h 3139837"/>
              <a:gd name="connsiteX0" fmla="*/ 662836 w 3009793"/>
              <a:gd name="connsiteY0" fmla="*/ 1806529 h 3146729"/>
              <a:gd name="connsiteX1" fmla="*/ 23061 w 3009793"/>
              <a:gd name="connsiteY1" fmla="*/ 815472 h 3146729"/>
              <a:gd name="connsiteX2" fmla="*/ 495660 w 3009793"/>
              <a:gd name="connsiteY2" fmla="*/ 56684 h 3146729"/>
              <a:gd name="connsiteX3" fmla="*/ 1317487 w 3009793"/>
              <a:gd name="connsiteY3" fmla="*/ 148274 h 3146729"/>
              <a:gd name="connsiteX4" fmla="*/ 2788193 w 3009793"/>
              <a:gd name="connsiteY4" fmla="*/ 889459 h 3146729"/>
              <a:gd name="connsiteX5" fmla="*/ 2993824 w 3009793"/>
              <a:gd name="connsiteY5" fmla="*/ 1805553 h 3146729"/>
              <a:gd name="connsiteX6" fmla="*/ 2691415 w 3009793"/>
              <a:gd name="connsiteY6" fmla="*/ 3086925 h 3146729"/>
              <a:gd name="connsiteX7" fmla="*/ 1144047 w 3009793"/>
              <a:gd name="connsiteY7" fmla="*/ 3060995 h 3146729"/>
              <a:gd name="connsiteX8" fmla="*/ 662836 w 3009793"/>
              <a:gd name="connsiteY8" fmla="*/ 1806529 h 3146729"/>
              <a:gd name="connsiteX0" fmla="*/ 662836 w 3010153"/>
              <a:gd name="connsiteY0" fmla="*/ 2182789 h 3522989"/>
              <a:gd name="connsiteX1" fmla="*/ 23061 w 3010153"/>
              <a:gd name="connsiteY1" fmla="*/ 1191732 h 3522989"/>
              <a:gd name="connsiteX2" fmla="*/ 495660 w 3010153"/>
              <a:gd name="connsiteY2" fmla="*/ 432944 h 3522989"/>
              <a:gd name="connsiteX3" fmla="*/ 1308261 w 3010153"/>
              <a:gd name="connsiteY3" fmla="*/ 31968 h 3522989"/>
              <a:gd name="connsiteX4" fmla="*/ 2788193 w 3010153"/>
              <a:gd name="connsiteY4" fmla="*/ 1265719 h 3522989"/>
              <a:gd name="connsiteX5" fmla="*/ 2993824 w 3010153"/>
              <a:gd name="connsiteY5" fmla="*/ 2181813 h 3522989"/>
              <a:gd name="connsiteX6" fmla="*/ 2691415 w 3010153"/>
              <a:gd name="connsiteY6" fmla="*/ 3463185 h 3522989"/>
              <a:gd name="connsiteX7" fmla="*/ 1144047 w 3010153"/>
              <a:gd name="connsiteY7" fmla="*/ 3437255 h 3522989"/>
              <a:gd name="connsiteX8" fmla="*/ 662836 w 3010153"/>
              <a:gd name="connsiteY8" fmla="*/ 2182789 h 3522989"/>
              <a:gd name="connsiteX0" fmla="*/ 662836 w 3010153"/>
              <a:gd name="connsiteY0" fmla="*/ 2150821 h 3491021"/>
              <a:gd name="connsiteX1" fmla="*/ 23061 w 3010153"/>
              <a:gd name="connsiteY1" fmla="*/ 1159764 h 3491021"/>
              <a:gd name="connsiteX2" fmla="*/ 495660 w 3010153"/>
              <a:gd name="connsiteY2" fmla="*/ 400976 h 3491021"/>
              <a:gd name="connsiteX3" fmla="*/ 1308261 w 3010153"/>
              <a:gd name="connsiteY3" fmla="*/ 0 h 3491021"/>
              <a:gd name="connsiteX4" fmla="*/ 2788193 w 3010153"/>
              <a:gd name="connsiteY4" fmla="*/ 1233751 h 3491021"/>
              <a:gd name="connsiteX5" fmla="*/ 2993824 w 3010153"/>
              <a:gd name="connsiteY5" fmla="*/ 2149845 h 3491021"/>
              <a:gd name="connsiteX6" fmla="*/ 2691415 w 3010153"/>
              <a:gd name="connsiteY6" fmla="*/ 3431217 h 3491021"/>
              <a:gd name="connsiteX7" fmla="*/ 1144047 w 3010153"/>
              <a:gd name="connsiteY7" fmla="*/ 3405287 h 3491021"/>
              <a:gd name="connsiteX8" fmla="*/ 662836 w 3010153"/>
              <a:gd name="connsiteY8" fmla="*/ 2150821 h 3491021"/>
              <a:gd name="connsiteX0" fmla="*/ 662836 w 3032095"/>
              <a:gd name="connsiteY0" fmla="*/ 2150821 h 3491021"/>
              <a:gd name="connsiteX1" fmla="*/ 23061 w 3032095"/>
              <a:gd name="connsiteY1" fmla="*/ 1159764 h 3491021"/>
              <a:gd name="connsiteX2" fmla="*/ 495660 w 3032095"/>
              <a:gd name="connsiteY2" fmla="*/ 400976 h 3491021"/>
              <a:gd name="connsiteX3" fmla="*/ 1308261 w 3032095"/>
              <a:gd name="connsiteY3" fmla="*/ 0 h 3491021"/>
              <a:gd name="connsiteX4" fmla="*/ 2206983 w 3032095"/>
              <a:gd name="connsiteY4" fmla="*/ 559714 h 3491021"/>
              <a:gd name="connsiteX5" fmla="*/ 2993824 w 3032095"/>
              <a:gd name="connsiteY5" fmla="*/ 2149845 h 3491021"/>
              <a:gd name="connsiteX6" fmla="*/ 2691415 w 3032095"/>
              <a:gd name="connsiteY6" fmla="*/ 3431217 h 3491021"/>
              <a:gd name="connsiteX7" fmla="*/ 1144047 w 3032095"/>
              <a:gd name="connsiteY7" fmla="*/ 3405287 h 3491021"/>
              <a:gd name="connsiteX8" fmla="*/ 662836 w 3032095"/>
              <a:gd name="connsiteY8" fmla="*/ 2150821 h 3491021"/>
              <a:gd name="connsiteX0" fmla="*/ 662836 w 3001635"/>
              <a:gd name="connsiteY0" fmla="*/ 2150821 h 3491021"/>
              <a:gd name="connsiteX1" fmla="*/ 23061 w 3001635"/>
              <a:gd name="connsiteY1" fmla="*/ 1159764 h 3491021"/>
              <a:gd name="connsiteX2" fmla="*/ 495660 w 3001635"/>
              <a:gd name="connsiteY2" fmla="*/ 400976 h 3491021"/>
              <a:gd name="connsiteX3" fmla="*/ 1308261 w 3001635"/>
              <a:gd name="connsiteY3" fmla="*/ 0 h 3491021"/>
              <a:gd name="connsiteX4" fmla="*/ 2206983 w 3001635"/>
              <a:gd name="connsiteY4" fmla="*/ 559714 h 3491021"/>
              <a:gd name="connsiteX5" fmla="*/ 2627517 w 3001635"/>
              <a:gd name="connsiteY5" fmla="*/ 1183885 h 3491021"/>
              <a:gd name="connsiteX6" fmla="*/ 2993824 w 3001635"/>
              <a:gd name="connsiteY6" fmla="*/ 2149845 h 3491021"/>
              <a:gd name="connsiteX7" fmla="*/ 2691415 w 3001635"/>
              <a:gd name="connsiteY7" fmla="*/ 3431217 h 3491021"/>
              <a:gd name="connsiteX8" fmla="*/ 1144047 w 3001635"/>
              <a:gd name="connsiteY8" fmla="*/ 3405287 h 3491021"/>
              <a:gd name="connsiteX9" fmla="*/ 662836 w 3001635"/>
              <a:gd name="connsiteY9" fmla="*/ 2150821 h 3491021"/>
              <a:gd name="connsiteX0" fmla="*/ 662836 w 3020923"/>
              <a:gd name="connsiteY0" fmla="*/ 2150821 h 3491021"/>
              <a:gd name="connsiteX1" fmla="*/ 23061 w 3020923"/>
              <a:gd name="connsiteY1" fmla="*/ 1159764 h 3491021"/>
              <a:gd name="connsiteX2" fmla="*/ 495660 w 3020923"/>
              <a:gd name="connsiteY2" fmla="*/ 400976 h 3491021"/>
              <a:gd name="connsiteX3" fmla="*/ 1308261 w 3020923"/>
              <a:gd name="connsiteY3" fmla="*/ 0 h 3491021"/>
              <a:gd name="connsiteX4" fmla="*/ 2206983 w 3020923"/>
              <a:gd name="connsiteY4" fmla="*/ 559714 h 3491021"/>
              <a:gd name="connsiteX5" fmla="*/ 2359975 w 3020923"/>
              <a:gd name="connsiteY5" fmla="*/ 1253016 h 3491021"/>
              <a:gd name="connsiteX6" fmla="*/ 2993824 w 3020923"/>
              <a:gd name="connsiteY6" fmla="*/ 2149845 h 3491021"/>
              <a:gd name="connsiteX7" fmla="*/ 2691415 w 3020923"/>
              <a:gd name="connsiteY7" fmla="*/ 3431217 h 3491021"/>
              <a:gd name="connsiteX8" fmla="*/ 1144047 w 3020923"/>
              <a:gd name="connsiteY8" fmla="*/ 3405287 h 3491021"/>
              <a:gd name="connsiteX9" fmla="*/ 662836 w 3020923"/>
              <a:gd name="connsiteY9" fmla="*/ 2150821 h 3491021"/>
              <a:gd name="connsiteX0" fmla="*/ 662836 w 3020923"/>
              <a:gd name="connsiteY0" fmla="*/ 2150821 h 3491021"/>
              <a:gd name="connsiteX1" fmla="*/ 23061 w 3020923"/>
              <a:gd name="connsiteY1" fmla="*/ 1159764 h 3491021"/>
              <a:gd name="connsiteX2" fmla="*/ 495660 w 3020923"/>
              <a:gd name="connsiteY2" fmla="*/ 400976 h 3491021"/>
              <a:gd name="connsiteX3" fmla="*/ 1308261 w 3020923"/>
              <a:gd name="connsiteY3" fmla="*/ 0 h 3491021"/>
              <a:gd name="connsiteX4" fmla="*/ 2206983 w 3020923"/>
              <a:gd name="connsiteY4" fmla="*/ 559714 h 3491021"/>
              <a:gd name="connsiteX5" fmla="*/ 2359975 w 3020923"/>
              <a:gd name="connsiteY5" fmla="*/ 1253016 h 3491021"/>
              <a:gd name="connsiteX6" fmla="*/ 2993824 w 3020923"/>
              <a:gd name="connsiteY6" fmla="*/ 2149845 h 3491021"/>
              <a:gd name="connsiteX7" fmla="*/ 2691415 w 3020923"/>
              <a:gd name="connsiteY7" fmla="*/ 3431217 h 3491021"/>
              <a:gd name="connsiteX8" fmla="*/ 1144047 w 3020923"/>
              <a:gd name="connsiteY8" fmla="*/ 3405287 h 3491021"/>
              <a:gd name="connsiteX9" fmla="*/ 662836 w 3020923"/>
              <a:gd name="connsiteY9" fmla="*/ 2150821 h 3491021"/>
              <a:gd name="connsiteX0" fmla="*/ 662836 w 3020923"/>
              <a:gd name="connsiteY0" fmla="*/ 2150821 h 3491021"/>
              <a:gd name="connsiteX1" fmla="*/ 23061 w 3020923"/>
              <a:gd name="connsiteY1" fmla="*/ 1159764 h 3491021"/>
              <a:gd name="connsiteX2" fmla="*/ 495660 w 3020923"/>
              <a:gd name="connsiteY2" fmla="*/ 400976 h 3491021"/>
              <a:gd name="connsiteX3" fmla="*/ 1308261 w 3020923"/>
              <a:gd name="connsiteY3" fmla="*/ 0 h 3491021"/>
              <a:gd name="connsiteX4" fmla="*/ 2206983 w 3020923"/>
              <a:gd name="connsiteY4" fmla="*/ 559714 h 3491021"/>
              <a:gd name="connsiteX5" fmla="*/ 2359975 w 3020923"/>
              <a:gd name="connsiteY5" fmla="*/ 1253016 h 3491021"/>
              <a:gd name="connsiteX6" fmla="*/ 2993824 w 3020923"/>
              <a:gd name="connsiteY6" fmla="*/ 2149845 h 3491021"/>
              <a:gd name="connsiteX7" fmla="*/ 2691415 w 3020923"/>
              <a:gd name="connsiteY7" fmla="*/ 3431217 h 3491021"/>
              <a:gd name="connsiteX8" fmla="*/ 1144047 w 3020923"/>
              <a:gd name="connsiteY8" fmla="*/ 3405287 h 3491021"/>
              <a:gd name="connsiteX9" fmla="*/ 662836 w 3020923"/>
              <a:gd name="connsiteY9" fmla="*/ 2150821 h 3491021"/>
              <a:gd name="connsiteX0" fmla="*/ 662836 w 3020923"/>
              <a:gd name="connsiteY0" fmla="*/ 2150821 h 3491021"/>
              <a:gd name="connsiteX1" fmla="*/ 23061 w 3020923"/>
              <a:gd name="connsiteY1" fmla="*/ 1159764 h 3491021"/>
              <a:gd name="connsiteX2" fmla="*/ 495660 w 3020923"/>
              <a:gd name="connsiteY2" fmla="*/ 400976 h 3491021"/>
              <a:gd name="connsiteX3" fmla="*/ 1308261 w 3020923"/>
              <a:gd name="connsiteY3" fmla="*/ 0 h 3491021"/>
              <a:gd name="connsiteX4" fmla="*/ 2206983 w 3020923"/>
              <a:gd name="connsiteY4" fmla="*/ 559714 h 3491021"/>
              <a:gd name="connsiteX5" fmla="*/ 2359975 w 3020923"/>
              <a:gd name="connsiteY5" fmla="*/ 1253016 h 3491021"/>
              <a:gd name="connsiteX6" fmla="*/ 2993824 w 3020923"/>
              <a:gd name="connsiteY6" fmla="*/ 2149845 h 3491021"/>
              <a:gd name="connsiteX7" fmla="*/ 2691415 w 3020923"/>
              <a:gd name="connsiteY7" fmla="*/ 3431217 h 3491021"/>
              <a:gd name="connsiteX8" fmla="*/ 1144047 w 3020923"/>
              <a:gd name="connsiteY8" fmla="*/ 3405287 h 3491021"/>
              <a:gd name="connsiteX9" fmla="*/ 662836 w 3020923"/>
              <a:gd name="connsiteY9" fmla="*/ 2150821 h 3491021"/>
              <a:gd name="connsiteX0" fmla="*/ 662836 w 3020923"/>
              <a:gd name="connsiteY0" fmla="*/ 2150821 h 3491021"/>
              <a:gd name="connsiteX1" fmla="*/ 23061 w 3020923"/>
              <a:gd name="connsiteY1" fmla="*/ 1159764 h 3491021"/>
              <a:gd name="connsiteX2" fmla="*/ 495660 w 3020923"/>
              <a:gd name="connsiteY2" fmla="*/ 400976 h 3491021"/>
              <a:gd name="connsiteX3" fmla="*/ 1308261 w 3020923"/>
              <a:gd name="connsiteY3" fmla="*/ 0 h 3491021"/>
              <a:gd name="connsiteX4" fmla="*/ 2206983 w 3020923"/>
              <a:gd name="connsiteY4" fmla="*/ 559714 h 3491021"/>
              <a:gd name="connsiteX5" fmla="*/ 2359975 w 3020923"/>
              <a:gd name="connsiteY5" fmla="*/ 1253016 h 3491021"/>
              <a:gd name="connsiteX6" fmla="*/ 2993824 w 3020923"/>
              <a:gd name="connsiteY6" fmla="*/ 2149845 h 3491021"/>
              <a:gd name="connsiteX7" fmla="*/ 2691415 w 3020923"/>
              <a:gd name="connsiteY7" fmla="*/ 3431217 h 3491021"/>
              <a:gd name="connsiteX8" fmla="*/ 1144047 w 3020923"/>
              <a:gd name="connsiteY8" fmla="*/ 3405287 h 3491021"/>
              <a:gd name="connsiteX9" fmla="*/ 662836 w 3020923"/>
              <a:gd name="connsiteY9" fmla="*/ 2150821 h 3491021"/>
              <a:gd name="connsiteX0" fmla="*/ 662836 w 3024285"/>
              <a:gd name="connsiteY0" fmla="*/ 2150821 h 3491021"/>
              <a:gd name="connsiteX1" fmla="*/ 23061 w 3024285"/>
              <a:gd name="connsiteY1" fmla="*/ 1159764 h 3491021"/>
              <a:gd name="connsiteX2" fmla="*/ 495660 w 3024285"/>
              <a:gd name="connsiteY2" fmla="*/ 400976 h 3491021"/>
              <a:gd name="connsiteX3" fmla="*/ 1308261 w 3024285"/>
              <a:gd name="connsiteY3" fmla="*/ 0 h 3491021"/>
              <a:gd name="connsiteX4" fmla="*/ 2206983 w 3024285"/>
              <a:gd name="connsiteY4" fmla="*/ 559714 h 3491021"/>
              <a:gd name="connsiteX5" fmla="*/ 2313848 w 3024285"/>
              <a:gd name="connsiteY5" fmla="*/ 1209809 h 3491021"/>
              <a:gd name="connsiteX6" fmla="*/ 2993824 w 3024285"/>
              <a:gd name="connsiteY6" fmla="*/ 2149845 h 3491021"/>
              <a:gd name="connsiteX7" fmla="*/ 2691415 w 3024285"/>
              <a:gd name="connsiteY7" fmla="*/ 3431217 h 3491021"/>
              <a:gd name="connsiteX8" fmla="*/ 1144047 w 3024285"/>
              <a:gd name="connsiteY8" fmla="*/ 3405287 h 3491021"/>
              <a:gd name="connsiteX9" fmla="*/ 662836 w 3024285"/>
              <a:gd name="connsiteY9" fmla="*/ 2150821 h 3491021"/>
              <a:gd name="connsiteX0" fmla="*/ 662836 w 3008227"/>
              <a:gd name="connsiteY0" fmla="*/ 2150821 h 3491021"/>
              <a:gd name="connsiteX1" fmla="*/ 23061 w 3008227"/>
              <a:gd name="connsiteY1" fmla="*/ 1159764 h 3491021"/>
              <a:gd name="connsiteX2" fmla="*/ 495660 w 3008227"/>
              <a:gd name="connsiteY2" fmla="*/ 400976 h 3491021"/>
              <a:gd name="connsiteX3" fmla="*/ 1308261 w 3008227"/>
              <a:gd name="connsiteY3" fmla="*/ 0 h 3491021"/>
              <a:gd name="connsiteX4" fmla="*/ 2206983 w 3008227"/>
              <a:gd name="connsiteY4" fmla="*/ 559714 h 3491021"/>
              <a:gd name="connsiteX5" fmla="*/ 2313848 w 3008227"/>
              <a:gd name="connsiteY5" fmla="*/ 1209809 h 3491021"/>
              <a:gd name="connsiteX6" fmla="*/ 2535260 w 3008227"/>
              <a:gd name="connsiteY6" fmla="*/ 1477697 h 3491021"/>
              <a:gd name="connsiteX7" fmla="*/ 2993824 w 3008227"/>
              <a:gd name="connsiteY7" fmla="*/ 2149845 h 3491021"/>
              <a:gd name="connsiteX8" fmla="*/ 2691415 w 3008227"/>
              <a:gd name="connsiteY8" fmla="*/ 3431217 h 3491021"/>
              <a:gd name="connsiteX9" fmla="*/ 1144047 w 3008227"/>
              <a:gd name="connsiteY9" fmla="*/ 3405287 h 3491021"/>
              <a:gd name="connsiteX10" fmla="*/ 662836 w 3008227"/>
              <a:gd name="connsiteY10" fmla="*/ 2150821 h 3491021"/>
              <a:gd name="connsiteX0" fmla="*/ 662836 w 3115786"/>
              <a:gd name="connsiteY0" fmla="*/ 2150821 h 3491021"/>
              <a:gd name="connsiteX1" fmla="*/ 23061 w 3115786"/>
              <a:gd name="connsiteY1" fmla="*/ 1159764 h 3491021"/>
              <a:gd name="connsiteX2" fmla="*/ 495660 w 3115786"/>
              <a:gd name="connsiteY2" fmla="*/ 400976 h 3491021"/>
              <a:gd name="connsiteX3" fmla="*/ 1308261 w 3115786"/>
              <a:gd name="connsiteY3" fmla="*/ 0 h 3491021"/>
              <a:gd name="connsiteX4" fmla="*/ 2206983 w 3115786"/>
              <a:gd name="connsiteY4" fmla="*/ 559714 h 3491021"/>
              <a:gd name="connsiteX5" fmla="*/ 2313848 w 3115786"/>
              <a:gd name="connsiteY5" fmla="*/ 1209809 h 3491021"/>
              <a:gd name="connsiteX6" fmla="*/ 3070344 w 3115786"/>
              <a:gd name="connsiteY6" fmla="*/ 1339432 h 3491021"/>
              <a:gd name="connsiteX7" fmla="*/ 2993824 w 3115786"/>
              <a:gd name="connsiteY7" fmla="*/ 2149845 h 3491021"/>
              <a:gd name="connsiteX8" fmla="*/ 2691415 w 3115786"/>
              <a:gd name="connsiteY8" fmla="*/ 3431217 h 3491021"/>
              <a:gd name="connsiteX9" fmla="*/ 1144047 w 3115786"/>
              <a:gd name="connsiteY9" fmla="*/ 3405287 h 3491021"/>
              <a:gd name="connsiteX10" fmla="*/ 662836 w 3115786"/>
              <a:gd name="connsiteY10" fmla="*/ 2150821 h 3491021"/>
              <a:gd name="connsiteX0" fmla="*/ 662836 w 3083700"/>
              <a:gd name="connsiteY0" fmla="*/ 2150821 h 3491021"/>
              <a:gd name="connsiteX1" fmla="*/ 23061 w 3083700"/>
              <a:gd name="connsiteY1" fmla="*/ 1159764 h 3491021"/>
              <a:gd name="connsiteX2" fmla="*/ 495660 w 3083700"/>
              <a:gd name="connsiteY2" fmla="*/ 400976 h 3491021"/>
              <a:gd name="connsiteX3" fmla="*/ 1308261 w 3083700"/>
              <a:gd name="connsiteY3" fmla="*/ 0 h 3491021"/>
              <a:gd name="connsiteX4" fmla="*/ 2206983 w 3083700"/>
              <a:gd name="connsiteY4" fmla="*/ 559714 h 3491021"/>
              <a:gd name="connsiteX5" fmla="*/ 2313848 w 3083700"/>
              <a:gd name="connsiteY5" fmla="*/ 1209809 h 3491021"/>
              <a:gd name="connsiteX6" fmla="*/ 3070344 w 3083700"/>
              <a:gd name="connsiteY6" fmla="*/ 1339432 h 3491021"/>
              <a:gd name="connsiteX7" fmla="*/ 2477192 w 3083700"/>
              <a:gd name="connsiteY7" fmla="*/ 1916524 h 3491021"/>
              <a:gd name="connsiteX8" fmla="*/ 2691415 w 3083700"/>
              <a:gd name="connsiteY8" fmla="*/ 3431217 h 3491021"/>
              <a:gd name="connsiteX9" fmla="*/ 1144047 w 3083700"/>
              <a:gd name="connsiteY9" fmla="*/ 3405287 h 3491021"/>
              <a:gd name="connsiteX10" fmla="*/ 662836 w 3083700"/>
              <a:gd name="connsiteY10" fmla="*/ 2150821 h 3491021"/>
              <a:gd name="connsiteX0" fmla="*/ 662836 w 3084094"/>
              <a:gd name="connsiteY0" fmla="*/ 2150821 h 3562605"/>
              <a:gd name="connsiteX1" fmla="*/ 23061 w 3084094"/>
              <a:gd name="connsiteY1" fmla="*/ 1159764 h 3562605"/>
              <a:gd name="connsiteX2" fmla="*/ 495660 w 3084094"/>
              <a:gd name="connsiteY2" fmla="*/ 400976 h 3562605"/>
              <a:gd name="connsiteX3" fmla="*/ 1308261 w 3084094"/>
              <a:gd name="connsiteY3" fmla="*/ 0 h 3562605"/>
              <a:gd name="connsiteX4" fmla="*/ 2206983 w 3084094"/>
              <a:gd name="connsiteY4" fmla="*/ 559714 h 3562605"/>
              <a:gd name="connsiteX5" fmla="*/ 2313848 w 3084094"/>
              <a:gd name="connsiteY5" fmla="*/ 1209809 h 3562605"/>
              <a:gd name="connsiteX6" fmla="*/ 3070344 w 3084094"/>
              <a:gd name="connsiteY6" fmla="*/ 1339432 h 3562605"/>
              <a:gd name="connsiteX7" fmla="*/ 2477192 w 3084094"/>
              <a:gd name="connsiteY7" fmla="*/ 1916524 h 3562605"/>
              <a:gd name="connsiteX8" fmla="*/ 2562939 w 3084094"/>
              <a:gd name="connsiteY8" fmla="*/ 2376412 h 3562605"/>
              <a:gd name="connsiteX9" fmla="*/ 2691415 w 3084094"/>
              <a:gd name="connsiteY9" fmla="*/ 3431217 h 3562605"/>
              <a:gd name="connsiteX10" fmla="*/ 1144047 w 3084094"/>
              <a:gd name="connsiteY10" fmla="*/ 3405287 h 3562605"/>
              <a:gd name="connsiteX11" fmla="*/ 662836 w 3084094"/>
              <a:gd name="connsiteY11" fmla="*/ 2150821 h 3562605"/>
              <a:gd name="connsiteX0" fmla="*/ 662836 w 3084830"/>
              <a:gd name="connsiteY0" fmla="*/ 2150821 h 3562605"/>
              <a:gd name="connsiteX1" fmla="*/ 23061 w 3084830"/>
              <a:gd name="connsiteY1" fmla="*/ 1159764 h 3562605"/>
              <a:gd name="connsiteX2" fmla="*/ 495660 w 3084830"/>
              <a:gd name="connsiteY2" fmla="*/ 400976 h 3562605"/>
              <a:gd name="connsiteX3" fmla="*/ 1308261 w 3084830"/>
              <a:gd name="connsiteY3" fmla="*/ 0 h 3562605"/>
              <a:gd name="connsiteX4" fmla="*/ 2206983 w 3084830"/>
              <a:gd name="connsiteY4" fmla="*/ 559714 h 3562605"/>
              <a:gd name="connsiteX5" fmla="*/ 2313848 w 3084830"/>
              <a:gd name="connsiteY5" fmla="*/ 1209809 h 3562605"/>
              <a:gd name="connsiteX6" fmla="*/ 3070344 w 3084830"/>
              <a:gd name="connsiteY6" fmla="*/ 1339432 h 3562605"/>
              <a:gd name="connsiteX7" fmla="*/ 2477192 w 3084830"/>
              <a:gd name="connsiteY7" fmla="*/ 1916524 h 3562605"/>
              <a:gd name="connsiteX8" fmla="*/ 2341526 w 3084830"/>
              <a:gd name="connsiteY8" fmla="*/ 2125809 h 3562605"/>
              <a:gd name="connsiteX9" fmla="*/ 2691415 w 3084830"/>
              <a:gd name="connsiteY9" fmla="*/ 3431217 h 3562605"/>
              <a:gd name="connsiteX10" fmla="*/ 1144047 w 3084830"/>
              <a:gd name="connsiteY10" fmla="*/ 3405287 h 3562605"/>
              <a:gd name="connsiteX11" fmla="*/ 662836 w 3084830"/>
              <a:gd name="connsiteY11" fmla="*/ 2150821 h 3562605"/>
              <a:gd name="connsiteX0" fmla="*/ 662836 w 3084831"/>
              <a:gd name="connsiteY0" fmla="*/ 2150821 h 3562605"/>
              <a:gd name="connsiteX1" fmla="*/ 23061 w 3084831"/>
              <a:gd name="connsiteY1" fmla="*/ 1159764 h 3562605"/>
              <a:gd name="connsiteX2" fmla="*/ 495660 w 3084831"/>
              <a:gd name="connsiteY2" fmla="*/ 400976 h 3562605"/>
              <a:gd name="connsiteX3" fmla="*/ 1308261 w 3084831"/>
              <a:gd name="connsiteY3" fmla="*/ 0 h 3562605"/>
              <a:gd name="connsiteX4" fmla="*/ 2206983 w 3084831"/>
              <a:gd name="connsiteY4" fmla="*/ 559714 h 3562605"/>
              <a:gd name="connsiteX5" fmla="*/ 2313848 w 3084831"/>
              <a:gd name="connsiteY5" fmla="*/ 1209809 h 3562605"/>
              <a:gd name="connsiteX6" fmla="*/ 3070344 w 3084831"/>
              <a:gd name="connsiteY6" fmla="*/ 1339432 h 3562605"/>
              <a:gd name="connsiteX7" fmla="*/ 2477192 w 3084831"/>
              <a:gd name="connsiteY7" fmla="*/ 1916524 h 3562605"/>
              <a:gd name="connsiteX8" fmla="*/ 2341526 w 3084831"/>
              <a:gd name="connsiteY8" fmla="*/ 2125809 h 3562605"/>
              <a:gd name="connsiteX9" fmla="*/ 2691415 w 3084831"/>
              <a:gd name="connsiteY9" fmla="*/ 3431217 h 3562605"/>
              <a:gd name="connsiteX10" fmla="*/ 1144047 w 3084831"/>
              <a:gd name="connsiteY10" fmla="*/ 3405287 h 3562605"/>
              <a:gd name="connsiteX11" fmla="*/ 662836 w 3084831"/>
              <a:gd name="connsiteY11" fmla="*/ 2150821 h 3562605"/>
              <a:gd name="connsiteX0" fmla="*/ 662836 w 3084831"/>
              <a:gd name="connsiteY0" fmla="*/ 2150821 h 3419467"/>
              <a:gd name="connsiteX1" fmla="*/ 23061 w 3084831"/>
              <a:gd name="connsiteY1" fmla="*/ 1159764 h 3419467"/>
              <a:gd name="connsiteX2" fmla="*/ 495660 w 3084831"/>
              <a:gd name="connsiteY2" fmla="*/ 400976 h 3419467"/>
              <a:gd name="connsiteX3" fmla="*/ 1308261 w 3084831"/>
              <a:gd name="connsiteY3" fmla="*/ 0 h 3419467"/>
              <a:gd name="connsiteX4" fmla="*/ 2206983 w 3084831"/>
              <a:gd name="connsiteY4" fmla="*/ 559714 h 3419467"/>
              <a:gd name="connsiteX5" fmla="*/ 2313848 w 3084831"/>
              <a:gd name="connsiteY5" fmla="*/ 1209809 h 3419467"/>
              <a:gd name="connsiteX6" fmla="*/ 3070344 w 3084831"/>
              <a:gd name="connsiteY6" fmla="*/ 1339432 h 3419467"/>
              <a:gd name="connsiteX7" fmla="*/ 2477192 w 3084831"/>
              <a:gd name="connsiteY7" fmla="*/ 1916524 h 3419467"/>
              <a:gd name="connsiteX8" fmla="*/ 2341526 w 3084831"/>
              <a:gd name="connsiteY8" fmla="*/ 2125809 h 3419467"/>
              <a:gd name="connsiteX9" fmla="*/ 2174783 w 3084831"/>
              <a:gd name="connsiteY9" fmla="*/ 2800387 h 3419467"/>
              <a:gd name="connsiteX10" fmla="*/ 1144047 w 3084831"/>
              <a:gd name="connsiteY10" fmla="*/ 3405287 h 3419467"/>
              <a:gd name="connsiteX11" fmla="*/ 662836 w 3084831"/>
              <a:gd name="connsiteY11" fmla="*/ 2150821 h 3419467"/>
              <a:gd name="connsiteX0" fmla="*/ 662836 w 3084831"/>
              <a:gd name="connsiteY0" fmla="*/ 2150821 h 3419467"/>
              <a:gd name="connsiteX1" fmla="*/ 23061 w 3084831"/>
              <a:gd name="connsiteY1" fmla="*/ 1159764 h 3419467"/>
              <a:gd name="connsiteX2" fmla="*/ 495660 w 3084831"/>
              <a:gd name="connsiteY2" fmla="*/ 400976 h 3419467"/>
              <a:gd name="connsiteX3" fmla="*/ 1308261 w 3084831"/>
              <a:gd name="connsiteY3" fmla="*/ 0 h 3419467"/>
              <a:gd name="connsiteX4" fmla="*/ 2206983 w 3084831"/>
              <a:gd name="connsiteY4" fmla="*/ 559714 h 3419467"/>
              <a:gd name="connsiteX5" fmla="*/ 2313848 w 3084831"/>
              <a:gd name="connsiteY5" fmla="*/ 1209809 h 3419467"/>
              <a:gd name="connsiteX6" fmla="*/ 3070344 w 3084831"/>
              <a:gd name="connsiteY6" fmla="*/ 1339432 h 3419467"/>
              <a:gd name="connsiteX7" fmla="*/ 2477192 w 3084831"/>
              <a:gd name="connsiteY7" fmla="*/ 1916524 h 3419467"/>
              <a:gd name="connsiteX8" fmla="*/ 2341526 w 3084831"/>
              <a:gd name="connsiteY8" fmla="*/ 2125809 h 3419467"/>
              <a:gd name="connsiteX9" fmla="*/ 2174783 w 3084831"/>
              <a:gd name="connsiteY9" fmla="*/ 2800387 h 3419467"/>
              <a:gd name="connsiteX10" fmla="*/ 1144047 w 3084831"/>
              <a:gd name="connsiteY10" fmla="*/ 3405287 h 3419467"/>
              <a:gd name="connsiteX11" fmla="*/ 662836 w 3084831"/>
              <a:gd name="connsiteY11" fmla="*/ 2150821 h 3419467"/>
              <a:gd name="connsiteX0" fmla="*/ 663724 w 3085719"/>
              <a:gd name="connsiteY0" fmla="*/ 2150821 h 3377309"/>
              <a:gd name="connsiteX1" fmla="*/ 23949 w 3085719"/>
              <a:gd name="connsiteY1" fmla="*/ 1159764 h 3377309"/>
              <a:gd name="connsiteX2" fmla="*/ 496548 w 3085719"/>
              <a:gd name="connsiteY2" fmla="*/ 400976 h 3377309"/>
              <a:gd name="connsiteX3" fmla="*/ 1309149 w 3085719"/>
              <a:gd name="connsiteY3" fmla="*/ 0 h 3377309"/>
              <a:gd name="connsiteX4" fmla="*/ 2207871 w 3085719"/>
              <a:gd name="connsiteY4" fmla="*/ 559714 h 3377309"/>
              <a:gd name="connsiteX5" fmla="*/ 2314736 w 3085719"/>
              <a:gd name="connsiteY5" fmla="*/ 1209809 h 3377309"/>
              <a:gd name="connsiteX6" fmla="*/ 3071232 w 3085719"/>
              <a:gd name="connsiteY6" fmla="*/ 1339432 h 3377309"/>
              <a:gd name="connsiteX7" fmla="*/ 2478080 w 3085719"/>
              <a:gd name="connsiteY7" fmla="*/ 1916524 h 3377309"/>
              <a:gd name="connsiteX8" fmla="*/ 2342414 w 3085719"/>
              <a:gd name="connsiteY8" fmla="*/ 2125809 h 3377309"/>
              <a:gd name="connsiteX9" fmla="*/ 2175671 w 3085719"/>
              <a:gd name="connsiteY9" fmla="*/ 2800387 h 3377309"/>
              <a:gd name="connsiteX10" fmla="*/ 1310996 w 3085719"/>
              <a:gd name="connsiteY10" fmla="*/ 3362079 h 3377309"/>
              <a:gd name="connsiteX11" fmla="*/ 663724 w 3085719"/>
              <a:gd name="connsiteY11" fmla="*/ 2150821 h 3377309"/>
              <a:gd name="connsiteX0" fmla="*/ 860051 w 3069858"/>
              <a:gd name="connsiteY0" fmla="*/ 2505123 h 3365898"/>
              <a:gd name="connsiteX1" fmla="*/ 8088 w 3069858"/>
              <a:gd name="connsiteY1" fmla="*/ 1159764 h 3365898"/>
              <a:gd name="connsiteX2" fmla="*/ 480687 w 3069858"/>
              <a:gd name="connsiteY2" fmla="*/ 400976 h 3365898"/>
              <a:gd name="connsiteX3" fmla="*/ 1293288 w 3069858"/>
              <a:gd name="connsiteY3" fmla="*/ 0 h 3365898"/>
              <a:gd name="connsiteX4" fmla="*/ 2192010 w 3069858"/>
              <a:gd name="connsiteY4" fmla="*/ 559714 h 3365898"/>
              <a:gd name="connsiteX5" fmla="*/ 2298875 w 3069858"/>
              <a:gd name="connsiteY5" fmla="*/ 1209809 h 3365898"/>
              <a:gd name="connsiteX6" fmla="*/ 3055371 w 3069858"/>
              <a:gd name="connsiteY6" fmla="*/ 1339432 h 3365898"/>
              <a:gd name="connsiteX7" fmla="*/ 2462219 w 3069858"/>
              <a:gd name="connsiteY7" fmla="*/ 1916524 h 3365898"/>
              <a:gd name="connsiteX8" fmla="*/ 2326553 w 3069858"/>
              <a:gd name="connsiteY8" fmla="*/ 2125809 h 3365898"/>
              <a:gd name="connsiteX9" fmla="*/ 2159810 w 3069858"/>
              <a:gd name="connsiteY9" fmla="*/ 2800387 h 3365898"/>
              <a:gd name="connsiteX10" fmla="*/ 1295135 w 3069858"/>
              <a:gd name="connsiteY10" fmla="*/ 3362079 h 3365898"/>
              <a:gd name="connsiteX11" fmla="*/ 860051 w 3069858"/>
              <a:gd name="connsiteY11" fmla="*/ 2505123 h 3365898"/>
              <a:gd name="connsiteX0" fmla="*/ 852176 w 3061983"/>
              <a:gd name="connsiteY0" fmla="*/ 2505123 h 3365898"/>
              <a:gd name="connsiteX1" fmla="*/ 418209 w 3061983"/>
              <a:gd name="connsiteY1" fmla="*/ 1918414 h 3365898"/>
              <a:gd name="connsiteX2" fmla="*/ 213 w 3061983"/>
              <a:gd name="connsiteY2" fmla="*/ 1159764 h 3365898"/>
              <a:gd name="connsiteX3" fmla="*/ 472812 w 3061983"/>
              <a:gd name="connsiteY3" fmla="*/ 400976 h 3365898"/>
              <a:gd name="connsiteX4" fmla="*/ 1285413 w 3061983"/>
              <a:gd name="connsiteY4" fmla="*/ 0 h 3365898"/>
              <a:gd name="connsiteX5" fmla="*/ 2184135 w 3061983"/>
              <a:gd name="connsiteY5" fmla="*/ 559714 h 3365898"/>
              <a:gd name="connsiteX6" fmla="*/ 2291000 w 3061983"/>
              <a:gd name="connsiteY6" fmla="*/ 1209809 h 3365898"/>
              <a:gd name="connsiteX7" fmla="*/ 3047496 w 3061983"/>
              <a:gd name="connsiteY7" fmla="*/ 1339432 h 3365898"/>
              <a:gd name="connsiteX8" fmla="*/ 2454344 w 3061983"/>
              <a:gd name="connsiteY8" fmla="*/ 1916524 h 3365898"/>
              <a:gd name="connsiteX9" fmla="*/ 2318678 w 3061983"/>
              <a:gd name="connsiteY9" fmla="*/ 2125809 h 3365898"/>
              <a:gd name="connsiteX10" fmla="*/ 2151935 w 3061983"/>
              <a:gd name="connsiteY10" fmla="*/ 2800387 h 3365898"/>
              <a:gd name="connsiteX11" fmla="*/ 1287260 w 3061983"/>
              <a:gd name="connsiteY11" fmla="*/ 3362079 h 3365898"/>
              <a:gd name="connsiteX12" fmla="*/ 852176 w 3061983"/>
              <a:gd name="connsiteY12" fmla="*/ 2505123 h 3365898"/>
              <a:gd name="connsiteX0" fmla="*/ 928665 w 3138472"/>
              <a:gd name="connsiteY0" fmla="*/ 2505123 h 3365898"/>
              <a:gd name="connsiteX1" fmla="*/ 88773 w 3138472"/>
              <a:gd name="connsiteY1" fmla="*/ 2048036 h 3365898"/>
              <a:gd name="connsiteX2" fmla="*/ 76702 w 3138472"/>
              <a:gd name="connsiteY2" fmla="*/ 1159764 h 3365898"/>
              <a:gd name="connsiteX3" fmla="*/ 549301 w 3138472"/>
              <a:gd name="connsiteY3" fmla="*/ 400976 h 3365898"/>
              <a:gd name="connsiteX4" fmla="*/ 1361902 w 3138472"/>
              <a:gd name="connsiteY4" fmla="*/ 0 h 3365898"/>
              <a:gd name="connsiteX5" fmla="*/ 2260624 w 3138472"/>
              <a:gd name="connsiteY5" fmla="*/ 559714 h 3365898"/>
              <a:gd name="connsiteX6" fmla="*/ 2367489 w 3138472"/>
              <a:gd name="connsiteY6" fmla="*/ 1209809 h 3365898"/>
              <a:gd name="connsiteX7" fmla="*/ 3123985 w 3138472"/>
              <a:gd name="connsiteY7" fmla="*/ 1339432 h 3365898"/>
              <a:gd name="connsiteX8" fmla="*/ 2530833 w 3138472"/>
              <a:gd name="connsiteY8" fmla="*/ 1916524 h 3365898"/>
              <a:gd name="connsiteX9" fmla="*/ 2395167 w 3138472"/>
              <a:gd name="connsiteY9" fmla="*/ 2125809 h 3365898"/>
              <a:gd name="connsiteX10" fmla="*/ 2228424 w 3138472"/>
              <a:gd name="connsiteY10" fmla="*/ 2800387 h 3365898"/>
              <a:gd name="connsiteX11" fmla="*/ 1363749 w 3138472"/>
              <a:gd name="connsiteY11" fmla="*/ 3362079 h 3365898"/>
              <a:gd name="connsiteX12" fmla="*/ 928665 w 3138472"/>
              <a:gd name="connsiteY12" fmla="*/ 2505123 h 3365898"/>
              <a:gd name="connsiteX0" fmla="*/ 891763 w 3138472"/>
              <a:gd name="connsiteY0" fmla="*/ 2487840 h 3366314"/>
              <a:gd name="connsiteX1" fmla="*/ 88773 w 3138472"/>
              <a:gd name="connsiteY1" fmla="*/ 2048036 h 3366314"/>
              <a:gd name="connsiteX2" fmla="*/ 76702 w 3138472"/>
              <a:gd name="connsiteY2" fmla="*/ 1159764 h 3366314"/>
              <a:gd name="connsiteX3" fmla="*/ 549301 w 3138472"/>
              <a:gd name="connsiteY3" fmla="*/ 400976 h 3366314"/>
              <a:gd name="connsiteX4" fmla="*/ 1361902 w 3138472"/>
              <a:gd name="connsiteY4" fmla="*/ 0 h 3366314"/>
              <a:gd name="connsiteX5" fmla="*/ 2260624 w 3138472"/>
              <a:gd name="connsiteY5" fmla="*/ 559714 h 3366314"/>
              <a:gd name="connsiteX6" fmla="*/ 2367489 w 3138472"/>
              <a:gd name="connsiteY6" fmla="*/ 1209809 h 3366314"/>
              <a:gd name="connsiteX7" fmla="*/ 3123985 w 3138472"/>
              <a:gd name="connsiteY7" fmla="*/ 1339432 h 3366314"/>
              <a:gd name="connsiteX8" fmla="*/ 2530833 w 3138472"/>
              <a:gd name="connsiteY8" fmla="*/ 1916524 h 3366314"/>
              <a:gd name="connsiteX9" fmla="*/ 2395167 w 3138472"/>
              <a:gd name="connsiteY9" fmla="*/ 2125809 h 3366314"/>
              <a:gd name="connsiteX10" fmla="*/ 2228424 w 3138472"/>
              <a:gd name="connsiteY10" fmla="*/ 2800387 h 3366314"/>
              <a:gd name="connsiteX11" fmla="*/ 1363749 w 3138472"/>
              <a:gd name="connsiteY11" fmla="*/ 3362079 h 3366314"/>
              <a:gd name="connsiteX12" fmla="*/ 891763 w 3138472"/>
              <a:gd name="connsiteY12" fmla="*/ 2487840 h 3366314"/>
              <a:gd name="connsiteX0" fmla="*/ 891763 w 3138472"/>
              <a:gd name="connsiteY0" fmla="*/ 2548331 h 3426805"/>
              <a:gd name="connsiteX1" fmla="*/ 88773 w 3138472"/>
              <a:gd name="connsiteY1" fmla="*/ 2108527 h 3426805"/>
              <a:gd name="connsiteX2" fmla="*/ 76702 w 3138472"/>
              <a:gd name="connsiteY2" fmla="*/ 1220255 h 3426805"/>
              <a:gd name="connsiteX3" fmla="*/ 549301 w 3138472"/>
              <a:gd name="connsiteY3" fmla="*/ 461467 h 3426805"/>
              <a:gd name="connsiteX4" fmla="*/ 1933887 w 3138472"/>
              <a:gd name="connsiteY4" fmla="*/ 0 h 3426805"/>
              <a:gd name="connsiteX5" fmla="*/ 2260624 w 3138472"/>
              <a:gd name="connsiteY5" fmla="*/ 620205 h 3426805"/>
              <a:gd name="connsiteX6" fmla="*/ 2367489 w 3138472"/>
              <a:gd name="connsiteY6" fmla="*/ 1270300 h 3426805"/>
              <a:gd name="connsiteX7" fmla="*/ 3123985 w 3138472"/>
              <a:gd name="connsiteY7" fmla="*/ 1399923 h 3426805"/>
              <a:gd name="connsiteX8" fmla="*/ 2530833 w 3138472"/>
              <a:gd name="connsiteY8" fmla="*/ 1977015 h 3426805"/>
              <a:gd name="connsiteX9" fmla="*/ 2395167 w 3138472"/>
              <a:gd name="connsiteY9" fmla="*/ 2186300 h 3426805"/>
              <a:gd name="connsiteX10" fmla="*/ 2228424 w 3138472"/>
              <a:gd name="connsiteY10" fmla="*/ 2860878 h 3426805"/>
              <a:gd name="connsiteX11" fmla="*/ 1363749 w 3138472"/>
              <a:gd name="connsiteY11" fmla="*/ 3422570 h 3426805"/>
              <a:gd name="connsiteX12" fmla="*/ 891763 w 3138472"/>
              <a:gd name="connsiteY12" fmla="*/ 2548331 h 3426805"/>
              <a:gd name="connsiteX0" fmla="*/ 891763 w 3138472"/>
              <a:gd name="connsiteY0" fmla="*/ 2087431 h 2965905"/>
              <a:gd name="connsiteX1" fmla="*/ 88773 w 3138472"/>
              <a:gd name="connsiteY1" fmla="*/ 1647627 h 2965905"/>
              <a:gd name="connsiteX2" fmla="*/ 76702 w 3138472"/>
              <a:gd name="connsiteY2" fmla="*/ 759355 h 2965905"/>
              <a:gd name="connsiteX3" fmla="*/ 549301 w 3138472"/>
              <a:gd name="connsiteY3" fmla="*/ 567 h 2965905"/>
              <a:gd name="connsiteX4" fmla="*/ 1205067 w 3138472"/>
              <a:gd name="connsiteY4" fmla="*/ 602005 h 2965905"/>
              <a:gd name="connsiteX5" fmla="*/ 2260624 w 3138472"/>
              <a:gd name="connsiteY5" fmla="*/ 159305 h 2965905"/>
              <a:gd name="connsiteX6" fmla="*/ 2367489 w 3138472"/>
              <a:gd name="connsiteY6" fmla="*/ 809400 h 2965905"/>
              <a:gd name="connsiteX7" fmla="*/ 3123985 w 3138472"/>
              <a:gd name="connsiteY7" fmla="*/ 939023 h 2965905"/>
              <a:gd name="connsiteX8" fmla="*/ 2530833 w 3138472"/>
              <a:gd name="connsiteY8" fmla="*/ 1516115 h 2965905"/>
              <a:gd name="connsiteX9" fmla="*/ 2395167 w 3138472"/>
              <a:gd name="connsiteY9" fmla="*/ 1725400 h 2965905"/>
              <a:gd name="connsiteX10" fmla="*/ 2228424 w 3138472"/>
              <a:gd name="connsiteY10" fmla="*/ 2399978 h 2965905"/>
              <a:gd name="connsiteX11" fmla="*/ 1363749 w 3138472"/>
              <a:gd name="connsiteY11" fmla="*/ 2961670 h 2965905"/>
              <a:gd name="connsiteX12" fmla="*/ 891763 w 3138472"/>
              <a:gd name="connsiteY12" fmla="*/ 2087431 h 2965905"/>
              <a:gd name="connsiteX0" fmla="*/ 917863 w 3164572"/>
              <a:gd name="connsiteY0" fmla="*/ 1929701 h 2808175"/>
              <a:gd name="connsiteX1" fmla="*/ 114873 w 3164572"/>
              <a:gd name="connsiteY1" fmla="*/ 1489897 h 2808175"/>
              <a:gd name="connsiteX2" fmla="*/ 102802 w 3164572"/>
              <a:gd name="connsiteY2" fmla="*/ 601625 h 2808175"/>
              <a:gd name="connsiteX3" fmla="*/ 999777 w 3164572"/>
              <a:gd name="connsiteY3" fmla="*/ 594647 h 2808175"/>
              <a:gd name="connsiteX4" fmla="*/ 1231167 w 3164572"/>
              <a:gd name="connsiteY4" fmla="*/ 444275 h 2808175"/>
              <a:gd name="connsiteX5" fmla="*/ 2286724 w 3164572"/>
              <a:gd name="connsiteY5" fmla="*/ 1575 h 2808175"/>
              <a:gd name="connsiteX6" fmla="*/ 2393589 w 3164572"/>
              <a:gd name="connsiteY6" fmla="*/ 651670 h 2808175"/>
              <a:gd name="connsiteX7" fmla="*/ 3150085 w 3164572"/>
              <a:gd name="connsiteY7" fmla="*/ 781293 h 2808175"/>
              <a:gd name="connsiteX8" fmla="*/ 2556933 w 3164572"/>
              <a:gd name="connsiteY8" fmla="*/ 1358385 h 2808175"/>
              <a:gd name="connsiteX9" fmla="*/ 2421267 w 3164572"/>
              <a:gd name="connsiteY9" fmla="*/ 1567670 h 2808175"/>
              <a:gd name="connsiteX10" fmla="*/ 2254524 w 3164572"/>
              <a:gd name="connsiteY10" fmla="*/ 2242248 h 2808175"/>
              <a:gd name="connsiteX11" fmla="*/ 1389849 w 3164572"/>
              <a:gd name="connsiteY11" fmla="*/ 2803940 h 2808175"/>
              <a:gd name="connsiteX12" fmla="*/ 917863 w 3164572"/>
              <a:gd name="connsiteY12" fmla="*/ 1929701 h 2808175"/>
              <a:gd name="connsiteX0" fmla="*/ 820632 w 3067341"/>
              <a:gd name="connsiteY0" fmla="*/ 1929701 h 2808175"/>
              <a:gd name="connsiteX1" fmla="*/ 17642 w 3067341"/>
              <a:gd name="connsiteY1" fmla="*/ 1489897 h 2808175"/>
              <a:gd name="connsiteX2" fmla="*/ 780518 w 3067341"/>
              <a:gd name="connsiteY2" fmla="*/ 834945 h 2808175"/>
              <a:gd name="connsiteX3" fmla="*/ 902546 w 3067341"/>
              <a:gd name="connsiteY3" fmla="*/ 594647 h 2808175"/>
              <a:gd name="connsiteX4" fmla="*/ 1133936 w 3067341"/>
              <a:gd name="connsiteY4" fmla="*/ 444275 h 2808175"/>
              <a:gd name="connsiteX5" fmla="*/ 2189493 w 3067341"/>
              <a:gd name="connsiteY5" fmla="*/ 1575 h 2808175"/>
              <a:gd name="connsiteX6" fmla="*/ 2296358 w 3067341"/>
              <a:gd name="connsiteY6" fmla="*/ 651670 h 2808175"/>
              <a:gd name="connsiteX7" fmla="*/ 3052854 w 3067341"/>
              <a:gd name="connsiteY7" fmla="*/ 781293 h 2808175"/>
              <a:gd name="connsiteX8" fmla="*/ 2459702 w 3067341"/>
              <a:gd name="connsiteY8" fmla="*/ 1358385 h 2808175"/>
              <a:gd name="connsiteX9" fmla="*/ 2324036 w 3067341"/>
              <a:gd name="connsiteY9" fmla="*/ 1567670 h 2808175"/>
              <a:gd name="connsiteX10" fmla="*/ 2157293 w 3067341"/>
              <a:gd name="connsiteY10" fmla="*/ 2242248 h 2808175"/>
              <a:gd name="connsiteX11" fmla="*/ 1292618 w 3067341"/>
              <a:gd name="connsiteY11" fmla="*/ 2803940 h 2808175"/>
              <a:gd name="connsiteX12" fmla="*/ 820632 w 3067341"/>
              <a:gd name="connsiteY12" fmla="*/ 1929701 h 2808175"/>
              <a:gd name="connsiteX0" fmla="*/ 818967 w 3065676"/>
              <a:gd name="connsiteY0" fmla="*/ 1929701 h 2808175"/>
              <a:gd name="connsiteX1" fmla="*/ 15977 w 3065676"/>
              <a:gd name="connsiteY1" fmla="*/ 1489897 h 2808175"/>
              <a:gd name="connsiteX2" fmla="*/ 778853 w 3065676"/>
              <a:gd name="connsiteY2" fmla="*/ 834945 h 2808175"/>
              <a:gd name="connsiteX3" fmla="*/ 900881 w 3065676"/>
              <a:gd name="connsiteY3" fmla="*/ 594647 h 2808175"/>
              <a:gd name="connsiteX4" fmla="*/ 1132271 w 3065676"/>
              <a:gd name="connsiteY4" fmla="*/ 444275 h 2808175"/>
              <a:gd name="connsiteX5" fmla="*/ 2187828 w 3065676"/>
              <a:gd name="connsiteY5" fmla="*/ 1575 h 2808175"/>
              <a:gd name="connsiteX6" fmla="*/ 2294693 w 3065676"/>
              <a:gd name="connsiteY6" fmla="*/ 651670 h 2808175"/>
              <a:gd name="connsiteX7" fmla="*/ 3051189 w 3065676"/>
              <a:gd name="connsiteY7" fmla="*/ 781293 h 2808175"/>
              <a:gd name="connsiteX8" fmla="*/ 2458037 w 3065676"/>
              <a:gd name="connsiteY8" fmla="*/ 1358385 h 2808175"/>
              <a:gd name="connsiteX9" fmla="*/ 2322371 w 3065676"/>
              <a:gd name="connsiteY9" fmla="*/ 1567670 h 2808175"/>
              <a:gd name="connsiteX10" fmla="*/ 2155628 w 3065676"/>
              <a:gd name="connsiteY10" fmla="*/ 2242248 h 2808175"/>
              <a:gd name="connsiteX11" fmla="*/ 1290953 w 3065676"/>
              <a:gd name="connsiteY11" fmla="*/ 2803940 h 2808175"/>
              <a:gd name="connsiteX12" fmla="*/ 818967 w 3065676"/>
              <a:gd name="connsiteY12" fmla="*/ 1929701 h 2808175"/>
              <a:gd name="connsiteX0" fmla="*/ 818967 w 3065676"/>
              <a:gd name="connsiteY0" fmla="*/ 1929701 h 2808175"/>
              <a:gd name="connsiteX1" fmla="*/ 15977 w 3065676"/>
              <a:gd name="connsiteY1" fmla="*/ 1489897 h 2808175"/>
              <a:gd name="connsiteX2" fmla="*/ 778853 w 3065676"/>
              <a:gd name="connsiteY2" fmla="*/ 834945 h 2808175"/>
              <a:gd name="connsiteX3" fmla="*/ 900881 w 3065676"/>
              <a:gd name="connsiteY3" fmla="*/ 594647 h 2808175"/>
              <a:gd name="connsiteX4" fmla="*/ 1132271 w 3065676"/>
              <a:gd name="connsiteY4" fmla="*/ 444275 h 2808175"/>
              <a:gd name="connsiteX5" fmla="*/ 2187828 w 3065676"/>
              <a:gd name="connsiteY5" fmla="*/ 1575 h 2808175"/>
              <a:gd name="connsiteX6" fmla="*/ 2294693 w 3065676"/>
              <a:gd name="connsiteY6" fmla="*/ 651670 h 2808175"/>
              <a:gd name="connsiteX7" fmla="*/ 3051189 w 3065676"/>
              <a:gd name="connsiteY7" fmla="*/ 781293 h 2808175"/>
              <a:gd name="connsiteX8" fmla="*/ 2458037 w 3065676"/>
              <a:gd name="connsiteY8" fmla="*/ 1358385 h 2808175"/>
              <a:gd name="connsiteX9" fmla="*/ 2322371 w 3065676"/>
              <a:gd name="connsiteY9" fmla="*/ 1567670 h 2808175"/>
              <a:gd name="connsiteX10" fmla="*/ 2155628 w 3065676"/>
              <a:gd name="connsiteY10" fmla="*/ 2242248 h 2808175"/>
              <a:gd name="connsiteX11" fmla="*/ 1290953 w 3065676"/>
              <a:gd name="connsiteY11" fmla="*/ 2803940 h 2808175"/>
              <a:gd name="connsiteX12" fmla="*/ 818967 w 3065676"/>
              <a:gd name="connsiteY12" fmla="*/ 1929701 h 2808175"/>
              <a:gd name="connsiteX0" fmla="*/ 818967 w 3065676"/>
              <a:gd name="connsiteY0" fmla="*/ 1929701 h 2808175"/>
              <a:gd name="connsiteX1" fmla="*/ 15977 w 3065676"/>
              <a:gd name="connsiteY1" fmla="*/ 1489897 h 2808175"/>
              <a:gd name="connsiteX2" fmla="*/ 778853 w 3065676"/>
              <a:gd name="connsiteY2" fmla="*/ 834945 h 2808175"/>
              <a:gd name="connsiteX3" fmla="*/ 900881 w 3065676"/>
              <a:gd name="connsiteY3" fmla="*/ 594647 h 2808175"/>
              <a:gd name="connsiteX4" fmla="*/ 1132271 w 3065676"/>
              <a:gd name="connsiteY4" fmla="*/ 444275 h 2808175"/>
              <a:gd name="connsiteX5" fmla="*/ 2187828 w 3065676"/>
              <a:gd name="connsiteY5" fmla="*/ 1575 h 2808175"/>
              <a:gd name="connsiteX6" fmla="*/ 2294693 w 3065676"/>
              <a:gd name="connsiteY6" fmla="*/ 651670 h 2808175"/>
              <a:gd name="connsiteX7" fmla="*/ 3051189 w 3065676"/>
              <a:gd name="connsiteY7" fmla="*/ 781293 h 2808175"/>
              <a:gd name="connsiteX8" fmla="*/ 2458037 w 3065676"/>
              <a:gd name="connsiteY8" fmla="*/ 1358385 h 2808175"/>
              <a:gd name="connsiteX9" fmla="*/ 2322371 w 3065676"/>
              <a:gd name="connsiteY9" fmla="*/ 1567670 h 2808175"/>
              <a:gd name="connsiteX10" fmla="*/ 2155628 w 3065676"/>
              <a:gd name="connsiteY10" fmla="*/ 2242248 h 2808175"/>
              <a:gd name="connsiteX11" fmla="*/ 1290953 w 3065676"/>
              <a:gd name="connsiteY11" fmla="*/ 2803940 h 2808175"/>
              <a:gd name="connsiteX12" fmla="*/ 818967 w 3065676"/>
              <a:gd name="connsiteY12" fmla="*/ 1929701 h 2808175"/>
              <a:gd name="connsiteX0" fmla="*/ 818967 w 3065676"/>
              <a:gd name="connsiteY0" fmla="*/ 1929701 h 2808175"/>
              <a:gd name="connsiteX1" fmla="*/ 15977 w 3065676"/>
              <a:gd name="connsiteY1" fmla="*/ 1489897 h 2808175"/>
              <a:gd name="connsiteX2" fmla="*/ 778853 w 3065676"/>
              <a:gd name="connsiteY2" fmla="*/ 834945 h 2808175"/>
              <a:gd name="connsiteX3" fmla="*/ 900881 w 3065676"/>
              <a:gd name="connsiteY3" fmla="*/ 594647 h 2808175"/>
              <a:gd name="connsiteX4" fmla="*/ 1132271 w 3065676"/>
              <a:gd name="connsiteY4" fmla="*/ 444275 h 2808175"/>
              <a:gd name="connsiteX5" fmla="*/ 2187828 w 3065676"/>
              <a:gd name="connsiteY5" fmla="*/ 1575 h 2808175"/>
              <a:gd name="connsiteX6" fmla="*/ 2294693 w 3065676"/>
              <a:gd name="connsiteY6" fmla="*/ 651670 h 2808175"/>
              <a:gd name="connsiteX7" fmla="*/ 3051189 w 3065676"/>
              <a:gd name="connsiteY7" fmla="*/ 781293 h 2808175"/>
              <a:gd name="connsiteX8" fmla="*/ 2458037 w 3065676"/>
              <a:gd name="connsiteY8" fmla="*/ 1358385 h 2808175"/>
              <a:gd name="connsiteX9" fmla="*/ 2322371 w 3065676"/>
              <a:gd name="connsiteY9" fmla="*/ 1567670 h 2808175"/>
              <a:gd name="connsiteX10" fmla="*/ 2155628 w 3065676"/>
              <a:gd name="connsiteY10" fmla="*/ 2242248 h 2808175"/>
              <a:gd name="connsiteX11" fmla="*/ 1290953 w 3065676"/>
              <a:gd name="connsiteY11" fmla="*/ 2803940 h 2808175"/>
              <a:gd name="connsiteX12" fmla="*/ 818967 w 3065676"/>
              <a:gd name="connsiteY12" fmla="*/ 1929701 h 2808175"/>
              <a:gd name="connsiteX0" fmla="*/ 818967 w 3065676"/>
              <a:gd name="connsiteY0" fmla="*/ 1930373 h 2808847"/>
              <a:gd name="connsiteX1" fmla="*/ 15977 w 3065676"/>
              <a:gd name="connsiteY1" fmla="*/ 1490569 h 2808847"/>
              <a:gd name="connsiteX2" fmla="*/ 778853 w 3065676"/>
              <a:gd name="connsiteY2" fmla="*/ 835617 h 2808847"/>
              <a:gd name="connsiteX3" fmla="*/ 900881 w 3065676"/>
              <a:gd name="connsiteY3" fmla="*/ 595319 h 2808847"/>
              <a:gd name="connsiteX4" fmla="*/ 1132271 w 3065676"/>
              <a:gd name="connsiteY4" fmla="*/ 444947 h 2808847"/>
              <a:gd name="connsiteX5" fmla="*/ 2187828 w 3065676"/>
              <a:gd name="connsiteY5" fmla="*/ 2247 h 2808847"/>
              <a:gd name="connsiteX6" fmla="*/ 2294693 w 3065676"/>
              <a:gd name="connsiteY6" fmla="*/ 652342 h 2808847"/>
              <a:gd name="connsiteX7" fmla="*/ 3051189 w 3065676"/>
              <a:gd name="connsiteY7" fmla="*/ 781965 h 2808847"/>
              <a:gd name="connsiteX8" fmla="*/ 2458037 w 3065676"/>
              <a:gd name="connsiteY8" fmla="*/ 1359057 h 2808847"/>
              <a:gd name="connsiteX9" fmla="*/ 2322371 w 3065676"/>
              <a:gd name="connsiteY9" fmla="*/ 1568342 h 2808847"/>
              <a:gd name="connsiteX10" fmla="*/ 2155628 w 3065676"/>
              <a:gd name="connsiteY10" fmla="*/ 2242920 h 2808847"/>
              <a:gd name="connsiteX11" fmla="*/ 1290953 w 3065676"/>
              <a:gd name="connsiteY11" fmla="*/ 2804612 h 2808847"/>
              <a:gd name="connsiteX12" fmla="*/ 818967 w 3065676"/>
              <a:gd name="connsiteY12" fmla="*/ 1930373 h 2808847"/>
              <a:gd name="connsiteX0" fmla="*/ 818967 w 3065676"/>
              <a:gd name="connsiteY0" fmla="*/ 2533924 h 3412398"/>
              <a:gd name="connsiteX1" fmla="*/ 15977 w 3065676"/>
              <a:gd name="connsiteY1" fmla="*/ 2094120 h 3412398"/>
              <a:gd name="connsiteX2" fmla="*/ 778853 w 3065676"/>
              <a:gd name="connsiteY2" fmla="*/ 1439168 h 3412398"/>
              <a:gd name="connsiteX3" fmla="*/ 900881 w 3065676"/>
              <a:gd name="connsiteY3" fmla="*/ 1198870 h 3412398"/>
              <a:gd name="connsiteX4" fmla="*/ 1132271 w 3065676"/>
              <a:gd name="connsiteY4" fmla="*/ 1048498 h 3412398"/>
              <a:gd name="connsiteX5" fmla="*/ 1846482 w 3065676"/>
              <a:gd name="connsiteY5" fmla="*/ 892 h 3412398"/>
              <a:gd name="connsiteX6" fmla="*/ 2294693 w 3065676"/>
              <a:gd name="connsiteY6" fmla="*/ 1255893 h 3412398"/>
              <a:gd name="connsiteX7" fmla="*/ 3051189 w 3065676"/>
              <a:gd name="connsiteY7" fmla="*/ 1385516 h 3412398"/>
              <a:gd name="connsiteX8" fmla="*/ 2458037 w 3065676"/>
              <a:gd name="connsiteY8" fmla="*/ 1962608 h 3412398"/>
              <a:gd name="connsiteX9" fmla="*/ 2322371 w 3065676"/>
              <a:gd name="connsiteY9" fmla="*/ 2171893 h 3412398"/>
              <a:gd name="connsiteX10" fmla="*/ 2155628 w 3065676"/>
              <a:gd name="connsiteY10" fmla="*/ 2846471 h 3412398"/>
              <a:gd name="connsiteX11" fmla="*/ 1290953 w 3065676"/>
              <a:gd name="connsiteY11" fmla="*/ 3408163 h 3412398"/>
              <a:gd name="connsiteX12" fmla="*/ 818967 w 3065676"/>
              <a:gd name="connsiteY12" fmla="*/ 2533924 h 3412398"/>
              <a:gd name="connsiteX0" fmla="*/ 818967 w 3065676"/>
              <a:gd name="connsiteY0" fmla="*/ 2548770 h 3427244"/>
              <a:gd name="connsiteX1" fmla="*/ 15977 w 3065676"/>
              <a:gd name="connsiteY1" fmla="*/ 2108966 h 3427244"/>
              <a:gd name="connsiteX2" fmla="*/ 778853 w 3065676"/>
              <a:gd name="connsiteY2" fmla="*/ 1454014 h 3427244"/>
              <a:gd name="connsiteX3" fmla="*/ 900881 w 3065676"/>
              <a:gd name="connsiteY3" fmla="*/ 1213716 h 3427244"/>
              <a:gd name="connsiteX4" fmla="*/ 1132271 w 3065676"/>
              <a:gd name="connsiteY4" fmla="*/ 1063344 h 3427244"/>
              <a:gd name="connsiteX5" fmla="*/ 1846482 w 3065676"/>
              <a:gd name="connsiteY5" fmla="*/ 15738 h 3427244"/>
              <a:gd name="connsiteX6" fmla="*/ 2626814 w 3065676"/>
              <a:gd name="connsiteY6" fmla="*/ 467079 h 3427244"/>
              <a:gd name="connsiteX7" fmla="*/ 3051189 w 3065676"/>
              <a:gd name="connsiteY7" fmla="*/ 1400362 h 3427244"/>
              <a:gd name="connsiteX8" fmla="*/ 2458037 w 3065676"/>
              <a:gd name="connsiteY8" fmla="*/ 1977454 h 3427244"/>
              <a:gd name="connsiteX9" fmla="*/ 2322371 w 3065676"/>
              <a:gd name="connsiteY9" fmla="*/ 2186739 h 3427244"/>
              <a:gd name="connsiteX10" fmla="*/ 2155628 w 3065676"/>
              <a:gd name="connsiteY10" fmla="*/ 2861317 h 3427244"/>
              <a:gd name="connsiteX11" fmla="*/ 1290953 w 3065676"/>
              <a:gd name="connsiteY11" fmla="*/ 3423009 h 3427244"/>
              <a:gd name="connsiteX12" fmla="*/ 818967 w 3065676"/>
              <a:gd name="connsiteY12" fmla="*/ 2548770 h 3427244"/>
              <a:gd name="connsiteX0" fmla="*/ 818967 w 3138255"/>
              <a:gd name="connsiteY0" fmla="*/ 2548770 h 3427244"/>
              <a:gd name="connsiteX1" fmla="*/ 15977 w 3138255"/>
              <a:gd name="connsiteY1" fmla="*/ 2108966 h 3427244"/>
              <a:gd name="connsiteX2" fmla="*/ 778853 w 3138255"/>
              <a:gd name="connsiteY2" fmla="*/ 1454014 h 3427244"/>
              <a:gd name="connsiteX3" fmla="*/ 900881 w 3138255"/>
              <a:gd name="connsiteY3" fmla="*/ 1213716 h 3427244"/>
              <a:gd name="connsiteX4" fmla="*/ 1132271 w 3138255"/>
              <a:gd name="connsiteY4" fmla="*/ 1063344 h 3427244"/>
              <a:gd name="connsiteX5" fmla="*/ 1846482 w 3138255"/>
              <a:gd name="connsiteY5" fmla="*/ 15738 h 3427244"/>
              <a:gd name="connsiteX6" fmla="*/ 2626814 w 3138255"/>
              <a:gd name="connsiteY6" fmla="*/ 467079 h 3427244"/>
              <a:gd name="connsiteX7" fmla="*/ 3124994 w 3138255"/>
              <a:gd name="connsiteY7" fmla="*/ 1123834 h 3427244"/>
              <a:gd name="connsiteX8" fmla="*/ 2458037 w 3138255"/>
              <a:gd name="connsiteY8" fmla="*/ 1977454 h 3427244"/>
              <a:gd name="connsiteX9" fmla="*/ 2322371 w 3138255"/>
              <a:gd name="connsiteY9" fmla="*/ 2186739 h 3427244"/>
              <a:gd name="connsiteX10" fmla="*/ 2155628 w 3138255"/>
              <a:gd name="connsiteY10" fmla="*/ 2861317 h 3427244"/>
              <a:gd name="connsiteX11" fmla="*/ 1290953 w 3138255"/>
              <a:gd name="connsiteY11" fmla="*/ 3423009 h 3427244"/>
              <a:gd name="connsiteX12" fmla="*/ 818967 w 3138255"/>
              <a:gd name="connsiteY12" fmla="*/ 2548770 h 3427244"/>
              <a:gd name="connsiteX0" fmla="*/ 818967 w 3138255"/>
              <a:gd name="connsiteY0" fmla="*/ 2548770 h 3427244"/>
              <a:gd name="connsiteX1" fmla="*/ 15977 w 3138255"/>
              <a:gd name="connsiteY1" fmla="*/ 2108966 h 3427244"/>
              <a:gd name="connsiteX2" fmla="*/ 778853 w 3138255"/>
              <a:gd name="connsiteY2" fmla="*/ 1454014 h 3427244"/>
              <a:gd name="connsiteX3" fmla="*/ 900881 w 3138255"/>
              <a:gd name="connsiteY3" fmla="*/ 1213716 h 3427244"/>
              <a:gd name="connsiteX4" fmla="*/ 1132271 w 3138255"/>
              <a:gd name="connsiteY4" fmla="*/ 1063344 h 3427244"/>
              <a:gd name="connsiteX5" fmla="*/ 1846482 w 3138255"/>
              <a:gd name="connsiteY5" fmla="*/ 15738 h 3427244"/>
              <a:gd name="connsiteX6" fmla="*/ 2626814 w 3138255"/>
              <a:gd name="connsiteY6" fmla="*/ 467079 h 3427244"/>
              <a:gd name="connsiteX7" fmla="*/ 3124994 w 3138255"/>
              <a:gd name="connsiteY7" fmla="*/ 1123834 h 3427244"/>
              <a:gd name="connsiteX8" fmla="*/ 2458037 w 3138255"/>
              <a:gd name="connsiteY8" fmla="*/ 1977454 h 3427244"/>
              <a:gd name="connsiteX9" fmla="*/ 2322371 w 3138255"/>
              <a:gd name="connsiteY9" fmla="*/ 2186739 h 3427244"/>
              <a:gd name="connsiteX10" fmla="*/ 2155628 w 3138255"/>
              <a:gd name="connsiteY10" fmla="*/ 2861317 h 3427244"/>
              <a:gd name="connsiteX11" fmla="*/ 1290953 w 3138255"/>
              <a:gd name="connsiteY11" fmla="*/ 3423009 h 3427244"/>
              <a:gd name="connsiteX12" fmla="*/ 818967 w 3138255"/>
              <a:gd name="connsiteY12" fmla="*/ 2548770 h 3427244"/>
              <a:gd name="connsiteX0" fmla="*/ 818967 w 3138255"/>
              <a:gd name="connsiteY0" fmla="*/ 2533533 h 3412007"/>
              <a:gd name="connsiteX1" fmla="*/ 15977 w 3138255"/>
              <a:gd name="connsiteY1" fmla="*/ 2093729 h 3412007"/>
              <a:gd name="connsiteX2" fmla="*/ 778853 w 3138255"/>
              <a:gd name="connsiteY2" fmla="*/ 1438777 h 3412007"/>
              <a:gd name="connsiteX3" fmla="*/ 900881 w 3138255"/>
              <a:gd name="connsiteY3" fmla="*/ 1198479 h 3412007"/>
              <a:gd name="connsiteX4" fmla="*/ 1132271 w 3138255"/>
              <a:gd name="connsiteY4" fmla="*/ 1048107 h 3412007"/>
              <a:gd name="connsiteX5" fmla="*/ 1846482 w 3138255"/>
              <a:gd name="connsiteY5" fmla="*/ 501 h 3412007"/>
              <a:gd name="connsiteX6" fmla="*/ 2211664 w 3138255"/>
              <a:gd name="connsiteY6" fmla="*/ 909841 h 3412007"/>
              <a:gd name="connsiteX7" fmla="*/ 3124994 w 3138255"/>
              <a:gd name="connsiteY7" fmla="*/ 1108597 h 3412007"/>
              <a:gd name="connsiteX8" fmla="*/ 2458037 w 3138255"/>
              <a:gd name="connsiteY8" fmla="*/ 1962217 h 3412007"/>
              <a:gd name="connsiteX9" fmla="*/ 2322371 w 3138255"/>
              <a:gd name="connsiteY9" fmla="*/ 2171502 h 3412007"/>
              <a:gd name="connsiteX10" fmla="*/ 2155628 w 3138255"/>
              <a:gd name="connsiteY10" fmla="*/ 2846080 h 3412007"/>
              <a:gd name="connsiteX11" fmla="*/ 1290953 w 3138255"/>
              <a:gd name="connsiteY11" fmla="*/ 3407772 h 3412007"/>
              <a:gd name="connsiteX12" fmla="*/ 818967 w 3138255"/>
              <a:gd name="connsiteY12" fmla="*/ 2533533 h 3412007"/>
              <a:gd name="connsiteX0" fmla="*/ 818967 w 3139743"/>
              <a:gd name="connsiteY0" fmla="*/ 2533533 h 3412007"/>
              <a:gd name="connsiteX1" fmla="*/ 15977 w 3139743"/>
              <a:gd name="connsiteY1" fmla="*/ 2093729 h 3412007"/>
              <a:gd name="connsiteX2" fmla="*/ 778853 w 3139743"/>
              <a:gd name="connsiteY2" fmla="*/ 1438777 h 3412007"/>
              <a:gd name="connsiteX3" fmla="*/ 900881 w 3139743"/>
              <a:gd name="connsiteY3" fmla="*/ 1198479 h 3412007"/>
              <a:gd name="connsiteX4" fmla="*/ 1132271 w 3139743"/>
              <a:gd name="connsiteY4" fmla="*/ 1048107 h 3412007"/>
              <a:gd name="connsiteX5" fmla="*/ 1846482 w 3139743"/>
              <a:gd name="connsiteY5" fmla="*/ 501 h 3412007"/>
              <a:gd name="connsiteX6" fmla="*/ 2211664 w 3139743"/>
              <a:gd name="connsiteY6" fmla="*/ 909841 h 3412007"/>
              <a:gd name="connsiteX7" fmla="*/ 3124994 w 3139743"/>
              <a:gd name="connsiteY7" fmla="*/ 1108597 h 3412007"/>
              <a:gd name="connsiteX8" fmla="*/ 2531841 w 3139743"/>
              <a:gd name="connsiteY8" fmla="*/ 1996783 h 3412007"/>
              <a:gd name="connsiteX9" fmla="*/ 2322371 w 3139743"/>
              <a:gd name="connsiteY9" fmla="*/ 2171502 h 3412007"/>
              <a:gd name="connsiteX10" fmla="*/ 2155628 w 3139743"/>
              <a:gd name="connsiteY10" fmla="*/ 2846080 h 3412007"/>
              <a:gd name="connsiteX11" fmla="*/ 1290953 w 3139743"/>
              <a:gd name="connsiteY11" fmla="*/ 3407772 h 3412007"/>
              <a:gd name="connsiteX12" fmla="*/ 818967 w 3139743"/>
              <a:gd name="connsiteY12" fmla="*/ 2533533 h 3412007"/>
              <a:gd name="connsiteX0" fmla="*/ 818967 w 3139578"/>
              <a:gd name="connsiteY0" fmla="*/ 2533533 h 3412007"/>
              <a:gd name="connsiteX1" fmla="*/ 15977 w 3139578"/>
              <a:gd name="connsiteY1" fmla="*/ 2093729 h 3412007"/>
              <a:gd name="connsiteX2" fmla="*/ 778853 w 3139578"/>
              <a:gd name="connsiteY2" fmla="*/ 1438777 h 3412007"/>
              <a:gd name="connsiteX3" fmla="*/ 900881 w 3139578"/>
              <a:gd name="connsiteY3" fmla="*/ 1198479 h 3412007"/>
              <a:gd name="connsiteX4" fmla="*/ 1132271 w 3139578"/>
              <a:gd name="connsiteY4" fmla="*/ 1048107 h 3412007"/>
              <a:gd name="connsiteX5" fmla="*/ 1846482 w 3139578"/>
              <a:gd name="connsiteY5" fmla="*/ 501 h 3412007"/>
              <a:gd name="connsiteX6" fmla="*/ 2211664 w 3139578"/>
              <a:gd name="connsiteY6" fmla="*/ 909841 h 3412007"/>
              <a:gd name="connsiteX7" fmla="*/ 3124994 w 3139578"/>
              <a:gd name="connsiteY7" fmla="*/ 1108597 h 3412007"/>
              <a:gd name="connsiteX8" fmla="*/ 2531841 w 3139578"/>
              <a:gd name="connsiteY8" fmla="*/ 1996783 h 3412007"/>
              <a:gd name="connsiteX9" fmla="*/ 2368500 w 3139578"/>
              <a:gd name="connsiteY9" fmla="*/ 2473956 h 3412007"/>
              <a:gd name="connsiteX10" fmla="*/ 2155628 w 3139578"/>
              <a:gd name="connsiteY10" fmla="*/ 2846080 h 3412007"/>
              <a:gd name="connsiteX11" fmla="*/ 1290953 w 3139578"/>
              <a:gd name="connsiteY11" fmla="*/ 3407772 h 3412007"/>
              <a:gd name="connsiteX12" fmla="*/ 818967 w 3139578"/>
              <a:gd name="connsiteY12" fmla="*/ 2533533 h 3412007"/>
              <a:gd name="connsiteX0" fmla="*/ 818967 w 3139578"/>
              <a:gd name="connsiteY0" fmla="*/ 2533533 h 3412007"/>
              <a:gd name="connsiteX1" fmla="*/ 15977 w 3139578"/>
              <a:gd name="connsiteY1" fmla="*/ 2093729 h 3412007"/>
              <a:gd name="connsiteX2" fmla="*/ 778853 w 3139578"/>
              <a:gd name="connsiteY2" fmla="*/ 1438777 h 3412007"/>
              <a:gd name="connsiteX3" fmla="*/ 900881 w 3139578"/>
              <a:gd name="connsiteY3" fmla="*/ 1198479 h 3412007"/>
              <a:gd name="connsiteX4" fmla="*/ 1132271 w 3139578"/>
              <a:gd name="connsiteY4" fmla="*/ 1048107 h 3412007"/>
              <a:gd name="connsiteX5" fmla="*/ 1846482 w 3139578"/>
              <a:gd name="connsiteY5" fmla="*/ 501 h 3412007"/>
              <a:gd name="connsiteX6" fmla="*/ 2211664 w 3139578"/>
              <a:gd name="connsiteY6" fmla="*/ 909841 h 3412007"/>
              <a:gd name="connsiteX7" fmla="*/ 3124994 w 3139578"/>
              <a:gd name="connsiteY7" fmla="*/ 1108597 h 3412007"/>
              <a:gd name="connsiteX8" fmla="*/ 2531841 w 3139578"/>
              <a:gd name="connsiteY8" fmla="*/ 1996783 h 3412007"/>
              <a:gd name="connsiteX9" fmla="*/ 2368500 w 3139578"/>
              <a:gd name="connsiteY9" fmla="*/ 2473956 h 3412007"/>
              <a:gd name="connsiteX10" fmla="*/ 2155628 w 3139578"/>
              <a:gd name="connsiteY10" fmla="*/ 2846080 h 3412007"/>
              <a:gd name="connsiteX11" fmla="*/ 1290953 w 3139578"/>
              <a:gd name="connsiteY11" fmla="*/ 3407772 h 3412007"/>
              <a:gd name="connsiteX12" fmla="*/ 818967 w 3139578"/>
              <a:gd name="connsiteY12" fmla="*/ 2533533 h 3412007"/>
              <a:gd name="connsiteX0" fmla="*/ 818967 w 3139578"/>
              <a:gd name="connsiteY0" fmla="*/ 2533533 h 3499012"/>
              <a:gd name="connsiteX1" fmla="*/ 15977 w 3139578"/>
              <a:gd name="connsiteY1" fmla="*/ 2093729 h 3499012"/>
              <a:gd name="connsiteX2" fmla="*/ 778853 w 3139578"/>
              <a:gd name="connsiteY2" fmla="*/ 1438777 h 3499012"/>
              <a:gd name="connsiteX3" fmla="*/ 900881 w 3139578"/>
              <a:gd name="connsiteY3" fmla="*/ 1198479 h 3499012"/>
              <a:gd name="connsiteX4" fmla="*/ 1132271 w 3139578"/>
              <a:gd name="connsiteY4" fmla="*/ 1048107 h 3499012"/>
              <a:gd name="connsiteX5" fmla="*/ 1846482 w 3139578"/>
              <a:gd name="connsiteY5" fmla="*/ 501 h 3499012"/>
              <a:gd name="connsiteX6" fmla="*/ 2211664 w 3139578"/>
              <a:gd name="connsiteY6" fmla="*/ 909841 h 3499012"/>
              <a:gd name="connsiteX7" fmla="*/ 3124994 w 3139578"/>
              <a:gd name="connsiteY7" fmla="*/ 1108597 h 3499012"/>
              <a:gd name="connsiteX8" fmla="*/ 2531841 w 3139578"/>
              <a:gd name="connsiteY8" fmla="*/ 1996783 h 3499012"/>
              <a:gd name="connsiteX9" fmla="*/ 2368500 w 3139578"/>
              <a:gd name="connsiteY9" fmla="*/ 2473956 h 3499012"/>
              <a:gd name="connsiteX10" fmla="*/ 1851185 w 3139578"/>
              <a:gd name="connsiteY10" fmla="*/ 3355928 h 3499012"/>
              <a:gd name="connsiteX11" fmla="*/ 1290953 w 3139578"/>
              <a:gd name="connsiteY11" fmla="*/ 3407772 h 3499012"/>
              <a:gd name="connsiteX12" fmla="*/ 818967 w 3139578"/>
              <a:gd name="connsiteY12" fmla="*/ 2533533 h 3499012"/>
              <a:gd name="connsiteX0" fmla="*/ 818967 w 3139578"/>
              <a:gd name="connsiteY0" fmla="*/ 2533533 h 3509452"/>
              <a:gd name="connsiteX1" fmla="*/ 15977 w 3139578"/>
              <a:gd name="connsiteY1" fmla="*/ 2093729 h 3509452"/>
              <a:gd name="connsiteX2" fmla="*/ 778853 w 3139578"/>
              <a:gd name="connsiteY2" fmla="*/ 1438777 h 3509452"/>
              <a:gd name="connsiteX3" fmla="*/ 900881 w 3139578"/>
              <a:gd name="connsiteY3" fmla="*/ 1198479 h 3509452"/>
              <a:gd name="connsiteX4" fmla="*/ 1132271 w 3139578"/>
              <a:gd name="connsiteY4" fmla="*/ 1048107 h 3509452"/>
              <a:gd name="connsiteX5" fmla="*/ 1846482 w 3139578"/>
              <a:gd name="connsiteY5" fmla="*/ 501 h 3509452"/>
              <a:gd name="connsiteX6" fmla="*/ 2211664 w 3139578"/>
              <a:gd name="connsiteY6" fmla="*/ 909841 h 3509452"/>
              <a:gd name="connsiteX7" fmla="*/ 3124994 w 3139578"/>
              <a:gd name="connsiteY7" fmla="*/ 1108597 h 3509452"/>
              <a:gd name="connsiteX8" fmla="*/ 2531841 w 3139578"/>
              <a:gd name="connsiteY8" fmla="*/ 1996783 h 3509452"/>
              <a:gd name="connsiteX9" fmla="*/ 2368500 w 3139578"/>
              <a:gd name="connsiteY9" fmla="*/ 2473956 h 3509452"/>
              <a:gd name="connsiteX10" fmla="*/ 1851185 w 3139578"/>
              <a:gd name="connsiteY10" fmla="*/ 3355928 h 3509452"/>
              <a:gd name="connsiteX11" fmla="*/ 857351 w 3139578"/>
              <a:gd name="connsiteY11" fmla="*/ 3425056 h 3509452"/>
              <a:gd name="connsiteX12" fmla="*/ 818967 w 3139578"/>
              <a:gd name="connsiteY12" fmla="*/ 2533533 h 3509452"/>
              <a:gd name="connsiteX0" fmla="*/ 818967 w 3139578"/>
              <a:gd name="connsiteY0" fmla="*/ 2533533 h 3491310"/>
              <a:gd name="connsiteX1" fmla="*/ 15977 w 3139578"/>
              <a:gd name="connsiteY1" fmla="*/ 2093729 h 3491310"/>
              <a:gd name="connsiteX2" fmla="*/ 778853 w 3139578"/>
              <a:gd name="connsiteY2" fmla="*/ 1438777 h 3491310"/>
              <a:gd name="connsiteX3" fmla="*/ 900881 w 3139578"/>
              <a:gd name="connsiteY3" fmla="*/ 1198479 h 3491310"/>
              <a:gd name="connsiteX4" fmla="*/ 1132271 w 3139578"/>
              <a:gd name="connsiteY4" fmla="*/ 1048107 h 3491310"/>
              <a:gd name="connsiteX5" fmla="*/ 1846482 w 3139578"/>
              <a:gd name="connsiteY5" fmla="*/ 501 h 3491310"/>
              <a:gd name="connsiteX6" fmla="*/ 2211664 w 3139578"/>
              <a:gd name="connsiteY6" fmla="*/ 909841 h 3491310"/>
              <a:gd name="connsiteX7" fmla="*/ 3124994 w 3139578"/>
              <a:gd name="connsiteY7" fmla="*/ 1108597 h 3491310"/>
              <a:gd name="connsiteX8" fmla="*/ 2531841 w 3139578"/>
              <a:gd name="connsiteY8" fmla="*/ 1996783 h 3491310"/>
              <a:gd name="connsiteX9" fmla="*/ 2368500 w 3139578"/>
              <a:gd name="connsiteY9" fmla="*/ 2473956 h 3491310"/>
              <a:gd name="connsiteX10" fmla="*/ 1851185 w 3139578"/>
              <a:gd name="connsiteY10" fmla="*/ 3355928 h 3491310"/>
              <a:gd name="connsiteX11" fmla="*/ 857351 w 3139578"/>
              <a:gd name="connsiteY11" fmla="*/ 3425056 h 3491310"/>
              <a:gd name="connsiteX12" fmla="*/ 818967 w 3139578"/>
              <a:gd name="connsiteY12" fmla="*/ 2533533 h 3491310"/>
              <a:gd name="connsiteX0" fmla="*/ 459169 w 3139578"/>
              <a:gd name="connsiteY0" fmla="*/ 2524892 h 3510064"/>
              <a:gd name="connsiteX1" fmla="*/ 15977 w 3139578"/>
              <a:gd name="connsiteY1" fmla="*/ 2093729 h 3510064"/>
              <a:gd name="connsiteX2" fmla="*/ 778853 w 3139578"/>
              <a:gd name="connsiteY2" fmla="*/ 1438777 h 3510064"/>
              <a:gd name="connsiteX3" fmla="*/ 900881 w 3139578"/>
              <a:gd name="connsiteY3" fmla="*/ 1198479 h 3510064"/>
              <a:gd name="connsiteX4" fmla="*/ 1132271 w 3139578"/>
              <a:gd name="connsiteY4" fmla="*/ 1048107 h 3510064"/>
              <a:gd name="connsiteX5" fmla="*/ 1846482 w 3139578"/>
              <a:gd name="connsiteY5" fmla="*/ 501 h 3510064"/>
              <a:gd name="connsiteX6" fmla="*/ 2211664 w 3139578"/>
              <a:gd name="connsiteY6" fmla="*/ 909841 h 3510064"/>
              <a:gd name="connsiteX7" fmla="*/ 3124994 w 3139578"/>
              <a:gd name="connsiteY7" fmla="*/ 1108597 h 3510064"/>
              <a:gd name="connsiteX8" fmla="*/ 2531841 w 3139578"/>
              <a:gd name="connsiteY8" fmla="*/ 1996783 h 3510064"/>
              <a:gd name="connsiteX9" fmla="*/ 2368500 w 3139578"/>
              <a:gd name="connsiteY9" fmla="*/ 2473956 h 3510064"/>
              <a:gd name="connsiteX10" fmla="*/ 1851185 w 3139578"/>
              <a:gd name="connsiteY10" fmla="*/ 3355928 h 3510064"/>
              <a:gd name="connsiteX11" fmla="*/ 857351 w 3139578"/>
              <a:gd name="connsiteY11" fmla="*/ 3425056 h 3510064"/>
              <a:gd name="connsiteX12" fmla="*/ 459169 w 3139578"/>
              <a:gd name="connsiteY12" fmla="*/ 2524892 h 3510064"/>
              <a:gd name="connsiteX0" fmla="*/ 925801 w 3606210"/>
              <a:gd name="connsiteY0" fmla="*/ 2524892 h 3510065"/>
              <a:gd name="connsiteX1" fmla="*/ 12105 w 3606210"/>
              <a:gd name="connsiteY1" fmla="*/ 2128295 h 3510065"/>
              <a:gd name="connsiteX2" fmla="*/ 1245485 w 3606210"/>
              <a:gd name="connsiteY2" fmla="*/ 1438777 h 3510065"/>
              <a:gd name="connsiteX3" fmla="*/ 1367513 w 3606210"/>
              <a:gd name="connsiteY3" fmla="*/ 1198479 h 3510065"/>
              <a:gd name="connsiteX4" fmla="*/ 1598903 w 3606210"/>
              <a:gd name="connsiteY4" fmla="*/ 1048107 h 3510065"/>
              <a:gd name="connsiteX5" fmla="*/ 2313114 w 3606210"/>
              <a:gd name="connsiteY5" fmla="*/ 501 h 3510065"/>
              <a:gd name="connsiteX6" fmla="*/ 2678296 w 3606210"/>
              <a:gd name="connsiteY6" fmla="*/ 909841 h 3510065"/>
              <a:gd name="connsiteX7" fmla="*/ 3591626 w 3606210"/>
              <a:gd name="connsiteY7" fmla="*/ 1108597 h 3510065"/>
              <a:gd name="connsiteX8" fmla="*/ 2998473 w 3606210"/>
              <a:gd name="connsiteY8" fmla="*/ 1996783 h 3510065"/>
              <a:gd name="connsiteX9" fmla="*/ 2835132 w 3606210"/>
              <a:gd name="connsiteY9" fmla="*/ 2473956 h 3510065"/>
              <a:gd name="connsiteX10" fmla="*/ 2317817 w 3606210"/>
              <a:gd name="connsiteY10" fmla="*/ 3355928 h 3510065"/>
              <a:gd name="connsiteX11" fmla="*/ 1323983 w 3606210"/>
              <a:gd name="connsiteY11" fmla="*/ 3425056 h 3510065"/>
              <a:gd name="connsiteX12" fmla="*/ 925801 w 3606210"/>
              <a:gd name="connsiteY12" fmla="*/ 2524892 h 3510065"/>
              <a:gd name="connsiteX0" fmla="*/ 815094 w 3606210"/>
              <a:gd name="connsiteY0" fmla="*/ 2473043 h 3513750"/>
              <a:gd name="connsiteX1" fmla="*/ 12105 w 3606210"/>
              <a:gd name="connsiteY1" fmla="*/ 2128295 h 3513750"/>
              <a:gd name="connsiteX2" fmla="*/ 1245485 w 3606210"/>
              <a:gd name="connsiteY2" fmla="*/ 1438777 h 3513750"/>
              <a:gd name="connsiteX3" fmla="*/ 1367513 w 3606210"/>
              <a:gd name="connsiteY3" fmla="*/ 1198479 h 3513750"/>
              <a:gd name="connsiteX4" fmla="*/ 1598903 w 3606210"/>
              <a:gd name="connsiteY4" fmla="*/ 1048107 h 3513750"/>
              <a:gd name="connsiteX5" fmla="*/ 2313114 w 3606210"/>
              <a:gd name="connsiteY5" fmla="*/ 501 h 3513750"/>
              <a:gd name="connsiteX6" fmla="*/ 2678296 w 3606210"/>
              <a:gd name="connsiteY6" fmla="*/ 909841 h 3513750"/>
              <a:gd name="connsiteX7" fmla="*/ 3591626 w 3606210"/>
              <a:gd name="connsiteY7" fmla="*/ 1108597 h 3513750"/>
              <a:gd name="connsiteX8" fmla="*/ 2998473 w 3606210"/>
              <a:gd name="connsiteY8" fmla="*/ 1996783 h 3513750"/>
              <a:gd name="connsiteX9" fmla="*/ 2835132 w 3606210"/>
              <a:gd name="connsiteY9" fmla="*/ 2473956 h 3513750"/>
              <a:gd name="connsiteX10" fmla="*/ 2317817 w 3606210"/>
              <a:gd name="connsiteY10" fmla="*/ 3355928 h 3513750"/>
              <a:gd name="connsiteX11" fmla="*/ 1323983 w 3606210"/>
              <a:gd name="connsiteY11" fmla="*/ 3425056 h 3513750"/>
              <a:gd name="connsiteX12" fmla="*/ 815094 w 3606210"/>
              <a:gd name="connsiteY12" fmla="*/ 2473043 h 3513750"/>
              <a:gd name="connsiteX0" fmla="*/ 769352 w 3560468"/>
              <a:gd name="connsiteY0" fmla="*/ 2473043 h 3513750"/>
              <a:gd name="connsiteX1" fmla="*/ 12491 w 3560468"/>
              <a:gd name="connsiteY1" fmla="*/ 2102371 h 3513750"/>
              <a:gd name="connsiteX2" fmla="*/ 1199743 w 3560468"/>
              <a:gd name="connsiteY2" fmla="*/ 1438777 h 3513750"/>
              <a:gd name="connsiteX3" fmla="*/ 1321771 w 3560468"/>
              <a:gd name="connsiteY3" fmla="*/ 1198479 h 3513750"/>
              <a:gd name="connsiteX4" fmla="*/ 1553161 w 3560468"/>
              <a:gd name="connsiteY4" fmla="*/ 1048107 h 3513750"/>
              <a:gd name="connsiteX5" fmla="*/ 2267372 w 3560468"/>
              <a:gd name="connsiteY5" fmla="*/ 501 h 3513750"/>
              <a:gd name="connsiteX6" fmla="*/ 2632554 w 3560468"/>
              <a:gd name="connsiteY6" fmla="*/ 909841 h 3513750"/>
              <a:gd name="connsiteX7" fmla="*/ 3545884 w 3560468"/>
              <a:gd name="connsiteY7" fmla="*/ 1108597 h 3513750"/>
              <a:gd name="connsiteX8" fmla="*/ 2952731 w 3560468"/>
              <a:gd name="connsiteY8" fmla="*/ 1996783 h 3513750"/>
              <a:gd name="connsiteX9" fmla="*/ 2789390 w 3560468"/>
              <a:gd name="connsiteY9" fmla="*/ 2473956 h 3513750"/>
              <a:gd name="connsiteX10" fmla="*/ 2272075 w 3560468"/>
              <a:gd name="connsiteY10" fmla="*/ 3355928 h 3513750"/>
              <a:gd name="connsiteX11" fmla="*/ 1278241 w 3560468"/>
              <a:gd name="connsiteY11" fmla="*/ 3425056 h 3513750"/>
              <a:gd name="connsiteX12" fmla="*/ 769352 w 3560468"/>
              <a:gd name="connsiteY12" fmla="*/ 2473043 h 3513750"/>
              <a:gd name="connsiteX0" fmla="*/ 769352 w 3560673"/>
              <a:gd name="connsiteY0" fmla="*/ 2473043 h 3513750"/>
              <a:gd name="connsiteX1" fmla="*/ 12491 w 3560673"/>
              <a:gd name="connsiteY1" fmla="*/ 2102371 h 3513750"/>
              <a:gd name="connsiteX2" fmla="*/ 1199743 w 3560673"/>
              <a:gd name="connsiteY2" fmla="*/ 1438777 h 3513750"/>
              <a:gd name="connsiteX3" fmla="*/ 1321771 w 3560673"/>
              <a:gd name="connsiteY3" fmla="*/ 1198479 h 3513750"/>
              <a:gd name="connsiteX4" fmla="*/ 1553161 w 3560673"/>
              <a:gd name="connsiteY4" fmla="*/ 1048107 h 3513750"/>
              <a:gd name="connsiteX5" fmla="*/ 2267372 w 3560673"/>
              <a:gd name="connsiteY5" fmla="*/ 501 h 3513750"/>
              <a:gd name="connsiteX6" fmla="*/ 2632554 w 3560673"/>
              <a:gd name="connsiteY6" fmla="*/ 909841 h 3513750"/>
              <a:gd name="connsiteX7" fmla="*/ 3545884 w 3560673"/>
              <a:gd name="connsiteY7" fmla="*/ 1108597 h 3513750"/>
              <a:gd name="connsiteX8" fmla="*/ 2961957 w 3560673"/>
              <a:gd name="connsiteY8" fmla="*/ 2005425 h 3513750"/>
              <a:gd name="connsiteX9" fmla="*/ 2789390 w 3560673"/>
              <a:gd name="connsiteY9" fmla="*/ 2473956 h 3513750"/>
              <a:gd name="connsiteX10" fmla="*/ 2272075 w 3560673"/>
              <a:gd name="connsiteY10" fmla="*/ 3355928 h 3513750"/>
              <a:gd name="connsiteX11" fmla="*/ 1278241 w 3560673"/>
              <a:gd name="connsiteY11" fmla="*/ 3425056 h 3513750"/>
              <a:gd name="connsiteX12" fmla="*/ 769352 w 3560673"/>
              <a:gd name="connsiteY12" fmla="*/ 2473043 h 3513750"/>
              <a:gd name="connsiteX0" fmla="*/ 769352 w 3559640"/>
              <a:gd name="connsiteY0" fmla="*/ 2473043 h 3513750"/>
              <a:gd name="connsiteX1" fmla="*/ 12491 w 3559640"/>
              <a:gd name="connsiteY1" fmla="*/ 2102371 h 3513750"/>
              <a:gd name="connsiteX2" fmla="*/ 1199743 w 3559640"/>
              <a:gd name="connsiteY2" fmla="*/ 1438777 h 3513750"/>
              <a:gd name="connsiteX3" fmla="*/ 1321771 w 3559640"/>
              <a:gd name="connsiteY3" fmla="*/ 1198479 h 3513750"/>
              <a:gd name="connsiteX4" fmla="*/ 1553161 w 3559640"/>
              <a:gd name="connsiteY4" fmla="*/ 1048107 h 3513750"/>
              <a:gd name="connsiteX5" fmla="*/ 2267372 w 3559640"/>
              <a:gd name="connsiteY5" fmla="*/ 501 h 3513750"/>
              <a:gd name="connsiteX6" fmla="*/ 2632554 w 3559640"/>
              <a:gd name="connsiteY6" fmla="*/ 909841 h 3513750"/>
              <a:gd name="connsiteX7" fmla="*/ 3545884 w 3559640"/>
              <a:gd name="connsiteY7" fmla="*/ 1108597 h 3513750"/>
              <a:gd name="connsiteX8" fmla="*/ 2961957 w 3559640"/>
              <a:gd name="connsiteY8" fmla="*/ 2005425 h 3513750"/>
              <a:gd name="connsiteX9" fmla="*/ 3093833 w 3559640"/>
              <a:gd name="connsiteY9" fmla="*/ 2914672 h 3513750"/>
              <a:gd name="connsiteX10" fmla="*/ 2272075 w 3559640"/>
              <a:gd name="connsiteY10" fmla="*/ 3355928 h 3513750"/>
              <a:gd name="connsiteX11" fmla="*/ 1278241 w 3559640"/>
              <a:gd name="connsiteY11" fmla="*/ 3425056 h 3513750"/>
              <a:gd name="connsiteX12" fmla="*/ 769352 w 3559640"/>
              <a:gd name="connsiteY12" fmla="*/ 2473043 h 3513750"/>
              <a:gd name="connsiteX0" fmla="*/ 769352 w 3559640"/>
              <a:gd name="connsiteY0" fmla="*/ 2473043 h 3513750"/>
              <a:gd name="connsiteX1" fmla="*/ 12491 w 3559640"/>
              <a:gd name="connsiteY1" fmla="*/ 2102371 h 3513750"/>
              <a:gd name="connsiteX2" fmla="*/ 1199743 w 3559640"/>
              <a:gd name="connsiteY2" fmla="*/ 1438777 h 3513750"/>
              <a:gd name="connsiteX3" fmla="*/ 1321771 w 3559640"/>
              <a:gd name="connsiteY3" fmla="*/ 1198479 h 3513750"/>
              <a:gd name="connsiteX4" fmla="*/ 1553161 w 3559640"/>
              <a:gd name="connsiteY4" fmla="*/ 1048107 h 3513750"/>
              <a:gd name="connsiteX5" fmla="*/ 2267372 w 3559640"/>
              <a:gd name="connsiteY5" fmla="*/ 501 h 3513750"/>
              <a:gd name="connsiteX6" fmla="*/ 2632554 w 3559640"/>
              <a:gd name="connsiteY6" fmla="*/ 909841 h 3513750"/>
              <a:gd name="connsiteX7" fmla="*/ 3545884 w 3559640"/>
              <a:gd name="connsiteY7" fmla="*/ 1108597 h 3513750"/>
              <a:gd name="connsiteX8" fmla="*/ 2961957 w 3559640"/>
              <a:gd name="connsiteY8" fmla="*/ 2005425 h 3513750"/>
              <a:gd name="connsiteX9" fmla="*/ 3093833 w 3559640"/>
              <a:gd name="connsiteY9" fmla="*/ 2914672 h 3513750"/>
              <a:gd name="connsiteX10" fmla="*/ 2272075 w 3559640"/>
              <a:gd name="connsiteY10" fmla="*/ 3355928 h 3513750"/>
              <a:gd name="connsiteX11" fmla="*/ 1278241 w 3559640"/>
              <a:gd name="connsiteY11" fmla="*/ 3425056 h 3513750"/>
              <a:gd name="connsiteX12" fmla="*/ 769352 w 3559640"/>
              <a:gd name="connsiteY12" fmla="*/ 2473043 h 3513750"/>
              <a:gd name="connsiteX0" fmla="*/ 769352 w 3559640"/>
              <a:gd name="connsiteY0" fmla="*/ 2473043 h 3513750"/>
              <a:gd name="connsiteX1" fmla="*/ 12491 w 3559640"/>
              <a:gd name="connsiteY1" fmla="*/ 2102371 h 3513750"/>
              <a:gd name="connsiteX2" fmla="*/ 1199743 w 3559640"/>
              <a:gd name="connsiteY2" fmla="*/ 1438777 h 3513750"/>
              <a:gd name="connsiteX3" fmla="*/ 1321771 w 3559640"/>
              <a:gd name="connsiteY3" fmla="*/ 1198479 h 3513750"/>
              <a:gd name="connsiteX4" fmla="*/ 1553161 w 3559640"/>
              <a:gd name="connsiteY4" fmla="*/ 1048107 h 3513750"/>
              <a:gd name="connsiteX5" fmla="*/ 2267372 w 3559640"/>
              <a:gd name="connsiteY5" fmla="*/ 501 h 3513750"/>
              <a:gd name="connsiteX6" fmla="*/ 2632554 w 3559640"/>
              <a:gd name="connsiteY6" fmla="*/ 909841 h 3513750"/>
              <a:gd name="connsiteX7" fmla="*/ 3545884 w 3559640"/>
              <a:gd name="connsiteY7" fmla="*/ 1108597 h 3513750"/>
              <a:gd name="connsiteX8" fmla="*/ 2961957 w 3559640"/>
              <a:gd name="connsiteY8" fmla="*/ 2005425 h 3513750"/>
              <a:gd name="connsiteX9" fmla="*/ 3093833 w 3559640"/>
              <a:gd name="connsiteY9" fmla="*/ 2914672 h 3513750"/>
              <a:gd name="connsiteX10" fmla="*/ 2272075 w 3559640"/>
              <a:gd name="connsiteY10" fmla="*/ 3355928 h 3513750"/>
              <a:gd name="connsiteX11" fmla="*/ 1278241 w 3559640"/>
              <a:gd name="connsiteY11" fmla="*/ 3425056 h 3513750"/>
              <a:gd name="connsiteX12" fmla="*/ 769352 w 3559640"/>
              <a:gd name="connsiteY12" fmla="*/ 2473043 h 3513750"/>
              <a:gd name="connsiteX0" fmla="*/ 768250 w 3558538"/>
              <a:gd name="connsiteY0" fmla="*/ 2473043 h 3513750"/>
              <a:gd name="connsiteX1" fmla="*/ 11389 w 3558538"/>
              <a:gd name="connsiteY1" fmla="*/ 2102371 h 3513750"/>
              <a:gd name="connsiteX2" fmla="*/ 1198641 w 3558538"/>
              <a:gd name="connsiteY2" fmla="*/ 1438777 h 3513750"/>
              <a:gd name="connsiteX3" fmla="*/ 1320669 w 3558538"/>
              <a:gd name="connsiteY3" fmla="*/ 1198479 h 3513750"/>
              <a:gd name="connsiteX4" fmla="*/ 1552059 w 3558538"/>
              <a:gd name="connsiteY4" fmla="*/ 1048107 h 3513750"/>
              <a:gd name="connsiteX5" fmla="*/ 2266270 w 3558538"/>
              <a:gd name="connsiteY5" fmla="*/ 501 h 3513750"/>
              <a:gd name="connsiteX6" fmla="*/ 2631452 w 3558538"/>
              <a:gd name="connsiteY6" fmla="*/ 909841 h 3513750"/>
              <a:gd name="connsiteX7" fmla="*/ 3544782 w 3558538"/>
              <a:gd name="connsiteY7" fmla="*/ 1108597 h 3513750"/>
              <a:gd name="connsiteX8" fmla="*/ 2960855 w 3558538"/>
              <a:gd name="connsiteY8" fmla="*/ 2005425 h 3513750"/>
              <a:gd name="connsiteX9" fmla="*/ 3092731 w 3558538"/>
              <a:gd name="connsiteY9" fmla="*/ 2914672 h 3513750"/>
              <a:gd name="connsiteX10" fmla="*/ 2270973 w 3558538"/>
              <a:gd name="connsiteY10" fmla="*/ 3355928 h 3513750"/>
              <a:gd name="connsiteX11" fmla="*/ 1277139 w 3558538"/>
              <a:gd name="connsiteY11" fmla="*/ 3425056 h 3513750"/>
              <a:gd name="connsiteX12" fmla="*/ 768250 w 3558538"/>
              <a:gd name="connsiteY12" fmla="*/ 2473043 h 3513750"/>
              <a:gd name="connsiteX0" fmla="*/ 768491 w 3558779"/>
              <a:gd name="connsiteY0" fmla="*/ 2473043 h 3513750"/>
              <a:gd name="connsiteX1" fmla="*/ 11630 w 3558779"/>
              <a:gd name="connsiteY1" fmla="*/ 2102371 h 3513750"/>
              <a:gd name="connsiteX2" fmla="*/ 1171205 w 3558779"/>
              <a:gd name="connsiteY2" fmla="*/ 1404211 h 3513750"/>
              <a:gd name="connsiteX3" fmla="*/ 1320910 w 3558779"/>
              <a:gd name="connsiteY3" fmla="*/ 1198479 h 3513750"/>
              <a:gd name="connsiteX4" fmla="*/ 1552300 w 3558779"/>
              <a:gd name="connsiteY4" fmla="*/ 1048107 h 3513750"/>
              <a:gd name="connsiteX5" fmla="*/ 2266511 w 3558779"/>
              <a:gd name="connsiteY5" fmla="*/ 501 h 3513750"/>
              <a:gd name="connsiteX6" fmla="*/ 2631693 w 3558779"/>
              <a:gd name="connsiteY6" fmla="*/ 909841 h 3513750"/>
              <a:gd name="connsiteX7" fmla="*/ 3545023 w 3558779"/>
              <a:gd name="connsiteY7" fmla="*/ 1108597 h 3513750"/>
              <a:gd name="connsiteX8" fmla="*/ 2961096 w 3558779"/>
              <a:gd name="connsiteY8" fmla="*/ 2005425 h 3513750"/>
              <a:gd name="connsiteX9" fmla="*/ 3092972 w 3558779"/>
              <a:gd name="connsiteY9" fmla="*/ 2914672 h 3513750"/>
              <a:gd name="connsiteX10" fmla="*/ 2271214 w 3558779"/>
              <a:gd name="connsiteY10" fmla="*/ 3355928 h 3513750"/>
              <a:gd name="connsiteX11" fmla="*/ 1277380 w 3558779"/>
              <a:gd name="connsiteY11" fmla="*/ 3425056 h 3513750"/>
              <a:gd name="connsiteX12" fmla="*/ 768491 w 3558779"/>
              <a:gd name="connsiteY12" fmla="*/ 2473043 h 3513750"/>
              <a:gd name="connsiteX0" fmla="*/ 768491 w 3558779"/>
              <a:gd name="connsiteY0" fmla="*/ 2473043 h 3513750"/>
              <a:gd name="connsiteX1" fmla="*/ 11630 w 3558779"/>
              <a:gd name="connsiteY1" fmla="*/ 2102371 h 3513750"/>
              <a:gd name="connsiteX2" fmla="*/ 1171205 w 3558779"/>
              <a:gd name="connsiteY2" fmla="*/ 1404211 h 3513750"/>
              <a:gd name="connsiteX3" fmla="*/ 1320910 w 3558779"/>
              <a:gd name="connsiteY3" fmla="*/ 1198479 h 3513750"/>
              <a:gd name="connsiteX4" fmla="*/ 1552300 w 3558779"/>
              <a:gd name="connsiteY4" fmla="*/ 1048107 h 3513750"/>
              <a:gd name="connsiteX5" fmla="*/ 2266511 w 3558779"/>
              <a:gd name="connsiteY5" fmla="*/ 501 h 3513750"/>
              <a:gd name="connsiteX6" fmla="*/ 2631693 w 3558779"/>
              <a:gd name="connsiteY6" fmla="*/ 909841 h 3513750"/>
              <a:gd name="connsiteX7" fmla="*/ 3545023 w 3558779"/>
              <a:gd name="connsiteY7" fmla="*/ 1108597 h 3513750"/>
              <a:gd name="connsiteX8" fmla="*/ 2961096 w 3558779"/>
              <a:gd name="connsiteY8" fmla="*/ 2005425 h 3513750"/>
              <a:gd name="connsiteX9" fmla="*/ 3092972 w 3558779"/>
              <a:gd name="connsiteY9" fmla="*/ 2914672 h 3513750"/>
              <a:gd name="connsiteX10" fmla="*/ 2271214 w 3558779"/>
              <a:gd name="connsiteY10" fmla="*/ 3355928 h 3513750"/>
              <a:gd name="connsiteX11" fmla="*/ 1277380 w 3558779"/>
              <a:gd name="connsiteY11" fmla="*/ 3425056 h 3513750"/>
              <a:gd name="connsiteX12" fmla="*/ 768491 w 3558779"/>
              <a:gd name="connsiteY12" fmla="*/ 2473043 h 3513750"/>
              <a:gd name="connsiteX0" fmla="*/ 768491 w 3558779"/>
              <a:gd name="connsiteY0" fmla="*/ 2473043 h 3513750"/>
              <a:gd name="connsiteX1" fmla="*/ 11630 w 3558779"/>
              <a:gd name="connsiteY1" fmla="*/ 2102371 h 3513750"/>
              <a:gd name="connsiteX2" fmla="*/ 1171205 w 3558779"/>
              <a:gd name="connsiteY2" fmla="*/ 1404211 h 3513750"/>
              <a:gd name="connsiteX3" fmla="*/ 1320910 w 3558779"/>
              <a:gd name="connsiteY3" fmla="*/ 1198479 h 3513750"/>
              <a:gd name="connsiteX4" fmla="*/ 1552300 w 3558779"/>
              <a:gd name="connsiteY4" fmla="*/ 1048107 h 3513750"/>
              <a:gd name="connsiteX5" fmla="*/ 2266511 w 3558779"/>
              <a:gd name="connsiteY5" fmla="*/ 501 h 3513750"/>
              <a:gd name="connsiteX6" fmla="*/ 2631693 w 3558779"/>
              <a:gd name="connsiteY6" fmla="*/ 909841 h 3513750"/>
              <a:gd name="connsiteX7" fmla="*/ 3545023 w 3558779"/>
              <a:gd name="connsiteY7" fmla="*/ 1108597 h 3513750"/>
              <a:gd name="connsiteX8" fmla="*/ 2961096 w 3558779"/>
              <a:gd name="connsiteY8" fmla="*/ 2005425 h 3513750"/>
              <a:gd name="connsiteX9" fmla="*/ 3092972 w 3558779"/>
              <a:gd name="connsiteY9" fmla="*/ 2914672 h 3513750"/>
              <a:gd name="connsiteX10" fmla="*/ 2271214 w 3558779"/>
              <a:gd name="connsiteY10" fmla="*/ 3355928 h 3513750"/>
              <a:gd name="connsiteX11" fmla="*/ 1277380 w 3558779"/>
              <a:gd name="connsiteY11" fmla="*/ 3425056 h 3513750"/>
              <a:gd name="connsiteX12" fmla="*/ 768491 w 3558779"/>
              <a:gd name="connsiteY12" fmla="*/ 2473043 h 3513750"/>
              <a:gd name="connsiteX0" fmla="*/ 768491 w 3558779"/>
              <a:gd name="connsiteY0" fmla="*/ 2473043 h 3513750"/>
              <a:gd name="connsiteX1" fmla="*/ 11630 w 3558779"/>
              <a:gd name="connsiteY1" fmla="*/ 2102371 h 3513750"/>
              <a:gd name="connsiteX2" fmla="*/ 1171205 w 3558779"/>
              <a:gd name="connsiteY2" fmla="*/ 1404211 h 3513750"/>
              <a:gd name="connsiteX3" fmla="*/ 1320910 w 3558779"/>
              <a:gd name="connsiteY3" fmla="*/ 1198479 h 3513750"/>
              <a:gd name="connsiteX4" fmla="*/ 1552300 w 3558779"/>
              <a:gd name="connsiteY4" fmla="*/ 1048107 h 3513750"/>
              <a:gd name="connsiteX5" fmla="*/ 2266511 w 3558779"/>
              <a:gd name="connsiteY5" fmla="*/ 501 h 3513750"/>
              <a:gd name="connsiteX6" fmla="*/ 2631693 w 3558779"/>
              <a:gd name="connsiteY6" fmla="*/ 909841 h 3513750"/>
              <a:gd name="connsiteX7" fmla="*/ 3545023 w 3558779"/>
              <a:gd name="connsiteY7" fmla="*/ 1108597 h 3513750"/>
              <a:gd name="connsiteX8" fmla="*/ 2961096 w 3558779"/>
              <a:gd name="connsiteY8" fmla="*/ 2005425 h 3513750"/>
              <a:gd name="connsiteX9" fmla="*/ 3092972 w 3558779"/>
              <a:gd name="connsiteY9" fmla="*/ 2914672 h 3513750"/>
              <a:gd name="connsiteX10" fmla="*/ 2271214 w 3558779"/>
              <a:gd name="connsiteY10" fmla="*/ 3355928 h 3513750"/>
              <a:gd name="connsiteX11" fmla="*/ 1277380 w 3558779"/>
              <a:gd name="connsiteY11" fmla="*/ 3425056 h 3513750"/>
              <a:gd name="connsiteX12" fmla="*/ 768491 w 3558779"/>
              <a:gd name="connsiteY12" fmla="*/ 2473043 h 3513750"/>
              <a:gd name="connsiteX0" fmla="*/ 769706 w 3559994"/>
              <a:gd name="connsiteY0" fmla="*/ 2473043 h 3513750"/>
              <a:gd name="connsiteX1" fmla="*/ 12845 w 3559994"/>
              <a:gd name="connsiteY1" fmla="*/ 2102371 h 3513750"/>
              <a:gd name="connsiteX2" fmla="*/ 1172420 w 3559994"/>
              <a:gd name="connsiteY2" fmla="*/ 1404211 h 3513750"/>
              <a:gd name="connsiteX3" fmla="*/ 1359027 w 3559994"/>
              <a:gd name="connsiteY3" fmla="*/ 1198479 h 3513750"/>
              <a:gd name="connsiteX4" fmla="*/ 1553515 w 3559994"/>
              <a:gd name="connsiteY4" fmla="*/ 1048107 h 3513750"/>
              <a:gd name="connsiteX5" fmla="*/ 2267726 w 3559994"/>
              <a:gd name="connsiteY5" fmla="*/ 501 h 3513750"/>
              <a:gd name="connsiteX6" fmla="*/ 2632908 w 3559994"/>
              <a:gd name="connsiteY6" fmla="*/ 909841 h 3513750"/>
              <a:gd name="connsiteX7" fmla="*/ 3546238 w 3559994"/>
              <a:gd name="connsiteY7" fmla="*/ 1108597 h 3513750"/>
              <a:gd name="connsiteX8" fmla="*/ 2962311 w 3559994"/>
              <a:gd name="connsiteY8" fmla="*/ 2005425 h 3513750"/>
              <a:gd name="connsiteX9" fmla="*/ 3094187 w 3559994"/>
              <a:gd name="connsiteY9" fmla="*/ 2914672 h 3513750"/>
              <a:gd name="connsiteX10" fmla="*/ 2272429 w 3559994"/>
              <a:gd name="connsiteY10" fmla="*/ 3355928 h 3513750"/>
              <a:gd name="connsiteX11" fmla="*/ 1278595 w 3559994"/>
              <a:gd name="connsiteY11" fmla="*/ 3425056 h 3513750"/>
              <a:gd name="connsiteX12" fmla="*/ 769706 w 3559994"/>
              <a:gd name="connsiteY12" fmla="*/ 2473043 h 3513750"/>
              <a:gd name="connsiteX0" fmla="*/ 769706 w 3559994"/>
              <a:gd name="connsiteY0" fmla="*/ 2473043 h 3513750"/>
              <a:gd name="connsiteX1" fmla="*/ 12845 w 3559994"/>
              <a:gd name="connsiteY1" fmla="*/ 2102371 h 3513750"/>
              <a:gd name="connsiteX2" fmla="*/ 1172420 w 3559994"/>
              <a:gd name="connsiteY2" fmla="*/ 1404211 h 3513750"/>
              <a:gd name="connsiteX3" fmla="*/ 1359027 w 3559994"/>
              <a:gd name="connsiteY3" fmla="*/ 1198479 h 3513750"/>
              <a:gd name="connsiteX4" fmla="*/ 1553515 w 3559994"/>
              <a:gd name="connsiteY4" fmla="*/ 1048107 h 3513750"/>
              <a:gd name="connsiteX5" fmla="*/ 2267726 w 3559994"/>
              <a:gd name="connsiteY5" fmla="*/ 501 h 3513750"/>
              <a:gd name="connsiteX6" fmla="*/ 2632908 w 3559994"/>
              <a:gd name="connsiteY6" fmla="*/ 909841 h 3513750"/>
              <a:gd name="connsiteX7" fmla="*/ 3546238 w 3559994"/>
              <a:gd name="connsiteY7" fmla="*/ 1108597 h 3513750"/>
              <a:gd name="connsiteX8" fmla="*/ 2962311 w 3559994"/>
              <a:gd name="connsiteY8" fmla="*/ 2005425 h 3513750"/>
              <a:gd name="connsiteX9" fmla="*/ 3094187 w 3559994"/>
              <a:gd name="connsiteY9" fmla="*/ 2914672 h 3513750"/>
              <a:gd name="connsiteX10" fmla="*/ 2272429 w 3559994"/>
              <a:gd name="connsiteY10" fmla="*/ 3355928 h 3513750"/>
              <a:gd name="connsiteX11" fmla="*/ 1278595 w 3559994"/>
              <a:gd name="connsiteY11" fmla="*/ 3425056 h 3513750"/>
              <a:gd name="connsiteX12" fmla="*/ 769706 w 3559994"/>
              <a:gd name="connsiteY12" fmla="*/ 2473043 h 3513750"/>
              <a:gd name="connsiteX0" fmla="*/ 768967 w 3559255"/>
              <a:gd name="connsiteY0" fmla="*/ 2473043 h 3513750"/>
              <a:gd name="connsiteX1" fmla="*/ 12106 w 3559255"/>
              <a:gd name="connsiteY1" fmla="*/ 2102371 h 3513750"/>
              <a:gd name="connsiteX2" fmla="*/ 1171681 w 3559255"/>
              <a:gd name="connsiteY2" fmla="*/ 1404211 h 3513750"/>
              <a:gd name="connsiteX3" fmla="*/ 1358288 w 3559255"/>
              <a:gd name="connsiteY3" fmla="*/ 1198479 h 3513750"/>
              <a:gd name="connsiteX4" fmla="*/ 1552776 w 3559255"/>
              <a:gd name="connsiteY4" fmla="*/ 1048107 h 3513750"/>
              <a:gd name="connsiteX5" fmla="*/ 2266987 w 3559255"/>
              <a:gd name="connsiteY5" fmla="*/ 501 h 3513750"/>
              <a:gd name="connsiteX6" fmla="*/ 2632169 w 3559255"/>
              <a:gd name="connsiteY6" fmla="*/ 909841 h 3513750"/>
              <a:gd name="connsiteX7" fmla="*/ 3545499 w 3559255"/>
              <a:gd name="connsiteY7" fmla="*/ 1108597 h 3513750"/>
              <a:gd name="connsiteX8" fmla="*/ 2961572 w 3559255"/>
              <a:gd name="connsiteY8" fmla="*/ 2005425 h 3513750"/>
              <a:gd name="connsiteX9" fmla="*/ 3093448 w 3559255"/>
              <a:gd name="connsiteY9" fmla="*/ 2914672 h 3513750"/>
              <a:gd name="connsiteX10" fmla="*/ 2271690 w 3559255"/>
              <a:gd name="connsiteY10" fmla="*/ 3355928 h 3513750"/>
              <a:gd name="connsiteX11" fmla="*/ 1277856 w 3559255"/>
              <a:gd name="connsiteY11" fmla="*/ 3425056 h 3513750"/>
              <a:gd name="connsiteX12" fmla="*/ 768967 w 3559255"/>
              <a:gd name="connsiteY12" fmla="*/ 2473043 h 3513750"/>
              <a:gd name="connsiteX0" fmla="*/ 768967 w 3560701"/>
              <a:gd name="connsiteY0" fmla="*/ 2473043 h 3513750"/>
              <a:gd name="connsiteX1" fmla="*/ 12106 w 3560701"/>
              <a:gd name="connsiteY1" fmla="*/ 2102371 h 3513750"/>
              <a:gd name="connsiteX2" fmla="*/ 1171681 w 3560701"/>
              <a:gd name="connsiteY2" fmla="*/ 1404211 h 3513750"/>
              <a:gd name="connsiteX3" fmla="*/ 1358288 w 3560701"/>
              <a:gd name="connsiteY3" fmla="*/ 1198479 h 3513750"/>
              <a:gd name="connsiteX4" fmla="*/ 1552776 w 3560701"/>
              <a:gd name="connsiteY4" fmla="*/ 1048107 h 3513750"/>
              <a:gd name="connsiteX5" fmla="*/ 2266987 w 3560701"/>
              <a:gd name="connsiteY5" fmla="*/ 501 h 3513750"/>
              <a:gd name="connsiteX6" fmla="*/ 2632169 w 3560701"/>
              <a:gd name="connsiteY6" fmla="*/ 909841 h 3513750"/>
              <a:gd name="connsiteX7" fmla="*/ 3545499 w 3560701"/>
              <a:gd name="connsiteY7" fmla="*/ 1108597 h 3513750"/>
              <a:gd name="connsiteX8" fmla="*/ 2961572 w 3560701"/>
              <a:gd name="connsiteY8" fmla="*/ 2005425 h 3513750"/>
              <a:gd name="connsiteX9" fmla="*/ 2678297 w 3560701"/>
              <a:gd name="connsiteY9" fmla="*/ 2508523 h 3513750"/>
              <a:gd name="connsiteX10" fmla="*/ 2271690 w 3560701"/>
              <a:gd name="connsiteY10" fmla="*/ 3355928 h 3513750"/>
              <a:gd name="connsiteX11" fmla="*/ 1277856 w 3560701"/>
              <a:gd name="connsiteY11" fmla="*/ 3425056 h 3513750"/>
              <a:gd name="connsiteX12" fmla="*/ 768967 w 3560701"/>
              <a:gd name="connsiteY12" fmla="*/ 2473043 h 3513750"/>
              <a:gd name="connsiteX0" fmla="*/ 768967 w 3560701"/>
              <a:gd name="connsiteY0" fmla="*/ 2473043 h 3513750"/>
              <a:gd name="connsiteX1" fmla="*/ 12106 w 3560701"/>
              <a:gd name="connsiteY1" fmla="*/ 2102371 h 3513750"/>
              <a:gd name="connsiteX2" fmla="*/ 1171681 w 3560701"/>
              <a:gd name="connsiteY2" fmla="*/ 1404211 h 3513750"/>
              <a:gd name="connsiteX3" fmla="*/ 1358288 w 3560701"/>
              <a:gd name="connsiteY3" fmla="*/ 1198479 h 3513750"/>
              <a:gd name="connsiteX4" fmla="*/ 1552776 w 3560701"/>
              <a:gd name="connsiteY4" fmla="*/ 1048107 h 3513750"/>
              <a:gd name="connsiteX5" fmla="*/ 2266987 w 3560701"/>
              <a:gd name="connsiteY5" fmla="*/ 501 h 3513750"/>
              <a:gd name="connsiteX6" fmla="*/ 2632169 w 3560701"/>
              <a:gd name="connsiteY6" fmla="*/ 909841 h 3513750"/>
              <a:gd name="connsiteX7" fmla="*/ 3545499 w 3560701"/>
              <a:gd name="connsiteY7" fmla="*/ 1108597 h 3513750"/>
              <a:gd name="connsiteX8" fmla="*/ 2961572 w 3560701"/>
              <a:gd name="connsiteY8" fmla="*/ 2005425 h 3513750"/>
              <a:gd name="connsiteX9" fmla="*/ 2678297 w 3560701"/>
              <a:gd name="connsiteY9" fmla="*/ 2508523 h 3513750"/>
              <a:gd name="connsiteX10" fmla="*/ 2271690 w 3560701"/>
              <a:gd name="connsiteY10" fmla="*/ 3355928 h 3513750"/>
              <a:gd name="connsiteX11" fmla="*/ 1277856 w 3560701"/>
              <a:gd name="connsiteY11" fmla="*/ 3425056 h 3513750"/>
              <a:gd name="connsiteX12" fmla="*/ 768967 w 3560701"/>
              <a:gd name="connsiteY12" fmla="*/ 2473043 h 3513750"/>
              <a:gd name="connsiteX0" fmla="*/ 768967 w 3641079"/>
              <a:gd name="connsiteY0" fmla="*/ 2473043 h 3513750"/>
              <a:gd name="connsiteX1" fmla="*/ 12106 w 3641079"/>
              <a:gd name="connsiteY1" fmla="*/ 2102371 h 3513750"/>
              <a:gd name="connsiteX2" fmla="*/ 1171681 w 3641079"/>
              <a:gd name="connsiteY2" fmla="*/ 1404211 h 3513750"/>
              <a:gd name="connsiteX3" fmla="*/ 1358288 w 3641079"/>
              <a:gd name="connsiteY3" fmla="*/ 1198479 h 3513750"/>
              <a:gd name="connsiteX4" fmla="*/ 1552776 w 3641079"/>
              <a:gd name="connsiteY4" fmla="*/ 1048107 h 3513750"/>
              <a:gd name="connsiteX5" fmla="*/ 2266987 w 3641079"/>
              <a:gd name="connsiteY5" fmla="*/ 501 h 3513750"/>
              <a:gd name="connsiteX6" fmla="*/ 2632169 w 3641079"/>
              <a:gd name="connsiteY6" fmla="*/ 909841 h 3513750"/>
              <a:gd name="connsiteX7" fmla="*/ 3545499 w 3641079"/>
              <a:gd name="connsiteY7" fmla="*/ 1108597 h 3513750"/>
              <a:gd name="connsiteX8" fmla="*/ 3542782 w 3641079"/>
              <a:gd name="connsiteY8" fmla="*/ 2160971 h 3513750"/>
              <a:gd name="connsiteX9" fmla="*/ 2678297 w 3641079"/>
              <a:gd name="connsiteY9" fmla="*/ 2508523 h 3513750"/>
              <a:gd name="connsiteX10" fmla="*/ 2271690 w 3641079"/>
              <a:gd name="connsiteY10" fmla="*/ 3355928 h 3513750"/>
              <a:gd name="connsiteX11" fmla="*/ 1277856 w 3641079"/>
              <a:gd name="connsiteY11" fmla="*/ 3425056 h 3513750"/>
              <a:gd name="connsiteX12" fmla="*/ 768967 w 3641079"/>
              <a:gd name="connsiteY12" fmla="*/ 2473043 h 3513750"/>
              <a:gd name="connsiteX0" fmla="*/ 768967 w 3641079"/>
              <a:gd name="connsiteY0" fmla="*/ 2488950 h 3529657"/>
              <a:gd name="connsiteX1" fmla="*/ 12106 w 3641079"/>
              <a:gd name="connsiteY1" fmla="*/ 2118278 h 3529657"/>
              <a:gd name="connsiteX2" fmla="*/ 1171681 w 3641079"/>
              <a:gd name="connsiteY2" fmla="*/ 1420118 h 3529657"/>
              <a:gd name="connsiteX3" fmla="*/ 1358288 w 3641079"/>
              <a:gd name="connsiteY3" fmla="*/ 1214386 h 3529657"/>
              <a:gd name="connsiteX4" fmla="*/ 1552776 w 3641079"/>
              <a:gd name="connsiteY4" fmla="*/ 1064014 h 3529657"/>
              <a:gd name="connsiteX5" fmla="*/ 2266987 w 3641079"/>
              <a:gd name="connsiteY5" fmla="*/ 16408 h 3529657"/>
              <a:gd name="connsiteX6" fmla="*/ 3038094 w 3641079"/>
              <a:gd name="connsiteY6" fmla="*/ 459107 h 3529657"/>
              <a:gd name="connsiteX7" fmla="*/ 3545499 w 3641079"/>
              <a:gd name="connsiteY7" fmla="*/ 1124504 h 3529657"/>
              <a:gd name="connsiteX8" fmla="*/ 3542782 w 3641079"/>
              <a:gd name="connsiteY8" fmla="*/ 2176878 h 3529657"/>
              <a:gd name="connsiteX9" fmla="*/ 2678297 w 3641079"/>
              <a:gd name="connsiteY9" fmla="*/ 2524430 h 3529657"/>
              <a:gd name="connsiteX10" fmla="*/ 2271690 w 3641079"/>
              <a:gd name="connsiteY10" fmla="*/ 3371835 h 3529657"/>
              <a:gd name="connsiteX11" fmla="*/ 1277856 w 3641079"/>
              <a:gd name="connsiteY11" fmla="*/ 3440963 h 3529657"/>
              <a:gd name="connsiteX12" fmla="*/ 768967 w 3641079"/>
              <a:gd name="connsiteY12" fmla="*/ 2488950 h 3529657"/>
              <a:gd name="connsiteX0" fmla="*/ 768967 w 3641079"/>
              <a:gd name="connsiteY0" fmla="*/ 2489860 h 3530567"/>
              <a:gd name="connsiteX1" fmla="*/ 12106 w 3641079"/>
              <a:gd name="connsiteY1" fmla="*/ 2119188 h 3530567"/>
              <a:gd name="connsiteX2" fmla="*/ 1171681 w 3641079"/>
              <a:gd name="connsiteY2" fmla="*/ 1421028 h 3530567"/>
              <a:gd name="connsiteX3" fmla="*/ 1358288 w 3641079"/>
              <a:gd name="connsiteY3" fmla="*/ 1215296 h 3530567"/>
              <a:gd name="connsiteX4" fmla="*/ 1552776 w 3641079"/>
              <a:gd name="connsiteY4" fmla="*/ 1064924 h 3530567"/>
              <a:gd name="connsiteX5" fmla="*/ 2266987 w 3641079"/>
              <a:gd name="connsiteY5" fmla="*/ 17318 h 3530567"/>
              <a:gd name="connsiteX6" fmla="*/ 3038094 w 3641079"/>
              <a:gd name="connsiteY6" fmla="*/ 460017 h 3530567"/>
              <a:gd name="connsiteX7" fmla="*/ 3545499 w 3641079"/>
              <a:gd name="connsiteY7" fmla="*/ 1125414 h 3530567"/>
              <a:gd name="connsiteX8" fmla="*/ 3542782 w 3641079"/>
              <a:gd name="connsiteY8" fmla="*/ 2177788 h 3530567"/>
              <a:gd name="connsiteX9" fmla="*/ 2678297 w 3641079"/>
              <a:gd name="connsiteY9" fmla="*/ 2525340 h 3530567"/>
              <a:gd name="connsiteX10" fmla="*/ 2271690 w 3641079"/>
              <a:gd name="connsiteY10" fmla="*/ 3372745 h 3530567"/>
              <a:gd name="connsiteX11" fmla="*/ 1277856 w 3641079"/>
              <a:gd name="connsiteY11" fmla="*/ 3441873 h 3530567"/>
              <a:gd name="connsiteX12" fmla="*/ 768967 w 3641079"/>
              <a:gd name="connsiteY12" fmla="*/ 2489860 h 3530567"/>
              <a:gd name="connsiteX0" fmla="*/ 768967 w 3641079"/>
              <a:gd name="connsiteY0" fmla="*/ 2066094 h 3106801"/>
              <a:gd name="connsiteX1" fmla="*/ 12106 w 3641079"/>
              <a:gd name="connsiteY1" fmla="*/ 1695422 h 3106801"/>
              <a:gd name="connsiteX2" fmla="*/ 1171681 w 3641079"/>
              <a:gd name="connsiteY2" fmla="*/ 997262 h 3106801"/>
              <a:gd name="connsiteX3" fmla="*/ 1358288 w 3641079"/>
              <a:gd name="connsiteY3" fmla="*/ 791530 h 3106801"/>
              <a:gd name="connsiteX4" fmla="*/ 1552776 w 3641079"/>
              <a:gd name="connsiteY4" fmla="*/ 641158 h 3106801"/>
              <a:gd name="connsiteX5" fmla="*/ 2147054 w 3641079"/>
              <a:gd name="connsiteY5" fmla="*/ 146609 h 3106801"/>
              <a:gd name="connsiteX6" fmla="*/ 3038094 w 3641079"/>
              <a:gd name="connsiteY6" fmla="*/ 36251 h 3106801"/>
              <a:gd name="connsiteX7" fmla="*/ 3545499 w 3641079"/>
              <a:gd name="connsiteY7" fmla="*/ 701648 h 3106801"/>
              <a:gd name="connsiteX8" fmla="*/ 3542782 w 3641079"/>
              <a:gd name="connsiteY8" fmla="*/ 1754022 h 3106801"/>
              <a:gd name="connsiteX9" fmla="*/ 2678297 w 3641079"/>
              <a:gd name="connsiteY9" fmla="*/ 2101574 h 3106801"/>
              <a:gd name="connsiteX10" fmla="*/ 2271690 w 3641079"/>
              <a:gd name="connsiteY10" fmla="*/ 2948979 h 3106801"/>
              <a:gd name="connsiteX11" fmla="*/ 1277856 w 3641079"/>
              <a:gd name="connsiteY11" fmla="*/ 3018107 h 3106801"/>
              <a:gd name="connsiteX12" fmla="*/ 768967 w 3641079"/>
              <a:gd name="connsiteY12" fmla="*/ 2066094 h 3106801"/>
              <a:gd name="connsiteX0" fmla="*/ 768967 w 3546672"/>
              <a:gd name="connsiteY0" fmla="*/ 2084962 h 3125669"/>
              <a:gd name="connsiteX1" fmla="*/ 12106 w 3546672"/>
              <a:gd name="connsiteY1" fmla="*/ 1714290 h 3125669"/>
              <a:gd name="connsiteX2" fmla="*/ 1171681 w 3546672"/>
              <a:gd name="connsiteY2" fmla="*/ 1016130 h 3125669"/>
              <a:gd name="connsiteX3" fmla="*/ 1358288 w 3546672"/>
              <a:gd name="connsiteY3" fmla="*/ 810398 h 3125669"/>
              <a:gd name="connsiteX4" fmla="*/ 1552776 w 3546672"/>
              <a:gd name="connsiteY4" fmla="*/ 660026 h 3125669"/>
              <a:gd name="connsiteX5" fmla="*/ 2147054 w 3546672"/>
              <a:gd name="connsiteY5" fmla="*/ 165477 h 3125669"/>
              <a:gd name="connsiteX6" fmla="*/ 3038094 w 3546672"/>
              <a:gd name="connsiteY6" fmla="*/ 55119 h 3125669"/>
              <a:gd name="connsiteX7" fmla="*/ 2991966 w 3546672"/>
              <a:gd name="connsiteY7" fmla="*/ 979761 h 3125669"/>
              <a:gd name="connsiteX8" fmla="*/ 3542782 w 3546672"/>
              <a:gd name="connsiteY8" fmla="*/ 1772890 h 3125669"/>
              <a:gd name="connsiteX9" fmla="*/ 2678297 w 3546672"/>
              <a:gd name="connsiteY9" fmla="*/ 2120442 h 3125669"/>
              <a:gd name="connsiteX10" fmla="*/ 2271690 w 3546672"/>
              <a:gd name="connsiteY10" fmla="*/ 2967847 h 3125669"/>
              <a:gd name="connsiteX11" fmla="*/ 1277856 w 3546672"/>
              <a:gd name="connsiteY11" fmla="*/ 3036975 h 3125669"/>
              <a:gd name="connsiteX12" fmla="*/ 768967 w 3546672"/>
              <a:gd name="connsiteY12" fmla="*/ 2084962 h 3125669"/>
              <a:gd name="connsiteX0" fmla="*/ 768967 w 3076498"/>
              <a:gd name="connsiteY0" fmla="*/ 2084962 h 3125669"/>
              <a:gd name="connsiteX1" fmla="*/ 12106 w 3076498"/>
              <a:gd name="connsiteY1" fmla="*/ 1714290 h 3125669"/>
              <a:gd name="connsiteX2" fmla="*/ 1171681 w 3076498"/>
              <a:gd name="connsiteY2" fmla="*/ 1016130 h 3125669"/>
              <a:gd name="connsiteX3" fmla="*/ 1358288 w 3076498"/>
              <a:gd name="connsiteY3" fmla="*/ 810398 h 3125669"/>
              <a:gd name="connsiteX4" fmla="*/ 1552776 w 3076498"/>
              <a:gd name="connsiteY4" fmla="*/ 660026 h 3125669"/>
              <a:gd name="connsiteX5" fmla="*/ 2147054 w 3076498"/>
              <a:gd name="connsiteY5" fmla="*/ 165477 h 3125669"/>
              <a:gd name="connsiteX6" fmla="*/ 3038094 w 3076498"/>
              <a:gd name="connsiteY6" fmla="*/ 55119 h 3125669"/>
              <a:gd name="connsiteX7" fmla="*/ 2991966 w 3076498"/>
              <a:gd name="connsiteY7" fmla="*/ 979761 h 3125669"/>
              <a:gd name="connsiteX8" fmla="*/ 2980023 w 3076498"/>
              <a:gd name="connsiteY8" fmla="*/ 1660551 h 3125669"/>
              <a:gd name="connsiteX9" fmla="*/ 2678297 w 3076498"/>
              <a:gd name="connsiteY9" fmla="*/ 2120442 h 3125669"/>
              <a:gd name="connsiteX10" fmla="*/ 2271690 w 3076498"/>
              <a:gd name="connsiteY10" fmla="*/ 2967847 h 3125669"/>
              <a:gd name="connsiteX11" fmla="*/ 1277856 w 3076498"/>
              <a:gd name="connsiteY11" fmla="*/ 3036975 h 3125669"/>
              <a:gd name="connsiteX12" fmla="*/ 768967 w 3076498"/>
              <a:gd name="connsiteY12" fmla="*/ 2084962 h 3125669"/>
              <a:gd name="connsiteX0" fmla="*/ 768967 w 3076497"/>
              <a:gd name="connsiteY0" fmla="*/ 2084962 h 3041129"/>
              <a:gd name="connsiteX1" fmla="*/ 12106 w 3076497"/>
              <a:gd name="connsiteY1" fmla="*/ 1714290 h 3041129"/>
              <a:gd name="connsiteX2" fmla="*/ 1171681 w 3076497"/>
              <a:gd name="connsiteY2" fmla="*/ 1016130 h 3041129"/>
              <a:gd name="connsiteX3" fmla="*/ 1358288 w 3076497"/>
              <a:gd name="connsiteY3" fmla="*/ 810398 h 3041129"/>
              <a:gd name="connsiteX4" fmla="*/ 1552776 w 3076497"/>
              <a:gd name="connsiteY4" fmla="*/ 660026 h 3041129"/>
              <a:gd name="connsiteX5" fmla="*/ 2147054 w 3076497"/>
              <a:gd name="connsiteY5" fmla="*/ 165477 h 3041129"/>
              <a:gd name="connsiteX6" fmla="*/ 3038094 w 3076497"/>
              <a:gd name="connsiteY6" fmla="*/ 55119 h 3041129"/>
              <a:gd name="connsiteX7" fmla="*/ 2991966 w 3076497"/>
              <a:gd name="connsiteY7" fmla="*/ 979761 h 3041129"/>
              <a:gd name="connsiteX8" fmla="*/ 2980023 w 3076497"/>
              <a:gd name="connsiteY8" fmla="*/ 1660551 h 3041129"/>
              <a:gd name="connsiteX9" fmla="*/ 2678297 w 3076497"/>
              <a:gd name="connsiteY9" fmla="*/ 2120442 h 3041129"/>
              <a:gd name="connsiteX10" fmla="*/ 2160982 w 3076497"/>
              <a:gd name="connsiteY10" fmla="*/ 2414792 h 3041129"/>
              <a:gd name="connsiteX11" fmla="*/ 1277856 w 3076497"/>
              <a:gd name="connsiteY11" fmla="*/ 3036975 h 3041129"/>
              <a:gd name="connsiteX12" fmla="*/ 768967 w 3076497"/>
              <a:gd name="connsiteY12" fmla="*/ 2084962 h 3041129"/>
              <a:gd name="connsiteX0" fmla="*/ 768967 w 3076497"/>
              <a:gd name="connsiteY0" fmla="*/ 2084962 h 3041129"/>
              <a:gd name="connsiteX1" fmla="*/ 12106 w 3076497"/>
              <a:gd name="connsiteY1" fmla="*/ 1714290 h 3041129"/>
              <a:gd name="connsiteX2" fmla="*/ 1171681 w 3076497"/>
              <a:gd name="connsiteY2" fmla="*/ 1016130 h 3041129"/>
              <a:gd name="connsiteX3" fmla="*/ 1358288 w 3076497"/>
              <a:gd name="connsiteY3" fmla="*/ 810398 h 3041129"/>
              <a:gd name="connsiteX4" fmla="*/ 1552776 w 3076497"/>
              <a:gd name="connsiteY4" fmla="*/ 660026 h 3041129"/>
              <a:gd name="connsiteX5" fmla="*/ 2147054 w 3076497"/>
              <a:gd name="connsiteY5" fmla="*/ 165477 h 3041129"/>
              <a:gd name="connsiteX6" fmla="*/ 3038094 w 3076497"/>
              <a:gd name="connsiteY6" fmla="*/ 55119 h 3041129"/>
              <a:gd name="connsiteX7" fmla="*/ 2991966 w 3076497"/>
              <a:gd name="connsiteY7" fmla="*/ 979761 h 3041129"/>
              <a:gd name="connsiteX8" fmla="*/ 2980023 w 3076497"/>
              <a:gd name="connsiteY8" fmla="*/ 1660551 h 3041129"/>
              <a:gd name="connsiteX9" fmla="*/ 2678297 w 3076497"/>
              <a:gd name="connsiteY9" fmla="*/ 2120442 h 3041129"/>
              <a:gd name="connsiteX10" fmla="*/ 2160982 w 3076497"/>
              <a:gd name="connsiteY10" fmla="*/ 2414792 h 3041129"/>
              <a:gd name="connsiteX11" fmla="*/ 1277856 w 3076497"/>
              <a:gd name="connsiteY11" fmla="*/ 3036975 h 3041129"/>
              <a:gd name="connsiteX12" fmla="*/ 768967 w 3076497"/>
              <a:gd name="connsiteY12" fmla="*/ 2084962 h 3041129"/>
              <a:gd name="connsiteX0" fmla="*/ 768967 w 3076497"/>
              <a:gd name="connsiteY0" fmla="*/ 2084962 h 2525700"/>
              <a:gd name="connsiteX1" fmla="*/ 12106 w 3076497"/>
              <a:gd name="connsiteY1" fmla="*/ 1714290 h 2525700"/>
              <a:gd name="connsiteX2" fmla="*/ 1171681 w 3076497"/>
              <a:gd name="connsiteY2" fmla="*/ 1016130 h 2525700"/>
              <a:gd name="connsiteX3" fmla="*/ 1358288 w 3076497"/>
              <a:gd name="connsiteY3" fmla="*/ 810398 h 2525700"/>
              <a:gd name="connsiteX4" fmla="*/ 1552776 w 3076497"/>
              <a:gd name="connsiteY4" fmla="*/ 660026 h 2525700"/>
              <a:gd name="connsiteX5" fmla="*/ 2147054 w 3076497"/>
              <a:gd name="connsiteY5" fmla="*/ 165477 h 2525700"/>
              <a:gd name="connsiteX6" fmla="*/ 3038094 w 3076497"/>
              <a:gd name="connsiteY6" fmla="*/ 55119 h 2525700"/>
              <a:gd name="connsiteX7" fmla="*/ 2991966 w 3076497"/>
              <a:gd name="connsiteY7" fmla="*/ 979761 h 2525700"/>
              <a:gd name="connsiteX8" fmla="*/ 2980023 w 3076497"/>
              <a:gd name="connsiteY8" fmla="*/ 1660551 h 2525700"/>
              <a:gd name="connsiteX9" fmla="*/ 2678297 w 3076497"/>
              <a:gd name="connsiteY9" fmla="*/ 2120442 h 2525700"/>
              <a:gd name="connsiteX10" fmla="*/ 2160982 w 3076497"/>
              <a:gd name="connsiteY10" fmla="*/ 2414792 h 2525700"/>
              <a:gd name="connsiteX11" fmla="*/ 1314758 w 3076497"/>
              <a:gd name="connsiteY11" fmla="*/ 2466636 h 2525700"/>
              <a:gd name="connsiteX12" fmla="*/ 768967 w 3076497"/>
              <a:gd name="connsiteY12" fmla="*/ 2084962 h 2525700"/>
              <a:gd name="connsiteX0" fmla="*/ 443060 w 3091936"/>
              <a:gd name="connsiteY0" fmla="*/ 2534319 h 2579521"/>
              <a:gd name="connsiteX1" fmla="*/ 27545 w 3091936"/>
              <a:gd name="connsiteY1" fmla="*/ 1714290 h 2579521"/>
              <a:gd name="connsiteX2" fmla="*/ 1187120 w 3091936"/>
              <a:gd name="connsiteY2" fmla="*/ 1016130 h 2579521"/>
              <a:gd name="connsiteX3" fmla="*/ 1373727 w 3091936"/>
              <a:gd name="connsiteY3" fmla="*/ 810398 h 2579521"/>
              <a:gd name="connsiteX4" fmla="*/ 1568215 w 3091936"/>
              <a:gd name="connsiteY4" fmla="*/ 660026 h 2579521"/>
              <a:gd name="connsiteX5" fmla="*/ 2162493 w 3091936"/>
              <a:gd name="connsiteY5" fmla="*/ 165477 h 2579521"/>
              <a:gd name="connsiteX6" fmla="*/ 3053533 w 3091936"/>
              <a:gd name="connsiteY6" fmla="*/ 55119 h 2579521"/>
              <a:gd name="connsiteX7" fmla="*/ 3007405 w 3091936"/>
              <a:gd name="connsiteY7" fmla="*/ 979761 h 2579521"/>
              <a:gd name="connsiteX8" fmla="*/ 2995462 w 3091936"/>
              <a:gd name="connsiteY8" fmla="*/ 1660551 h 2579521"/>
              <a:gd name="connsiteX9" fmla="*/ 2693736 w 3091936"/>
              <a:gd name="connsiteY9" fmla="*/ 2120442 h 2579521"/>
              <a:gd name="connsiteX10" fmla="*/ 2176421 w 3091936"/>
              <a:gd name="connsiteY10" fmla="*/ 2414792 h 2579521"/>
              <a:gd name="connsiteX11" fmla="*/ 1330197 w 3091936"/>
              <a:gd name="connsiteY11" fmla="*/ 2466636 h 2579521"/>
              <a:gd name="connsiteX12" fmla="*/ 443060 w 3091936"/>
              <a:gd name="connsiteY12" fmla="*/ 2534319 h 2579521"/>
              <a:gd name="connsiteX0" fmla="*/ 443060 w 3091936"/>
              <a:gd name="connsiteY0" fmla="*/ 2534319 h 2594242"/>
              <a:gd name="connsiteX1" fmla="*/ 27545 w 3091936"/>
              <a:gd name="connsiteY1" fmla="*/ 1714290 h 2594242"/>
              <a:gd name="connsiteX2" fmla="*/ 1187120 w 3091936"/>
              <a:gd name="connsiteY2" fmla="*/ 1016130 h 2594242"/>
              <a:gd name="connsiteX3" fmla="*/ 1373727 w 3091936"/>
              <a:gd name="connsiteY3" fmla="*/ 810398 h 2594242"/>
              <a:gd name="connsiteX4" fmla="*/ 1568215 w 3091936"/>
              <a:gd name="connsiteY4" fmla="*/ 660026 h 2594242"/>
              <a:gd name="connsiteX5" fmla="*/ 2162493 w 3091936"/>
              <a:gd name="connsiteY5" fmla="*/ 165477 h 2594242"/>
              <a:gd name="connsiteX6" fmla="*/ 3053533 w 3091936"/>
              <a:gd name="connsiteY6" fmla="*/ 55119 h 2594242"/>
              <a:gd name="connsiteX7" fmla="*/ 3007405 w 3091936"/>
              <a:gd name="connsiteY7" fmla="*/ 979761 h 2594242"/>
              <a:gd name="connsiteX8" fmla="*/ 2995462 w 3091936"/>
              <a:gd name="connsiteY8" fmla="*/ 1660551 h 2594242"/>
              <a:gd name="connsiteX9" fmla="*/ 2693736 w 3091936"/>
              <a:gd name="connsiteY9" fmla="*/ 2120442 h 2594242"/>
              <a:gd name="connsiteX10" fmla="*/ 2019587 w 3091936"/>
              <a:gd name="connsiteY10" fmla="*/ 1948151 h 2594242"/>
              <a:gd name="connsiteX11" fmla="*/ 1330197 w 3091936"/>
              <a:gd name="connsiteY11" fmla="*/ 2466636 h 2594242"/>
              <a:gd name="connsiteX12" fmla="*/ 443060 w 3091936"/>
              <a:gd name="connsiteY12" fmla="*/ 2534319 h 2594242"/>
              <a:gd name="connsiteX0" fmla="*/ 443060 w 3091936"/>
              <a:gd name="connsiteY0" fmla="*/ 2534319 h 2594242"/>
              <a:gd name="connsiteX1" fmla="*/ 27545 w 3091936"/>
              <a:gd name="connsiteY1" fmla="*/ 1714290 h 2594242"/>
              <a:gd name="connsiteX2" fmla="*/ 1187120 w 3091936"/>
              <a:gd name="connsiteY2" fmla="*/ 1016130 h 2594242"/>
              <a:gd name="connsiteX3" fmla="*/ 1373727 w 3091936"/>
              <a:gd name="connsiteY3" fmla="*/ 810398 h 2594242"/>
              <a:gd name="connsiteX4" fmla="*/ 1568215 w 3091936"/>
              <a:gd name="connsiteY4" fmla="*/ 660026 h 2594242"/>
              <a:gd name="connsiteX5" fmla="*/ 2162493 w 3091936"/>
              <a:gd name="connsiteY5" fmla="*/ 165477 h 2594242"/>
              <a:gd name="connsiteX6" fmla="*/ 3053533 w 3091936"/>
              <a:gd name="connsiteY6" fmla="*/ 55119 h 2594242"/>
              <a:gd name="connsiteX7" fmla="*/ 3007405 w 3091936"/>
              <a:gd name="connsiteY7" fmla="*/ 979761 h 2594242"/>
              <a:gd name="connsiteX8" fmla="*/ 2995462 w 3091936"/>
              <a:gd name="connsiteY8" fmla="*/ 1660551 h 2594242"/>
              <a:gd name="connsiteX9" fmla="*/ 2287812 w 3091936"/>
              <a:gd name="connsiteY9" fmla="*/ 1800706 h 2594242"/>
              <a:gd name="connsiteX10" fmla="*/ 2019587 w 3091936"/>
              <a:gd name="connsiteY10" fmla="*/ 1948151 h 2594242"/>
              <a:gd name="connsiteX11" fmla="*/ 1330197 w 3091936"/>
              <a:gd name="connsiteY11" fmla="*/ 2466636 h 2594242"/>
              <a:gd name="connsiteX12" fmla="*/ 443060 w 3091936"/>
              <a:gd name="connsiteY12" fmla="*/ 2534319 h 2594242"/>
              <a:gd name="connsiteX0" fmla="*/ 443060 w 3091936"/>
              <a:gd name="connsiteY0" fmla="*/ 2534319 h 2594242"/>
              <a:gd name="connsiteX1" fmla="*/ 27545 w 3091936"/>
              <a:gd name="connsiteY1" fmla="*/ 1714290 h 2594242"/>
              <a:gd name="connsiteX2" fmla="*/ 1187120 w 3091936"/>
              <a:gd name="connsiteY2" fmla="*/ 1016130 h 2594242"/>
              <a:gd name="connsiteX3" fmla="*/ 1373727 w 3091936"/>
              <a:gd name="connsiteY3" fmla="*/ 810398 h 2594242"/>
              <a:gd name="connsiteX4" fmla="*/ 1568215 w 3091936"/>
              <a:gd name="connsiteY4" fmla="*/ 660026 h 2594242"/>
              <a:gd name="connsiteX5" fmla="*/ 2162493 w 3091936"/>
              <a:gd name="connsiteY5" fmla="*/ 165477 h 2594242"/>
              <a:gd name="connsiteX6" fmla="*/ 3053533 w 3091936"/>
              <a:gd name="connsiteY6" fmla="*/ 55119 h 2594242"/>
              <a:gd name="connsiteX7" fmla="*/ 3007405 w 3091936"/>
              <a:gd name="connsiteY7" fmla="*/ 979761 h 2594242"/>
              <a:gd name="connsiteX8" fmla="*/ 2441929 w 3091936"/>
              <a:gd name="connsiteY8" fmla="*/ 1582777 h 2594242"/>
              <a:gd name="connsiteX9" fmla="*/ 2287812 w 3091936"/>
              <a:gd name="connsiteY9" fmla="*/ 1800706 h 2594242"/>
              <a:gd name="connsiteX10" fmla="*/ 2019587 w 3091936"/>
              <a:gd name="connsiteY10" fmla="*/ 1948151 h 2594242"/>
              <a:gd name="connsiteX11" fmla="*/ 1330197 w 3091936"/>
              <a:gd name="connsiteY11" fmla="*/ 2466636 h 2594242"/>
              <a:gd name="connsiteX12" fmla="*/ 443060 w 3091936"/>
              <a:gd name="connsiteY12" fmla="*/ 2534319 h 2594242"/>
              <a:gd name="connsiteX0" fmla="*/ 443060 w 3091936"/>
              <a:gd name="connsiteY0" fmla="*/ 2534319 h 2592610"/>
              <a:gd name="connsiteX1" fmla="*/ 27545 w 3091936"/>
              <a:gd name="connsiteY1" fmla="*/ 1714290 h 2592610"/>
              <a:gd name="connsiteX2" fmla="*/ 1187120 w 3091936"/>
              <a:gd name="connsiteY2" fmla="*/ 1016130 h 2592610"/>
              <a:gd name="connsiteX3" fmla="*/ 1373727 w 3091936"/>
              <a:gd name="connsiteY3" fmla="*/ 810398 h 2592610"/>
              <a:gd name="connsiteX4" fmla="*/ 1568215 w 3091936"/>
              <a:gd name="connsiteY4" fmla="*/ 660026 h 2592610"/>
              <a:gd name="connsiteX5" fmla="*/ 2162493 w 3091936"/>
              <a:gd name="connsiteY5" fmla="*/ 165477 h 2592610"/>
              <a:gd name="connsiteX6" fmla="*/ 3053533 w 3091936"/>
              <a:gd name="connsiteY6" fmla="*/ 55119 h 2592610"/>
              <a:gd name="connsiteX7" fmla="*/ 3007405 w 3091936"/>
              <a:gd name="connsiteY7" fmla="*/ 979761 h 2592610"/>
              <a:gd name="connsiteX8" fmla="*/ 2441929 w 3091936"/>
              <a:gd name="connsiteY8" fmla="*/ 1582777 h 2592610"/>
              <a:gd name="connsiteX9" fmla="*/ 2287812 w 3091936"/>
              <a:gd name="connsiteY9" fmla="*/ 1800706 h 2592610"/>
              <a:gd name="connsiteX10" fmla="*/ 2019587 w 3091936"/>
              <a:gd name="connsiteY10" fmla="*/ 1991358 h 2592610"/>
              <a:gd name="connsiteX11" fmla="*/ 1330197 w 3091936"/>
              <a:gd name="connsiteY11" fmla="*/ 2466636 h 2592610"/>
              <a:gd name="connsiteX12" fmla="*/ 443060 w 3091936"/>
              <a:gd name="connsiteY12" fmla="*/ 2534319 h 2592610"/>
              <a:gd name="connsiteX0" fmla="*/ 443060 w 3091936"/>
              <a:gd name="connsiteY0" fmla="*/ 2534319 h 2592610"/>
              <a:gd name="connsiteX1" fmla="*/ 27545 w 3091936"/>
              <a:gd name="connsiteY1" fmla="*/ 1714290 h 2592610"/>
              <a:gd name="connsiteX2" fmla="*/ 1187120 w 3091936"/>
              <a:gd name="connsiteY2" fmla="*/ 1016130 h 2592610"/>
              <a:gd name="connsiteX3" fmla="*/ 1373727 w 3091936"/>
              <a:gd name="connsiteY3" fmla="*/ 810398 h 2592610"/>
              <a:gd name="connsiteX4" fmla="*/ 1568215 w 3091936"/>
              <a:gd name="connsiteY4" fmla="*/ 660026 h 2592610"/>
              <a:gd name="connsiteX5" fmla="*/ 2162493 w 3091936"/>
              <a:gd name="connsiteY5" fmla="*/ 165477 h 2592610"/>
              <a:gd name="connsiteX6" fmla="*/ 3053533 w 3091936"/>
              <a:gd name="connsiteY6" fmla="*/ 55119 h 2592610"/>
              <a:gd name="connsiteX7" fmla="*/ 3007405 w 3091936"/>
              <a:gd name="connsiteY7" fmla="*/ 979761 h 2592610"/>
              <a:gd name="connsiteX8" fmla="*/ 2441929 w 3091936"/>
              <a:gd name="connsiteY8" fmla="*/ 1582777 h 2592610"/>
              <a:gd name="connsiteX9" fmla="*/ 2260135 w 3091936"/>
              <a:gd name="connsiteY9" fmla="*/ 1766139 h 2592610"/>
              <a:gd name="connsiteX10" fmla="*/ 2019587 w 3091936"/>
              <a:gd name="connsiteY10" fmla="*/ 1991358 h 2592610"/>
              <a:gd name="connsiteX11" fmla="*/ 1330197 w 3091936"/>
              <a:gd name="connsiteY11" fmla="*/ 2466636 h 2592610"/>
              <a:gd name="connsiteX12" fmla="*/ 443060 w 3091936"/>
              <a:gd name="connsiteY12" fmla="*/ 2534319 h 2592610"/>
              <a:gd name="connsiteX0" fmla="*/ 443060 w 3091936"/>
              <a:gd name="connsiteY0" fmla="*/ 2534319 h 2592610"/>
              <a:gd name="connsiteX1" fmla="*/ 27545 w 3091936"/>
              <a:gd name="connsiteY1" fmla="*/ 1714290 h 2592610"/>
              <a:gd name="connsiteX2" fmla="*/ 1187120 w 3091936"/>
              <a:gd name="connsiteY2" fmla="*/ 1016130 h 2592610"/>
              <a:gd name="connsiteX3" fmla="*/ 1373727 w 3091936"/>
              <a:gd name="connsiteY3" fmla="*/ 810398 h 2592610"/>
              <a:gd name="connsiteX4" fmla="*/ 1568215 w 3091936"/>
              <a:gd name="connsiteY4" fmla="*/ 660026 h 2592610"/>
              <a:gd name="connsiteX5" fmla="*/ 2162493 w 3091936"/>
              <a:gd name="connsiteY5" fmla="*/ 165477 h 2592610"/>
              <a:gd name="connsiteX6" fmla="*/ 3053533 w 3091936"/>
              <a:gd name="connsiteY6" fmla="*/ 55119 h 2592610"/>
              <a:gd name="connsiteX7" fmla="*/ 3007405 w 3091936"/>
              <a:gd name="connsiteY7" fmla="*/ 979761 h 2592610"/>
              <a:gd name="connsiteX8" fmla="*/ 2441929 w 3091936"/>
              <a:gd name="connsiteY8" fmla="*/ 1582777 h 2592610"/>
              <a:gd name="connsiteX9" fmla="*/ 2260135 w 3091936"/>
              <a:gd name="connsiteY9" fmla="*/ 1766139 h 2592610"/>
              <a:gd name="connsiteX10" fmla="*/ 2019587 w 3091936"/>
              <a:gd name="connsiteY10" fmla="*/ 1991358 h 2592610"/>
              <a:gd name="connsiteX11" fmla="*/ 1330197 w 3091936"/>
              <a:gd name="connsiteY11" fmla="*/ 2466636 h 2592610"/>
              <a:gd name="connsiteX12" fmla="*/ 443060 w 3091936"/>
              <a:gd name="connsiteY12" fmla="*/ 2534319 h 2592610"/>
              <a:gd name="connsiteX0" fmla="*/ 443060 w 3091936"/>
              <a:gd name="connsiteY0" fmla="*/ 2534319 h 2593582"/>
              <a:gd name="connsiteX1" fmla="*/ 27545 w 3091936"/>
              <a:gd name="connsiteY1" fmla="*/ 1714290 h 2593582"/>
              <a:gd name="connsiteX2" fmla="*/ 1187120 w 3091936"/>
              <a:gd name="connsiteY2" fmla="*/ 1016130 h 2593582"/>
              <a:gd name="connsiteX3" fmla="*/ 1373727 w 3091936"/>
              <a:gd name="connsiteY3" fmla="*/ 810398 h 2593582"/>
              <a:gd name="connsiteX4" fmla="*/ 1568215 w 3091936"/>
              <a:gd name="connsiteY4" fmla="*/ 660026 h 2593582"/>
              <a:gd name="connsiteX5" fmla="*/ 2162493 w 3091936"/>
              <a:gd name="connsiteY5" fmla="*/ 165477 h 2593582"/>
              <a:gd name="connsiteX6" fmla="*/ 3053533 w 3091936"/>
              <a:gd name="connsiteY6" fmla="*/ 55119 h 2593582"/>
              <a:gd name="connsiteX7" fmla="*/ 3007405 w 3091936"/>
              <a:gd name="connsiteY7" fmla="*/ 979761 h 2593582"/>
              <a:gd name="connsiteX8" fmla="*/ 2441929 w 3091936"/>
              <a:gd name="connsiteY8" fmla="*/ 1582777 h 2593582"/>
              <a:gd name="connsiteX9" fmla="*/ 2260135 w 3091936"/>
              <a:gd name="connsiteY9" fmla="*/ 1766139 h 2593582"/>
              <a:gd name="connsiteX10" fmla="*/ 2084166 w 3091936"/>
              <a:gd name="connsiteY10" fmla="*/ 1965434 h 2593582"/>
              <a:gd name="connsiteX11" fmla="*/ 1330197 w 3091936"/>
              <a:gd name="connsiteY11" fmla="*/ 2466636 h 2593582"/>
              <a:gd name="connsiteX12" fmla="*/ 443060 w 3091936"/>
              <a:gd name="connsiteY12" fmla="*/ 2534319 h 2593582"/>
              <a:gd name="connsiteX0" fmla="*/ 443060 w 3091936"/>
              <a:gd name="connsiteY0" fmla="*/ 2534319 h 2593582"/>
              <a:gd name="connsiteX1" fmla="*/ 27545 w 3091936"/>
              <a:gd name="connsiteY1" fmla="*/ 1714290 h 2593582"/>
              <a:gd name="connsiteX2" fmla="*/ 1187120 w 3091936"/>
              <a:gd name="connsiteY2" fmla="*/ 1016130 h 2593582"/>
              <a:gd name="connsiteX3" fmla="*/ 1373727 w 3091936"/>
              <a:gd name="connsiteY3" fmla="*/ 810398 h 2593582"/>
              <a:gd name="connsiteX4" fmla="*/ 1568215 w 3091936"/>
              <a:gd name="connsiteY4" fmla="*/ 660026 h 2593582"/>
              <a:gd name="connsiteX5" fmla="*/ 2162493 w 3091936"/>
              <a:gd name="connsiteY5" fmla="*/ 165477 h 2593582"/>
              <a:gd name="connsiteX6" fmla="*/ 3053533 w 3091936"/>
              <a:gd name="connsiteY6" fmla="*/ 55119 h 2593582"/>
              <a:gd name="connsiteX7" fmla="*/ 3007405 w 3091936"/>
              <a:gd name="connsiteY7" fmla="*/ 979761 h 2593582"/>
              <a:gd name="connsiteX8" fmla="*/ 2441929 w 3091936"/>
              <a:gd name="connsiteY8" fmla="*/ 1582777 h 2593582"/>
              <a:gd name="connsiteX9" fmla="*/ 2260135 w 3091936"/>
              <a:gd name="connsiteY9" fmla="*/ 1766139 h 2593582"/>
              <a:gd name="connsiteX10" fmla="*/ 2074940 w 3091936"/>
              <a:gd name="connsiteY10" fmla="*/ 1965434 h 2593582"/>
              <a:gd name="connsiteX11" fmla="*/ 1330197 w 3091936"/>
              <a:gd name="connsiteY11" fmla="*/ 2466636 h 2593582"/>
              <a:gd name="connsiteX12" fmla="*/ 443060 w 3091936"/>
              <a:gd name="connsiteY12" fmla="*/ 2534319 h 2593582"/>
              <a:gd name="connsiteX0" fmla="*/ 443060 w 3091936"/>
              <a:gd name="connsiteY0" fmla="*/ 2534319 h 2593582"/>
              <a:gd name="connsiteX1" fmla="*/ 27545 w 3091936"/>
              <a:gd name="connsiteY1" fmla="*/ 1714290 h 2593582"/>
              <a:gd name="connsiteX2" fmla="*/ 1187120 w 3091936"/>
              <a:gd name="connsiteY2" fmla="*/ 1016130 h 2593582"/>
              <a:gd name="connsiteX3" fmla="*/ 1373727 w 3091936"/>
              <a:gd name="connsiteY3" fmla="*/ 810398 h 2593582"/>
              <a:gd name="connsiteX4" fmla="*/ 1568215 w 3091936"/>
              <a:gd name="connsiteY4" fmla="*/ 660026 h 2593582"/>
              <a:gd name="connsiteX5" fmla="*/ 2162493 w 3091936"/>
              <a:gd name="connsiteY5" fmla="*/ 165477 h 2593582"/>
              <a:gd name="connsiteX6" fmla="*/ 3053533 w 3091936"/>
              <a:gd name="connsiteY6" fmla="*/ 55119 h 2593582"/>
              <a:gd name="connsiteX7" fmla="*/ 3007405 w 3091936"/>
              <a:gd name="connsiteY7" fmla="*/ 979761 h 2593582"/>
              <a:gd name="connsiteX8" fmla="*/ 2441929 w 3091936"/>
              <a:gd name="connsiteY8" fmla="*/ 1582777 h 2593582"/>
              <a:gd name="connsiteX9" fmla="*/ 2260135 w 3091936"/>
              <a:gd name="connsiteY9" fmla="*/ 1766139 h 2593582"/>
              <a:gd name="connsiteX10" fmla="*/ 2074940 w 3091936"/>
              <a:gd name="connsiteY10" fmla="*/ 1965434 h 2593582"/>
              <a:gd name="connsiteX11" fmla="*/ 1330197 w 3091936"/>
              <a:gd name="connsiteY11" fmla="*/ 2466636 h 2593582"/>
              <a:gd name="connsiteX12" fmla="*/ 443060 w 3091936"/>
              <a:gd name="connsiteY12" fmla="*/ 2534319 h 2593582"/>
              <a:gd name="connsiteX0" fmla="*/ 443060 w 3091936"/>
              <a:gd name="connsiteY0" fmla="*/ 2534319 h 2593582"/>
              <a:gd name="connsiteX1" fmla="*/ 27545 w 3091936"/>
              <a:gd name="connsiteY1" fmla="*/ 1714290 h 2593582"/>
              <a:gd name="connsiteX2" fmla="*/ 1187120 w 3091936"/>
              <a:gd name="connsiteY2" fmla="*/ 1016130 h 2593582"/>
              <a:gd name="connsiteX3" fmla="*/ 1373727 w 3091936"/>
              <a:gd name="connsiteY3" fmla="*/ 810398 h 2593582"/>
              <a:gd name="connsiteX4" fmla="*/ 1568215 w 3091936"/>
              <a:gd name="connsiteY4" fmla="*/ 660026 h 2593582"/>
              <a:gd name="connsiteX5" fmla="*/ 2162493 w 3091936"/>
              <a:gd name="connsiteY5" fmla="*/ 165477 h 2593582"/>
              <a:gd name="connsiteX6" fmla="*/ 3053533 w 3091936"/>
              <a:gd name="connsiteY6" fmla="*/ 55119 h 2593582"/>
              <a:gd name="connsiteX7" fmla="*/ 3007405 w 3091936"/>
              <a:gd name="connsiteY7" fmla="*/ 979761 h 2593582"/>
              <a:gd name="connsiteX8" fmla="*/ 2441929 w 3091936"/>
              <a:gd name="connsiteY8" fmla="*/ 1582777 h 2593582"/>
              <a:gd name="connsiteX9" fmla="*/ 2260135 w 3091936"/>
              <a:gd name="connsiteY9" fmla="*/ 1766139 h 2593582"/>
              <a:gd name="connsiteX10" fmla="*/ 2074940 w 3091936"/>
              <a:gd name="connsiteY10" fmla="*/ 1965434 h 2593582"/>
              <a:gd name="connsiteX11" fmla="*/ 1330197 w 3091936"/>
              <a:gd name="connsiteY11" fmla="*/ 2466636 h 2593582"/>
              <a:gd name="connsiteX12" fmla="*/ 443060 w 3091936"/>
              <a:gd name="connsiteY12" fmla="*/ 2534319 h 2593582"/>
              <a:gd name="connsiteX0" fmla="*/ 443060 w 3091936"/>
              <a:gd name="connsiteY0" fmla="*/ 2534319 h 2593582"/>
              <a:gd name="connsiteX1" fmla="*/ 27545 w 3091936"/>
              <a:gd name="connsiteY1" fmla="*/ 1714290 h 2593582"/>
              <a:gd name="connsiteX2" fmla="*/ 1187120 w 3091936"/>
              <a:gd name="connsiteY2" fmla="*/ 1016130 h 2593582"/>
              <a:gd name="connsiteX3" fmla="*/ 1373727 w 3091936"/>
              <a:gd name="connsiteY3" fmla="*/ 810398 h 2593582"/>
              <a:gd name="connsiteX4" fmla="*/ 1568215 w 3091936"/>
              <a:gd name="connsiteY4" fmla="*/ 660026 h 2593582"/>
              <a:gd name="connsiteX5" fmla="*/ 2162493 w 3091936"/>
              <a:gd name="connsiteY5" fmla="*/ 165477 h 2593582"/>
              <a:gd name="connsiteX6" fmla="*/ 3053533 w 3091936"/>
              <a:gd name="connsiteY6" fmla="*/ 55119 h 2593582"/>
              <a:gd name="connsiteX7" fmla="*/ 3007405 w 3091936"/>
              <a:gd name="connsiteY7" fmla="*/ 979761 h 2593582"/>
              <a:gd name="connsiteX8" fmla="*/ 2441929 w 3091936"/>
              <a:gd name="connsiteY8" fmla="*/ 1582777 h 2593582"/>
              <a:gd name="connsiteX9" fmla="*/ 2260135 w 3091936"/>
              <a:gd name="connsiteY9" fmla="*/ 1766139 h 2593582"/>
              <a:gd name="connsiteX10" fmla="*/ 2074940 w 3091936"/>
              <a:gd name="connsiteY10" fmla="*/ 1965434 h 2593582"/>
              <a:gd name="connsiteX11" fmla="*/ 1330197 w 3091936"/>
              <a:gd name="connsiteY11" fmla="*/ 2466636 h 2593582"/>
              <a:gd name="connsiteX12" fmla="*/ 443060 w 3091936"/>
              <a:gd name="connsiteY12" fmla="*/ 2534319 h 2593582"/>
              <a:gd name="connsiteX0" fmla="*/ 443060 w 3091936"/>
              <a:gd name="connsiteY0" fmla="*/ 2534319 h 2593582"/>
              <a:gd name="connsiteX1" fmla="*/ 27545 w 3091936"/>
              <a:gd name="connsiteY1" fmla="*/ 1714290 h 2593582"/>
              <a:gd name="connsiteX2" fmla="*/ 1187120 w 3091936"/>
              <a:gd name="connsiteY2" fmla="*/ 1016130 h 2593582"/>
              <a:gd name="connsiteX3" fmla="*/ 1373727 w 3091936"/>
              <a:gd name="connsiteY3" fmla="*/ 810398 h 2593582"/>
              <a:gd name="connsiteX4" fmla="*/ 1568215 w 3091936"/>
              <a:gd name="connsiteY4" fmla="*/ 660026 h 2593582"/>
              <a:gd name="connsiteX5" fmla="*/ 2162493 w 3091936"/>
              <a:gd name="connsiteY5" fmla="*/ 165477 h 2593582"/>
              <a:gd name="connsiteX6" fmla="*/ 3053533 w 3091936"/>
              <a:gd name="connsiteY6" fmla="*/ 55119 h 2593582"/>
              <a:gd name="connsiteX7" fmla="*/ 3007405 w 3091936"/>
              <a:gd name="connsiteY7" fmla="*/ 979761 h 2593582"/>
              <a:gd name="connsiteX8" fmla="*/ 2441929 w 3091936"/>
              <a:gd name="connsiteY8" fmla="*/ 1582777 h 2593582"/>
              <a:gd name="connsiteX9" fmla="*/ 2260135 w 3091936"/>
              <a:gd name="connsiteY9" fmla="*/ 1766139 h 2593582"/>
              <a:gd name="connsiteX10" fmla="*/ 2074940 w 3091936"/>
              <a:gd name="connsiteY10" fmla="*/ 1965434 h 2593582"/>
              <a:gd name="connsiteX11" fmla="*/ 1330197 w 3091936"/>
              <a:gd name="connsiteY11" fmla="*/ 2466636 h 2593582"/>
              <a:gd name="connsiteX12" fmla="*/ 443060 w 3091936"/>
              <a:gd name="connsiteY12" fmla="*/ 2534319 h 2593582"/>
              <a:gd name="connsiteX0" fmla="*/ 443060 w 3091936"/>
              <a:gd name="connsiteY0" fmla="*/ 2534319 h 2593582"/>
              <a:gd name="connsiteX1" fmla="*/ 27545 w 3091936"/>
              <a:gd name="connsiteY1" fmla="*/ 1714290 h 2593582"/>
              <a:gd name="connsiteX2" fmla="*/ 1187120 w 3091936"/>
              <a:gd name="connsiteY2" fmla="*/ 1016130 h 2593582"/>
              <a:gd name="connsiteX3" fmla="*/ 1373727 w 3091936"/>
              <a:gd name="connsiteY3" fmla="*/ 810398 h 2593582"/>
              <a:gd name="connsiteX4" fmla="*/ 1568215 w 3091936"/>
              <a:gd name="connsiteY4" fmla="*/ 660026 h 2593582"/>
              <a:gd name="connsiteX5" fmla="*/ 2162493 w 3091936"/>
              <a:gd name="connsiteY5" fmla="*/ 165477 h 2593582"/>
              <a:gd name="connsiteX6" fmla="*/ 3053533 w 3091936"/>
              <a:gd name="connsiteY6" fmla="*/ 55119 h 2593582"/>
              <a:gd name="connsiteX7" fmla="*/ 3007405 w 3091936"/>
              <a:gd name="connsiteY7" fmla="*/ 979761 h 2593582"/>
              <a:gd name="connsiteX8" fmla="*/ 2441929 w 3091936"/>
              <a:gd name="connsiteY8" fmla="*/ 1582777 h 2593582"/>
              <a:gd name="connsiteX9" fmla="*/ 2260135 w 3091936"/>
              <a:gd name="connsiteY9" fmla="*/ 1766139 h 2593582"/>
              <a:gd name="connsiteX10" fmla="*/ 2074940 w 3091936"/>
              <a:gd name="connsiteY10" fmla="*/ 1965434 h 2593582"/>
              <a:gd name="connsiteX11" fmla="*/ 1330197 w 3091936"/>
              <a:gd name="connsiteY11" fmla="*/ 2466636 h 2593582"/>
              <a:gd name="connsiteX12" fmla="*/ 443060 w 3091936"/>
              <a:gd name="connsiteY12" fmla="*/ 2534319 h 2593582"/>
              <a:gd name="connsiteX0" fmla="*/ 443060 w 3091936"/>
              <a:gd name="connsiteY0" fmla="*/ 2534319 h 2593582"/>
              <a:gd name="connsiteX1" fmla="*/ 27545 w 3091936"/>
              <a:gd name="connsiteY1" fmla="*/ 1714290 h 2593582"/>
              <a:gd name="connsiteX2" fmla="*/ 1187120 w 3091936"/>
              <a:gd name="connsiteY2" fmla="*/ 1016130 h 2593582"/>
              <a:gd name="connsiteX3" fmla="*/ 1373727 w 3091936"/>
              <a:gd name="connsiteY3" fmla="*/ 810398 h 2593582"/>
              <a:gd name="connsiteX4" fmla="*/ 1568215 w 3091936"/>
              <a:gd name="connsiteY4" fmla="*/ 660026 h 2593582"/>
              <a:gd name="connsiteX5" fmla="*/ 2162493 w 3091936"/>
              <a:gd name="connsiteY5" fmla="*/ 165477 h 2593582"/>
              <a:gd name="connsiteX6" fmla="*/ 3053533 w 3091936"/>
              <a:gd name="connsiteY6" fmla="*/ 55119 h 2593582"/>
              <a:gd name="connsiteX7" fmla="*/ 3007405 w 3091936"/>
              <a:gd name="connsiteY7" fmla="*/ 979761 h 2593582"/>
              <a:gd name="connsiteX8" fmla="*/ 2497283 w 3091936"/>
              <a:gd name="connsiteY8" fmla="*/ 1530928 h 2593582"/>
              <a:gd name="connsiteX9" fmla="*/ 2260135 w 3091936"/>
              <a:gd name="connsiteY9" fmla="*/ 1766139 h 2593582"/>
              <a:gd name="connsiteX10" fmla="*/ 2074940 w 3091936"/>
              <a:gd name="connsiteY10" fmla="*/ 1965434 h 2593582"/>
              <a:gd name="connsiteX11" fmla="*/ 1330197 w 3091936"/>
              <a:gd name="connsiteY11" fmla="*/ 2466636 h 2593582"/>
              <a:gd name="connsiteX12" fmla="*/ 443060 w 3091936"/>
              <a:gd name="connsiteY12" fmla="*/ 2534319 h 2593582"/>
              <a:gd name="connsiteX0" fmla="*/ 443060 w 3091936"/>
              <a:gd name="connsiteY0" fmla="*/ 2534319 h 2593582"/>
              <a:gd name="connsiteX1" fmla="*/ 27545 w 3091936"/>
              <a:gd name="connsiteY1" fmla="*/ 1714290 h 2593582"/>
              <a:gd name="connsiteX2" fmla="*/ 1187120 w 3091936"/>
              <a:gd name="connsiteY2" fmla="*/ 1016130 h 2593582"/>
              <a:gd name="connsiteX3" fmla="*/ 1373727 w 3091936"/>
              <a:gd name="connsiteY3" fmla="*/ 810398 h 2593582"/>
              <a:gd name="connsiteX4" fmla="*/ 1568215 w 3091936"/>
              <a:gd name="connsiteY4" fmla="*/ 660026 h 2593582"/>
              <a:gd name="connsiteX5" fmla="*/ 2162493 w 3091936"/>
              <a:gd name="connsiteY5" fmla="*/ 165477 h 2593582"/>
              <a:gd name="connsiteX6" fmla="*/ 3053533 w 3091936"/>
              <a:gd name="connsiteY6" fmla="*/ 55119 h 2593582"/>
              <a:gd name="connsiteX7" fmla="*/ 3007405 w 3091936"/>
              <a:gd name="connsiteY7" fmla="*/ 979761 h 2593582"/>
              <a:gd name="connsiteX8" fmla="*/ 2497283 w 3091936"/>
              <a:gd name="connsiteY8" fmla="*/ 1530928 h 2593582"/>
              <a:gd name="connsiteX9" fmla="*/ 2306263 w 3091936"/>
              <a:gd name="connsiteY9" fmla="*/ 1731573 h 2593582"/>
              <a:gd name="connsiteX10" fmla="*/ 2074940 w 3091936"/>
              <a:gd name="connsiteY10" fmla="*/ 1965434 h 2593582"/>
              <a:gd name="connsiteX11" fmla="*/ 1330197 w 3091936"/>
              <a:gd name="connsiteY11" fmla="*/ 2466636 h 2593582"/>
              <a:gd name="connsiteX12" fmla="*/ 443060 w 3091936"/>
              <a:gd name="connsiteY12" fmla="*/ 2534319 h 2593582"/>
              <a:gd name="connsiteX0" fmla="*/ 65816 w 2714692"/>
              <a:gd name="connsiteY0" fmla="*/ 2534319 h 2602542"/>
              <a:gd name="connsiteX1" fmla="*/ 148482 w 2714692"/>
              <a:gd name="connsiteY1" fmla="*/ 1593309 h 2602542"/>
              <a:gd name="connsiteX2" fmla="*/ 809876 w 2714692"/>
              <a:gd name="connsiteY2" fmla="*/ 1016130 h 2602542"/>
              <a:gd name="connsiteX3" fmla="*/ 996483 w 2714692"/>
              <a:gd name="connsiteY3" fmla="*/ 810398 h 2602542"/>
              <a:gd name="connsiteX4" fmla="*/ 1190971 w 2714692"/>
              <a:gd name="connsiteY4" fmla="*/ 660026 h 2602542"/>
              <a:gd name="connsiteX5" fmla="*/ 1785249 w 2714692"/>
              <a:gd name="connsiteY5" fmla="*/ 165477 h 2602542"/>
              <a:gd name="connsiteX6" fmla="*/ 2676289 w 2714692"/>
              <a:gd name="connsiteY6" fmla="*/ 55119 h 2602542"/>
              <a:gd name="connsiteX7" fmla="*/ 2630161 w 2714692"/>
              <a:gd name="connsiteY7" fmla="*/ 979761 h 2602542"/>
              <a:gd name="connsiteX8" fmla="*/ 2120039 w 2714692"/>
              <a:gd name="connsiteY8" fmla="*/ 1530928 h 2602542"/>
              <a:gd name="connsiteX9" fmla="*/ 1929019 w 2714692"/>
              <a:gd name="connsiteY9" fmla="*/ 1731573 h 2602542"/>
              <a:gd name="connsiteX10" fmla="*/ 1697696 w 2714692"/>
              <a:gd name="connsiteY10" fmla="*/ 1965434 h 2602542"/>
              <a:gd name="connsiteX11" fmla="*/ 952953 w 2714692"/>
              <a:gd name="connsiteY11" fmla="*/ 2466636 h 2602542"/>
              <a:gd name="connsiteX12" fmla="*/ 65816 w 2714692"/>
              <a:gd name="connsiteY12" fmla="*/ 2534319 h 2602542"/>
              <a:gd name="connsiteX0" fmla="*/ 65816 w 2714692"/>
              <a:gd name="connsiteY0" fmla="*/ 2534319 h 2602542"/>
              <a:gd name="connsiteX1" fmla="*/ 148482 w 2714692"/>
              <a:gd name="connsiteY1" fmla="*/ 1593309 h 2602542"/>
              <a:gd name="connsiteX2" fmla="*/ 809876 w 2714692"/>
              <a:gd name="connsiteY2" fmla="*/ 1016130 h 2602542"/>
              <a:gd name="connsiteX3" fmla="*/ 996483 w 2714692"/>
              <a:gd name="connsiteY3" fmla="*/ 810398 h 2602542"/>
              <a:gd name="connsiteX4" fmla="*/ 1190971 w 2714692"/>
              <a:gd name="connsiteY4" fmla="*/ 660026 h 2602542"/>
              <a:gd name="connsiteX5" fmla="*/ 1785249 w 2714692"/>
              <a:gd name="connsiteY5" fmla="*/ 165477 h 2602542"/>
              <a:gd name="connsiteX6" fmla="*/ 2676289 w 2714692"/>
              <a:gd name="connsiteY6" fmla="*/ 55119 h 2602542"/>
              <a:gd name="connsiteX7" fmla="*/ 2630161 w 2714692"/>
              <a:gd name="connsiteY7" fmla="*/ 979761 h 2602542"/>
              <a:gd name="connsiteX8" fmla="*/ 2120039 w 2714692"/>
              <a:gd name="connsiteY8" fmla="*/ 1530928 h 2602542"/>
              <a:gd name="connsiteX9" fmla="*/ 1929019 w 2714692"/>
              <a:gd name="connsiteY9" fmla="*/ 1731573 h 2602542"/>
              <a:gd name="connsiteX10" fmla="*/ 1697696 w 2714692"/>
              <a:gd name="connsiteY10" fmla="*/ 1965434 h 2602542"/>
              <a:gd name="connsiteX11" fmla="*/ 952953 w 2714692"/>
              <a:gd name="connsiteY11" fmla="*/ 2466636 h 2602542"/>
              <a:gd name="connsiteX12" fmla="*/ 65816 w 2714692"/>
              <a:gd name="connsiteY12" fmla="*/ 2534319 h 2602542"/>
              <a:gd name="connsiteX0" fmla="*/ 65816 w 2728383"/>
              <a:gd name="connsiteY0" fmla="*/ 2534319 h 2602542"/>
              <a:gd name="connsiteX1" fmla="*/ 148482 w 2728383"/>
              <a:gd name="connsiteY1" fmla="*/ 1593309 h 2602542"/>
              <a:gd name="connsiteX2" fmla="*/ 809876 w 2728383"/>
              <a:gd name="connsiteY2" fmla="*/ 1016130 h 2602542"/>
              <a:gd name="connsiteX3" fmla="*/ 996483 w 2728383"/>
              <a:gd name="connsiteY3" fmla="*/ 810398 h 2602542"/>
              <a:gd name="connsiteX4" fmla="*/ 1190971 w 2728383"/>
              <a:gd name="connsiteY4" fmla="*/ 660026 h 2602542"/>
              <a:gd name="connsiteX5" fmla="*/ 1785249 w 2728383"/>
              <a:gd name="connsiteY5" fmla="*/ 165477 h 2602542"/>
              <a:gd name="connsiteX6" fmla="*/ 2676289 w 2728383"/>
              <a:gd name="connsiteY6" fmla="*/ 55119 h 2602542"/>
              <a:gd name="connsiteX7" fmla="*/ 2630161 w 2728383"/>
              <a:gd name="connsiteY7" fmla="*/ 979761 h 2602542"/>
              <a:gd name="connsiteX8" fmla="*/ 2120039 w 2728383"/>
              <a:gd name="connsiteY8" fmla="*/ 1530928 h 2602542"/>
              <a:gd name="connsiteX9" fmla="*/ 1929019 w 2728383"/>
              <a:gd name="connsiteY9" fmla="*/ 1731573 h 2602542"/>
              <a:gd name="connsiteX10" fmla="*/ 1697696 w 2728383"/>
              <a:gd name="connsiteY10" fmla="*/ 1965434 h 2602542"/>
              <a:gd name="connsiteX11" fmla="*/ 952953 w 2728383"/>
              <a:gd name="connsiteY11" fmla="*/ 2466636 h 2602542"/>
              <a:gd name="connsiteX12" fmla="*/ 65816 w 2728383"/>
              <a:gd name="connsiteY12" fmla="*/ 2534319 h 2602542"/>
              <a:gd name="connsiteX0" fmla="*/ 65816 w 2738674"/>
              <a:gd name="connsiteY0" fmla="*/ 2534319 h 2602542"/>
              <a:gd name="connsiteX1" fmla="*/ 148482 w 2738674"/>
              <a:gd name="connsiteY1" fmla="*/ 1593309 h 2602542"/>
              <a:gd name="connsiteX2" fmla="*/ 809876 w 2738674"/>
              <a:gd name="connsiteY2" fmla="*/ 1016130 h 2602542"/>
              <a:gd name="connsiteX3" fmla="*/ 996483 w 2738674"/>
              <a:gd name="connsiteY3" fmla="*/ 810398 h 2602542"/>
              <a:gd name="connsiteX4" fmla="*/ 1190971 w 2738674"/>
              <a:gd name="connsiteY4" fmla="*/ 660026 h 2602542"/>
              <a:gd name="connsiteX5" fmla="*/ 1785249 w 2738674"/>
              <a:gd name="connsiteY5" fmla="*/ 165477 h 2602542"/>
              <a:gd name="connsiteX6" fmla="*/ 2676289 w 2738674"/>
              <a:gd name="connsiteY6" fmla="*/ 55119 h 2602542"/>
              <a:gd name="connsiteX7" fmla="*/ 2630161 w 2738674"/>
              <a:gd name="connsiteY7" fmla="*/ 979761 h 2602542"/>
              <a:gd name="connsiteX8" fmla="*/ 2120039 w 2738674"/>
              <a:gd name="connsiteY8" fmla="*/ 1530928 h 2602542"/>
              <a:gd name="connsiteX9" fmla="*/ 1929019 w 2738674"/>
              <a:gd name="connsiteY9" fmla="*/ 1731573 h 2602542"/>
              <a:gd name="connsiteX10" fmla="*/ 1697696 w 2738674"/>
              <a:gd name="connsiteY10" fmla="*/ 1965434 h 2602542"/>
              <a:gd name="connsiteX11" fmla="*/ 952953 w 2738674"/>
              <a:gd name="connsiteY11" fmla="*/ 2466636 h 2602542"/>
              <a:gd name="connsiteX12" fmla="*/ 65816 w 2738674"/>
              <a:gd name="connsiteY12" fmla="*/ 2534319 h 26025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738674" h="2602542">
                <a:moveTo>
                  <a:pt x="65816" y="2534319"/>
                </a:moveTo>
                <a:cubicBezTo>
                  <a:pt x="-68263" y="2388764"/>
                  <a:pt x="24472" y="1846340"/>
                  <a:pt x="148482" y="1593309"/>
                </a:cubicBezTo>
                <a:cubicBezTo>
                  <a:pt x="272492" y="1340278"/>
                  <a:pt x="668543" y="1146615"/>
                  <a:pt x="809876" y="1016130"/>
                </a:cubicBezTo>
                <a:cubicBezTo>
                  <a:pt x="951210" y="885645"/>
                  <a:pt x="859162" y="930238"/>
                  <a:pt x="996483" y="810398"/>
                </a:cubicBezTo>
                <a:cubicBezTo>
                  <a:pt x="1133804" y="690558"/>
                  <a:pt x="1085649" y="771833"/>
                  <a:pt x="1190971" y="660026"/>
                </a:cubicBezTo>
                <a:cubicBezTo>
                  <a:pt x="1287065" y="600067"/>
                  <a:pt x="1537696" y="266295"/>
                  <a:pt x="1785249" y="165477"/>
                </a:cubicBezTo>
                <a:cubicBezTo>
                  <a:pt x="2032802" y="64659"/>
                  <a:pt x="2535470" y="-80595"/>
                  <a:pt x="2676289" y="55119"/>
                </a:cubicBezTo>
                <a:cubicBezTo>
                  <a:pt x="2817108" y="190833"/>
                  <a:pt x="2682894" y="676183"/>
                  <a:pt x="2630161" y="979761"/>
                </a:cubicBezTo>
                <a:lnTo>
                  <a:pt x="2120039" y="1530928"/>
                </a:lnTo>
                <a:cubicBezTo>
                  <a:pt x="2003182" y="1656230"/>
                  <a:pt x="2047521" y="1604024"/>
                  <a:pt x="1929019" y="1731573"/>
                </a:cubicBezTo>
                <a:cubicBezTo>
                  <a:pt x="1842645" y="1832697"/>
                  <a:pt x="1828514" y="1855902"/>
                  <a:pt x="1697696" y="1965434"/>
                </a:cubicBezTo>
                <a:cubicBezTo>
                  <a:pt x="1600616" y="2046078"/>
                  <a:pt x="1224933" y="2371822"/>
                  <a:pt x="952953" y="2466636"/>
                </a:cubicBezTo>
                <a:cubicBezTo>
                  <a:pt x="680973" y="2561450"/>
                  <a:pt x="199895" y="2679874"/>
                  <a:pt x="65816" y="2534319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  <a:alpha val="40000"/>
            </a:schemeClr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 anchorCtr="1"/>
          <a:lstStyle/>
          <a:p>
            <a:pPr algn="ctr"/>
            <a:endParaRPr lang="en-GB" sz="1400" err="1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Google Shape;190;p27">
            <a:extLst>
              <a:ext uri="{FF2B5EF4-FFF2-40B4-BE49-F238E27FC236}">
                <a16:creationId xmlns:a16="http://schemas.microsoft.com/office/drawing/2014/main" id="{0C19F9DF-E956-4B83-A22F-32BD0FEC5833}"/>
              </a:ext>
            </a:extLst>
          </p:cNvPr>
          <p:cNvSpPr/>
          <p:nvPr/>
        </p:nvSpPr>
        <p:spPr>
          <a:xfrm>
            <a:off x="9374307" y="2304146"/>
            <a:ext cx="1448015" cy="640510"/>
          </a:xfrm>
          <a:prstGeom prst="borderCallout1">
            <a:avLst>
              <a:gd name="adj1" fmla="val 12162"/>
              <a:gd name="adj2" fmla="val -6656"/>
              <a:gd name="adj3" fmla="val 50326"/>
              <a:gd name="adj4" fmla="val -137806"/>
            </a:avLst>
          </a:prstGeom>
          <a:solidFill>
            <a:srgbClr val="002060">
              <a:alpha val="50000"/>
            </a:srgbClr>
          </a:solidFill>
          <a:ln>
            <a:solidFill>
              <a:srgbClr val="002060"/>
            </a:solidFill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chemeClr val="dk1"/>
              </a:buClr>
              <a:buSzPts val="1200"/>
            </a:pPr>
            <a:r>
              <a:rPr lang="en-GB" sz="1400" b="1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rPr>
              <a:t>Technical guru</a:t>
            </a:r>
          </a:p>
        </p:txBody>
      </p:sp>
      <p:sp>
        <p:nvSpPr>
          <p:cNvPr id="43" name="Google Shape;190;p27">
            <a:extLst>
              <a:ext uri="{FF2B5EF4-FFF2-40B4-BE49-F238E27FC236}">
                <a16:creationId xmlns:a16="http://schemas.microsoft.com/office/drawing/2014/main" id="{03B310CE-DCA3-496E-983D-607AC7743255}"/>
              </a:ext>
            </a:extLst>
          </p:cNvPr>
          <p:cNvSpPr/>
          <p:nvPr/>
        </p:nvSpPr>
        <p:spPr>
          <a:xfrm>
            <a:off x="1403753" y="3269288"/>
            <a:ext cx="1712320" cy="640510"/>
          </a:xfrm>
          <a:prstGeom prst="borderCallout1">
            <a:avLst>
              <a:gd name="adj1" fmla="val 14227"/>
              <a:gd name="adj2" fmla="val 104957"/>
              <a:gd name="adj3" fmla="val 7443"/>
              <a:gd name="adj4" fmla="val 179053"/>
            </a:avLst>
          </a:prstGeom>
          <a:solidFill>
            <a:srgbClr val="C00000">
              <a:alpha val="50000"/>
            </a:srgbClr>
          </a:solidFill>
          <a:ln>
            <a:solidFill>
              <a:srgbClr val="C00000"/>
            </a:solidFill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>
              <a:buClr>
                <a:schemeClr val="dk1"/>
              </a:buClr>
              <a:buSzPts val="1200"/>
            </a:pPr>
            <a:r>
              <a:rPr lang="en-GB" sz="1600" b="1">
                <a:solidFill>
                  <a:schemeClr val="dk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Arial"/>
              </a:rPr>
              <a:t>Sales lead</a:t>
            </a: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98308B42-109A-462E-9515-81ABA2640C92}"/>
              </a:ext>
            </a:extLst>
          </p:cNvPr>
          <p:cNvGrpSpPr/>
          <p:nvPr/>
        </p:nvGrpSpPr>
        <p:grpSpPr>
          <a:xfrm>
            <a:off x="9553433" y="126848"/>
            <a:ext cx="2443936" cy="634106"/>
            <a:chOff x="9553433" y="126848"/>
            <a:chExt cx="2443936" cy="634106"/>
          </a:xfrm>
        </p:grpSpPr>
        <p:sp>
          <p:nvSpPr>
            <p:cNvPr id="45" name="Flowchart: Process 44">
              <a:extLst>
                <a:ext uri="{FF2B5EF4-FFF2-40B4-BE49-F238E27FC236}">
                  <a16:creationId xmlns:a16="http://schemas.microsoft.com/office/drawing/2014/main" id="{EF0035D9-6CF7-4829-A4E1-984D2588ED61}"/>
                </a:ext>
              </a:extLst>
            </p:cNvPr>
            <p:cNvSpPr/>
            <p:nvPr/>
          </p:nvSpPr>
          <p:spPr>
            <a:xfrm>
              <a:off x="9553433" y="126848"/>
              <a:ext cx="2443936" cy="622299"/>
            </a:xfrm>
            <a:prstGeom prst="flowChartProcess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46" name="Picture 45" descr="Icon&#10;&#10;Description automatically generated">
              <a:extLst>
                <a:ext uri="{FF2B5EF4-FFF2-40B4-BE49-F238E27FC236}">
                  <a16:creationId xmlns:a16="http://schemas.microsoft.com/office/drawing/2014/main" id="{4E92896E-2C63-42B6-8B3B-730B9E0EEFB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22580" y="137865"/>
              <a:ext cx="627771" cy="623089"/>
            </a:xfrm>
            <a:prstGeom prst="rect">
              <a:avLst/>
            </a:prstGeom>
          </p:spPr>
        </p:pic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4FF3A9DE-743D-4CCB-A686-D396EFFF102E}"/>
                </a:ext>
              </a:extLst>
            </p:cNvPr>
            <p:cNvSpPr txBox="1"/>
            <p:nvPr/>
          </p:nvSpPr>
          <p:spPr>
            <a:xfrm>
              <a:off x="9602943" y="238337"/>
              <a:ext cx="193720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b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Career Paths</a:t>
              </a:r>
            </a:p>
          </p:txBody>
        </p:sp>
      </p:grpSp>
      <p:sp>
        <p:nvSpPr>
          <p:cNvPr id="48" name="Google Shape;113;p2">
            <a:extLst>
              <a:ext uri="{FF2B5EF4-FFF2-40B4-BE49-F238E27FC236}">
                <a16:creationId xmlns:a16="http://schemas.microsoft.com/office/drawing/2014/main" id="{F6C35F03-1ADE-4609-BE1A-CA869673E853}"/>
              </a:ext>
            </a:extLst>
          </p:cNvPr>
          <p:cNvSpPr txBox="1">
            <a:spLocks/>
          </p:cNvSpPr>
          <p:nvPr/>
        </p:nvSpPr>
        <p:spPr>
          <a:xfrm>
            <a:off x="11633538" y="6613022"/>
            <a:ext cx="163804" cy="1846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687617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375235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2062852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75047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3438086" algn="l" defTabSz="1375235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4125703" algn="l" defTabSz="1375235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4813320" algn="l" defTabSz="1375235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5500937" algn="l" defTabSz="1375235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</a:pPr>
            <a:fld id="{00000000-1234-1234-1234-123412341234}" type="slidenum">
              <a:rPr lang="en-GB" sz="1200"/>
              <a:pPr>
                <a:spcAft>
                  <a:spcPts val="0"/>
                </a:spcAft>
              </a:pPr>
              <a:t>15</a:t>
            </a:fld>
            <a:endParaRPr lang="en-GB" sz="1200"/>
          </a:p>
        </p:txBody>
      </p:sp>
    </p:spTree>
    <p:extLst>
      <p:ext uri="{BB962C8B-B14F-4D97-AF65-F5344CB8AC3E}">
        <p14:creationId xmlns:p14="http://schemas.microsoft.com/office/powerpoint/2010/main" val="1312978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40" grpId="0" animBg="1"/>
      <p:bldP spid="42" grpId="0" animBg="1"/>
      <p:bldP spid="4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CE7CF-8526-4C5D-BE7D-CB066BD21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1904" y="196073"/>
            <a:ext cx="9205683" cy="542925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sz="2800">
                <a:latin typeface="Segoe UI"/>
                <a:ea typeface="+mj-ea"/>
                <a:cs typeface="Segoe UI"/>
              </a:rPr>
              <a:t>Practice is the foundation of skill development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BF5FFFF-97F4-4F51-94C6-E779DF45AD4A}"/>
              </a:ext>
            </a:extLst>
          </p:cNvPr>
          <p:cNvSpPr txBox="1"/>
          <p:nvPr/>
        </p:nvSpPr>
        <p:spPr>
          <a:xfrm>
            <a:off x="2294053" y="1089261"/>
            <a:ext cx="7755353" cy="1035800"/>
          </a:xfrm>
          <a:prstGeom prst="rect">
            <a:avLst/>
          </a:prstGeom>
          <a:solidFill>
            <a:schemeClr val="bg1">
              <a:lumMod val="8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36000" tIns="36000" rIns="36000" bIns="36000" rtlCol="0" anchor="ctr" anchorCtr="0">
            <a:noAutofit/>
          </a:bodyPr>
          <a:lstStyle/>
          <a:p>
            <a:pPr marL="177800" indent="-177800" algn="ctr">
              <a:spcBef>
                <a:spcPts val="600"/>
              </a:spcBef>
              <a:buClr>
                <a:srgbClr val="002060"/>
              </a:buClr>
            </a:pPr>
            <a:r>
              <a:rPr lang="en-GB" sz="2400" i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“Good judgement comes with experience. </a:t>
            </a:r>
            <a:br>
              <a:rPr lang="en-GB" sz="2400" i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sz="2400" i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Experience comes from poor judgement”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A482B608-0FD0-4CA5-8481-B4D7DE9F604F}"/>
              </a:ext>
            </a:extLst>
          </p:cNvPr>
          <p:cNvCxnSpPr/>
          <p:nvPr/>
        </p:nvCxnSpPr>
        <p:spPr>
          <a:xfrm>
            <a:off x="1097887" y="2657952"/>
            <a:ext cx="10016238" cy="0"/>
          </a:xfrm>
          <a:prstGeom prst="straightConnector1">
            <a:avLst/>
          </a:prstGeom>
          <a:ln w="57150">
            <a:solidFill>
              <a:srgbClr val="00206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2809CBB8-5891-4858-A6DA-13E62A29D0A2}"/>
              </a:ext>
            </a:extLst>
          </p:cNvPr>
          <p:cNvSpPr/>
          <p:nvPr/>
        </p:nvSpPr>
        <p:spPr>
          <a:xfrm>
            <a:off x="3319336" y="2487613"/>
            <a:ext cx="5573339" cy="3406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72000" rIns="144000" bIns="72000" rtlCol="0" anchor="ctr" anchorCtr="0"/>
          <a:lstStyle/>
          <a:p>
            <a:pPr algn="ctr">
              <a:spcBef>
                <a:spcPts val="1200"/>
              </a:spcBef>
            </a:pPr>
            <a:r>
              <a:rPr lang="en-GB" sz="2000" i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Increasing risk from “poor judgement”</a:t>
            </a:r>
          </a:p>
        </p:txBody>
      </p:sp>
      <p:sp>
        <p:nvSpPr>
          <p:cNvPr id="9" name="Arrow: Pentagon 8">
            <a:extLst>
              <a:ext uri="{FF2B5EF4-FFF2-40B4-BE49-F238E27FC236}">
                <a16:creationId xmlns:a16="http://schemas.microsoft.com/office/drawing/2014/main" id="{6C18C3EE-3D8A-4548-9D32-4C871B111D42}"/>
              </a:ext>
            </a:extLst>
          </p:cNvPr>
          <p:cNvSpPr/>
          <p:nvPr/>
        </p:nvSpPr>
        <p:spPr>
          <a:xfrm>
            <a:off x="771470" y="3164519"/>
            <a:ext cx="1643083" cy="1362230"/>
          </a:xfrm>
          <a:prstGeom prst="homePlate">
            <a:avLst>
              <a:gd name="adj" fmla="val 18000"/>
            </a:avLst>
          </a:prstGeom>
          <a:solidFill>
            <a:srgbClr val="00853F"/>
          </a:solidFill>
          <a:ln w="63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 anchorCtr="1"/>
          <a:lstStyle/>
          <a:p>
            <a:pPr algn="ctr"/>
            <a:r>
              <a:rPr lang="en-GB"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External training session</a:t>
            </a:r>
          </a:p>
        </p:txBody>
      </p:sp>
      <p:sp>
        <p:nvSpPr>
          <p:cNvPr id="10" name="Arrow: Pentagon 9">
            <a:extLst>
              <a:ext uri="{FF2B5EF4-FFF2-40B4-BE49-F238E27FC236}">
                <a16:creationId xmlns:a16="http://schemas.microsoft.com/office/drawing/2014/main" id="{1FCF5587-0752-4D61-AF97-CB63C2FA11DB}"/>
              </a:ext>
            </a:extLst>
          </p:cNvPr>
          <p:cNvSpPr/>
          <p:nvPr/>
        </p:nvSpPr>
        <p:spPr>
          <a:xfrm>
            <a:off x="2581926" y="3164519"/>
            <a:ext cx="1643083" cy="1362230"/>
          </a:xfrm>
          <a:prstGeom prst="homePlate">
            <a:avLst>
              <a:gd name="adj" fmla="val 18000"/>
            </a:avLst>
          </a:prstGeom>
          <a:solidFill>
            <a:srgbClr val="54B948"/>
          </a:solidFill>
          <a:ln w="63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 anchorCtr="1"/>
          <a:lstStyle/>
          <a:p>
            <a:pPr algn="ctr"/>
            <a:r>
              <a:rPr lang="en-GB"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Internal training session</a:t>
            </a:r>
          </a:p>
        </p:txBody>
      </p:sp>
      <p:sp>
        <p:nvSpPr>
          <p:cNvPr id="11" name="Arrow: Pentagon 10">
            <a:extLst>
              <a:ext uri="{FF2B5EF4-FFF2-40B4-BE49-F238E27FC236}">
                <a16:creationId xmlns:a16="http://schemas.microsoft.com/office/drawing/2014/main" id="{E216EEF9-6495-420A-8BE3-F8B41EA381D4}"/>
              </a:ext>
            </a:extLst>
          </p:cNvPr>
          <p:cNvSpPr/>
          <p:nvPr/>
        </p:nvSpPr>
        <p:spPr>
          <a:xfrm>
            <a:off x="4392382" y="3164519"/>
            <a:ext cx="1643083" cy="1362230"/>
          </a:xfrm>
          <a:prstGeom prst="homePlate">
            <a:avLst>
              <a:gd name="adj" fmla="val 18000"/>
            </a:avLst>
          </a:prstGeom>
          <a:solidFill>
            <a:srgbClr val="F58025"/>
          </a:solidFill>
          <a:ln w="63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 anchorCtr="1"/>
          <a:lstStyle/>
          <a:p>
            <a:pPr algn="ctr"/>
            <a:r>
              <a:rPr lang="en-GB"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Internal project</a:t>
            </a:r>
          </a:p>
        </p:txBody>
      </p:sp>
      <p:sp>
        <p:nvSpPr>
          <p:cNvPr id="12" name="Arrow: Pentagon 11">
            <a:extLst>
              <a:ext uri="{FF2B5EF4-FFF2-40B4-BE49-F238E27FC236}">
                <a16:creationId xmlns:a16="http://schemas.microsoft.com/office/drawing/2014/main" id="{BF4E0100-6E6F-454E-B0CD-E029F6A775BA}"/>
              </a:ext>
            </a:extLst>
          </p:cNvPr>
          <p:cNvSpPr/>
          <p:nvPr/>
        </p:nvSpPr>
        <p:spPr>
          <a:xfrm>
            <a:off x="6202837" y="3164519"/>
            <a:ext cx="1643083" cy="1362230"/>
          </a:xfrm>
          <a:prstGeom prst="homePlate">
            <a:avLst>
              <a:gd name="adj" fmla="val 18000"/>
            </a:avLst>
          </a:prstGeom>
          <a:solidFill>
            <a:srgbClr val="B15C12"/>
          </a:solidFill>
          <a:ln w="63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 anchorCtr="1"/>
          <a:lstStyle/>
          <a:p>
            <a:pPr algn="ctr"/>
            <a:r>
              <a:rPr lang="en-GB"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“Steady” client project</a:t>
            </a:r>
          </a:p>
        </p:txBody>
      </p:sp>
      <p:sp>
        <p:nvSpPr>
          <p:cNvPr id="13" name="Arrow: Pentagon 12">
            <a:extLst>
              <a:ext uri="{FF2B5EF4-FFF2-40B4-BE49-F238E27FC236}">
                <a16:creationId xmlns:a16="http://schemas.microsoft.com/office/drawing/2014/main" id="{001E52BA-CD55-4A2B-A075-0AD3A97C9581}"/>
              </a:ext>
            </a:extLst>
          </p:cNvPr>
          <p:cNvSpPr/>
          <p:nvPr/>
        </p:nvSpPr>
        <p:spPr>
          <a:xfrm>
            <a:off x="8013293" y="3164519"/>
            <a:ext cx="1643083" cy="1362230"/>
          </a:xfrm>
          <a:prstGeom prst="homePlate">
            <a:avLst>
              <a:gd name="adj" fmla="val 18000"/>
            </a:avLst>
          </a:prstGeom>
          <a:solidFill>
            <a:srgbClr val="F83124"/>
          </a:solidFill>
          <a:ln w="63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 anchorCtr="1"/>
          <a:lstStyle/>
          <a:p>
            <a:pPr algn="ctr"/>
            <a:r>
              <a:rPr lang="en-GB"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Intense project, safe client</a:t>
            </a:r>
          </a:p>
        </p:txBody>
      </p:sp>
      <p:sp>
        <p:nvSpPr>
          <p:cNvPr id="14" name="Arrow: Pentagon 13">
            <a:extLst>
              <a:ext uri="{FF2B5EF4-FFF2-40B4-BE49-F238E27FC236}">
                <a16:creationId xmlns:a16="http://schemas.microsoft.com/office/drawing/2014/main" id="{588FA96A-23A8-4A4B-9352-A5505AC0A7EC}"/>
              </a:ext>
            </a:extLst>
          </p:cNvPr>
          <p:cNvSpPr/>
          <p:nvPr/>
        </p:nvSpPr>
        <p:spPr>
          <a:xfrm>
            <a:off x="9823749" y="3164519"/>
            <a:ext cx="1643083" cy="1362230"/>
          </a:xfrm>
          <a:prstGeom prst="homePlate">
            <a:avLst>
              <a:gd name="adj" fmla="val 18000"/>
            </a:avLst>
          </a:prstGeom>
          <a:solidFill>
            <a:srgbClr val="A30134"/>
          </a:solidFill>
          <a:ln w="63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 anchorCtr="1"/>
          <a:lstStyle/>
          <a:p>
            <a:pPr algn="ctr"/>
            <a:r>
              <a:rPr lang="en-GB"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Intense project, new client</a:t>
            </a:r>
          </a:p>
        </p:txBody>
      </p:sp>
      <p:sp>
        <p:nvSpPr>
          <p:cNvPr id="16" name="Speech Bubble: Rectangle 15">
            <a:extLst>
              <a:ext uri="{FF2B5EF4-FFF2-40B4-BE49-F238E27FC236}">
                <a16:creationId xmlns:a16="http://schemas.microsoft.com/office/drawing/2014/main" id="{30A2CE4B-4E60-445E-BD4E-E2E0577C2D0F}"/>
              </a:ext>
            </a:extLst>
          </p:cNvPr>
          <p:cNvSpPr/>
          <p:nvPr/>
        </p:nvSpPr>
        <p:spPr>
          <a:xfrm>
            <a:off x="1121460" y="5161051"/>
            <a:ext cx="2351525" cy="606597"/>
          </a:xfrm>
          <a:prstGeom prst="wedgeRectCallout">
            <a:avLst>
              <a:gd name="adj1" fmla="val 14598"/>
              <a:gd name="adj2" fmla="val -124257"/>
            </a:avLst>
          </a:prstGeom>
          <a:solidFill>
            <a:srgbClr val="EBB95F"/>
          </a:solidFill>
          <a:ln w="63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 anchorCtr="1"/>
          <a:lstStyle/>
          <a:p>
            <a:pPr algn="ctr"/>
            <a:r>
              <a:rPr lang="en-GB" sz="2800" i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Learning</a:t>
            </a:r>
          </a:p>
        </p:txBody>
      </p:sp>
      <p:sp>
        <p:nvSpPr>
          <p:cNvPr id="17" name="Speech Bubble: Rectangle 16">
            <a:extLst>
              <a:ext uri="{FF2B5EF4-FFF2-40B4-BE49-F238E27FC236}">
                <a16:creationId xmlns:a16="http://schemas.microsoft.com/office/drawing/2014/main" id="{24E3ED46-5BF7-4AFE-8C46-135F3CF21E35}"/>
              </a:ext>
            </a:extLst>
          </p:cNvPr>
          <p:cNvSpPr/>
          <p:nvPr/>
        </p:nvSpPr>
        <p:spPr>
          <a:xfrm>
            <a:off x="4574665" y="5161051"/>
            <a:ext cx="2351525" cy="606597"/>
          </a:xfrm>
          <a:prstGeom prst="wedgeRectCallout">
            <a:avLst>
              <a:gd name="adj1" fmla="val 13062"/>
              <a:gd name="adj2" fmla="val -125916"/>
            </a:avLst>
          </a:prstGeom>
          <a:solidFill>
            <a:srgbClr val="EBB95F"/>
          </a:solidFill>
          <a:ln w="63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 anchorCtr="1"/>
          <a:lstStyle/>
          <a:p>
            <a:pPr algn="ctr"/>
            <a:r>
              <a:rPr lang="en-GB" sz="2800" i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Practising</a:t>
            </a:r>
          </a:p>
        </p:txBody>
      </p:sp>
      <p:sp>
        <p:nvSpPr>
          <p:cNvPr id="18" name="Speech Bubble: Rectangle 17">
            <a:extLst>
              <a:ext uri="{FF2B5EF4-FFF2-40B4-BE49-F238E27FC236}">
                <a16:creationId xmlns:a16="http://schemas.microsoft.com/office/drawing/2014/main" id="{A0FEC069-C2B6-4E93-9F39-E712B9A3DA6C}"/>
              </a:ext>
            </a:extLst>
          </p:cNvPr>
          <p:cNvSpPr/>
          <p:nvPr/>
        </p:nvSpPr>
        <p:spPr>
          <a:xfrm>
            <a:off x="8567556" y="5161051"/>
            <a:ext cx="2351525" cy="606597"/>
          </a:xfrm>
          <a:prstGeom prst="wedgeRectCallout">
            <a:avLst>
              <a:gd name="adj1" fmla="val 7473"/>
              <a:gd name="adj2" fmla="val -121052"/>
            </a:avLst>
          </a:prstGeom>
          <a:solidFill>
            <a:srgbClr val="EBB95F"/>
          </a:solidFill>
          <a:ln w="63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 anchorCtr="1"/>
          <a:lstStyle/>
          <a:p>
            <a:pPr algn="ctr"/>
            <a:r>
              <a:rPr lang="en-GB" sz="2800" i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Excelling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343F7D38-18F8-400C-992F-87303886794C}"/>
              </a:ext>
            </a:extLst>
          </p:cNvPr>
          <p:cNvGrpSpPr/>
          <p:nvPr/>
        </p:nvGrpSpPr>
        <p:grpSpPr>
          <a:xfrm>
            <a:off x="9553433" y="126848"/>
            <a:ext cx="2443936" cy="634106"/>
            <a:chOff x="9553433" y="126848"/>
            <a:chExt cx="2443936" cy="634106"/>
          </a:xfrm>
        </p:grpSpPr>
        <p:sp>
          <p:nvSpPr>
            <p:cNvPr id="21" name="Flowchart: Process 20">
              <a:extLst>
                <a:ext uri="{FF2B5EF4-FFF2-40B4-BE49-F238E27FC236}">
                  <a16:creationId xmlns:a16="http://schemas.microsoft.com/office/drawing/2014/main" id="{3089E6F5-E74D-421A-8244-B0D4FAAE14A0}"/>
                </a:ext>
              </a:extLst>
            </p:cNvPr>
            <p:cNvSpPr/>
            <p:nvPr/>
          </p:nvSpPr>
          <p:spPr>
            <a:xfrm>
              <a:off x="9553433" y="126848"/>
              <a:ext cx="2443936" cy="622299"/>
            </a:xfrm>
            <a:prstGeom prst="flowChartProcess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22" name="Picture 21" descr="Icon&#10;&#10;Description automatically generated">
              <a:extLst>
                <a:ext uri="{FF2B5EF4-FFF2-40B4-BE49-F238E27FC236}">
                  <a16:creationId xmlns:a16="http://schemas.microsoft.com/office/drawing/2014/main" id="{22B444ED-A800-4901-8827-8426432321B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22580" y="137865"/>
              <a:ext cx="627771" cy="623089"/>
            </a:xfrm>
            <a:prstGeom prst="rect">
              <a:avLst/>
            </a:prstGeom>
          </p:spPr>
        </p:pic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84615518-717A-4969-890D-BCF0AE07C9E4}"/>
                </a:ext>
              </a:extLst>
            </p:cNvPr>
            <p:cNvSpPr txBox="1"/>
            <p:nvPr/>
          </p:nvSpPr>
          <p:spPr>
            <a:xfrm>
              <a:off x="9602943" y="238337"/>
              <a:ext cx="193720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b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Skill Practice</a:t>
              </a:r>
            </a:p>
          </p:txBody>
        </p:sp>
      </p:grpSp>
      <p:sp>
        <p:nvSpPr>
          <p:cNvPr id="24" name="Google Shape;113;p2">
            <a:extLst>
              <a:ext uri="{FF2B5EF4-FFF2-40B4-BE49-F238E27FC236}">
                <a16:creationId xmlns:a16="http://schemas.microsoft.com/office/drawing/2014/main" id="{64BF15AC-0019-44BF-B672-7CB52322C08E}"/>
              </a:ext>
            </a:extLst>
          </p:cNvPr>
          <p:cNvSpPr txBox="1">
            <a:spLocks/>
          </p:cNvSpPr>
          <p:nvPr/>
        </p:nvSpPr>
        <p:spPr>
          <a:xfrm>
            <a:off x="11633538" y="6613022"/>
            <a:ext cx="163804" cy="1846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687617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375235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2062852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75047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3438086" algn="l" defTabSz="1375235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4125703" algn="l" defTabSz="1375235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4813320" algn="l" defTabSz="1375235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5500937" algn="l" defTabSz="1375235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</a:pPr>
            <a:fld id="{00000000-1234-1234-1234-123412341234}" type="slidenum">
              <a:rPr lang="en-GB" sz="1200"/>
              <a:pPr>
                <a:spcAft>
                  <a:spcPts val="0"/>
                </a:spcAft>
              </a:pPr>
              <a:t>16</a:t>
            </a:fld>
            <a:endParaRPr lang="en-GB" sz="1200"/>
          </a:p>
        </p:txBody>
      </p:sp>
    </p:spTree>
    <p:extLst>
      <p:ext uri="{BB962C8B-B14F-4D97-AF65-F5344CB8AC3E}">
        <p14:creationId xmlns:p14="http://schemas.microsoft.com/office/powerpoint/2010/main" val="3080078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6" grpId="0" animBg="1"/>
      <p:bldP spid="17" grpId="0" animBg="1"/>
      <p:bldP spid="1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EC79380-F74B-42D8-87B5-35496A0E9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926" y="303783"/>
            <a:ext cx="9700693" cy="443198"/>
          </a:xfr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</a:pPr>
            <a:r>
              <a:rPr lang="en-GB" sz="2800">
                <a:solidFill>
                  <a:schemeClr val="tx1"/>
                </a:solidFill>
                <a:latin typeface="Segoe UI"/>
                <a:cs typeface="Segoe UI"/>
              </a:rPr>
              <a:t>3 ways your team get experience &amp; develop skills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0577D3B-FEF0-4843-8DF2-0738D525ADEE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17450778" y="9921329"/>
            <a:ext cx="245706" cy="184666"/>
          </a:xfrm>
        </p:spPr>
        <p:txBody>
          <a:bodyPr/>
          <a:lstStyle/>
          <a:p>
            <a:fld id="{00000000-1234-1234-1234-123412341234}" type="slidenum">
              <a:rPr lang="en-GB" smtClean="0"/>
              <a:pPr/>
              <a:t>17</a:t>
            </a:fld>
            <a:endParaRPr lang="en-GB"/>
          </a:p>
        </p:txBody>
      </p:sp>
      <p:sp>
        <p:nvSpPr>
          <p:cNvPr id="10" name="Google Shape;113;p2">
            <a:extLst>
              <a:ext uri="{FF2B5EF4-FFF2-40B4-BE49-F238E27FC236}">
                <a16:creationId xmlns:a16="http://schemas.microsoft.com/office/drawing/2014/main" id="{58228C3F-E944-443C-91E7-BAE9952A8F41}"/>
              </a:ext>
            </a:extLst>
          </p:cNvPr>
          <p:cNvSpPr txBox="1">
            <a:spLocks/>
          </p:cNvSpPr>
          <p:nvPr/>
        </p:nvSpPr>
        <p:spPr>
          <a:xfrm>
            <a:off x="11633538" y="6613022"/>
            <a:ext cx="163804" cy="1846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687617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375235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2062852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75047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3438086" algn="l" defTabSz="1375235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4125703" algn="l" defTabSz="1375235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4813320" algn="l" defTabSz="1375235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5500937" algn="l" defTabSz="1375235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</a:pPr>
            <a:fld id="{00000000-1234-1234-1234-123412341234}" type="slidenum">
              <a:rPr lang="en-GB" sz="1200"/>
              <a:pPr>
                <a:spcAft>
                  <a:spcPts val="0"/>
                </a:spcAft>
              </a:pPr>
              <a:t>17</a:t>
            </a:fld>
            <a:endParaRPr lang="en-GB" sz="1200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4E6C6730-BD13-4EB9-9417-E0FF99460EAA}"/>
              </a:ext>
            </a:extLst>
          </p:cNvPr>
          <p:cNvSpPr/>
          <p:nvPr/>
        </p:nvSpPr>
        <p:spPr>
          <a:xfrm>
            <a:off x="721623" y="4850203"/>
            <a:ext cx="2293257" cy="1303872"/>
          </a:xfrm>
          <a:prstGeom prst="rect">
            <a:avLst/>
          </a:prstGeom>
          <a:solidFill>
            <a:srgbClr val="00B050"/>
          </a:solidFill>
          <a:ln w="63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7993" tIns="71989" rIns="47993" bIns="47993" rtlCol="0" anchor="t" anchorCtr="0"/>
          <a:lstStyle/>
          <a:p>
            <a:pPr algn="ctr"/>
            <a:r>
              <a:rPr lang="en-US" sz="2133" b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Formal</a:t>
            </a:r>
            <a:br>
              <a:rPr lang="en-US" sz="2133" b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2133" b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Training</a:t>
            </a:r>
            <a:br>
              <a:rPr lang="en-US" sz="2133" b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60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(“10%”)</a:t>
            </a:r>
            <a:endParaRPr lang="en-GB" sz="2133" err="1">
              <a:solidFill>
                <a:schemeClr val="bg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78AFB99-8AB5-4BCB-9550-FEB0A5CE2251}"/>
              </a:ext>
            </a:extLst>
          </p:cNvPr>
          <p:cNvGrpSpPr/>
          <p:nvPr/>
        </p:nvGrpSpPr>
        <p:grpSpPr>
          <a:xfrm>
            <a:off x="3225916" y="4960809"/>
            <a:ext cx="8244461" cy="1075860"/>
            <a:chOff x="3225916" y="4960809"/>
            <a:chExt cx="8244461" cy="1075860"/>
          </a:xfrm>
        </p:grpSpPr>
        <p:sp>
          <p:nvSpPr>
            <p:cNvPr id="52" name="Arrow: Pentagon 51">
              <a:extLst>
                <a:ext uri="{FF2B5EF4-FFF2-40B4-BE49-F238E27FC236}">
                  <a16:creationId xmlns:a16="http://schemas.microsoft.com/office/drawing/2014/main" id="{62DA186E-E777-4128-9C2E-77BF960D9C1F}"/>
                </a:ext>
              </a:extLst>
            </p:cNvPr>
            <p:cNvSpPr/>
            <p:nvPr/>
          </p:nvSpPr>
          <p:spPr>
            <a:xfrm>
              <a:off x="3225916" y="4960809"/>
              <a:ext cx="1477250" cy="1075860"/>
            </a:xfrm>
            <a:prstGeom prst="homePlate">
              <a:avLst>
                <a:gd name="adj" fmla="val 28889"/>
              </a:avLst>
            </a:prstGeom>
            <a:solidFill>
              <a:srgbClr val="002060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7993" tIns="47993" rIns="47993" bIns="47993" rtlCol="0" anchor="ctr" anchorCtr="1"/>
            <a:lstStyle/>
            <a:p>
              <a:pPr algn="ctr"/>
              <a:r>
                <a:rPr lang="en-GB" sz="1333">
                  <a:solidFill>
                    <a:schemeClr val="bg2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Induction</a:t>
              </a:r>
            </a:p>
            <a:p>
              <a:pPr algn="ctr"/>
              <a:r>
                <a:rPr lang="en-GB" sz="1333">
                  <a:solidFill>
                    <a:schemeClr val="bg2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Training</a:t>
              </a:r>
            </a:p>
          </p:txBody>
        </p:sp>
        <p:sp>
          <p:nvSpPr>
            <p:cNvPr id="53" name="Arrow: Pentagon 52">
              <a:extLst>
                <a:ext uri="{FF2B5EF4-FFF2-40B4-BE49-F238E27FC236}">
                  <a16:creationId xmlns:a16="http://schemas.microsoft.com/office/drawing/2014/main" id="{CC3DA5F9-24EC-4CC9-A2B6-F6C706DEC302}"/>
                </a:ext>
              </a:extLst>
            </p:cNvPr>
            <p:cNvSpPr/>
            <p:nvPr/>
          </p:nvSpPr>
          <p:spPr>
            <a:xfrm>
              <a:off x="9993126" y="4960809"/>
              <a:ext cx="1477251" cy="1075860"/>
            </a:xfrm>
            <a:prstGeom prst="homePlate">
              <a:avLst>
                <a:gd name="adj" fmla="val 28889"/>
              </a:avLst>
            </a:prstGeom>
            <a:solidFill>
              <a:srgbClr val="002060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7993" tIns="47993" rIns="47993" bIns="47993" rtlCol="0" anchor="ctr" anchorCtr="1"/>
            <a:lstStyle/>
            <a:p>
              <a:pPr algn="ctr"/>
              <a:r>
                <a:rPr lang="en-GB" sz="1333">
                  <a:solidFill>
                    <a:schemeClr val="bg2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New Promote Training</a:t>
              </a:r>
            </a:p>
          </p:txBody>
        </p:sp>
        <p:sp>
          <p:nvSpPr>
            <p:cNvPr id="54" name="Arrow: Pentagon 53">
              <a:extLst>
                <a:ext uri="{FF2B5EF4-FFF2-40B4-BE49-F238E27FC236}">
                  <a16:creationId xmlns:a16="http://schemas.microsoft.com/office/drawing/2014/main" id="{5B646303-630A-42CC-A5B9-76AA364F5F39}"/>
                </a:ext>
              </a:extLst>
            </p:cNvPr>
            <p:cNvSpPr/>
            <p:nvPr/>
          </p:nvSpPr>
          <p:spPr>
            <a:xfrm>
              <a:off x="4843854" y="4960809"/>
              <a:ext cx="4797545" cy="249586"/>
            </a:xfrm>
            <a:prstGeom prst="homePlate">
              <a:avLst>
                <a:gd name="adj" fmla="val 28889"/>
              </a:avLst>
            </a:prstGeom>
            <a:solidFill>
              <a:srgbClr val="002060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7993" tIns="47993" rIns="47993" bIns="47993" rtlCol="0" anchor="ctr" anchorCtr="1"/>
            <a:lstStyle/>
            <a:p>
              <a:pPr algn="ctr"/>
              <a:r>
                <a:rPr lang="en-GB" sz="1333">
                  <a:solidFill>
                    <a:schemeClr val="bg2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Trainer-led Sessions</a:t>
              </a:r>
            </a:p>
          </p:txBody>
        </p:sp>
        <p:sp>
          <p:nvSpPr>
            <p:cNvPr id="55" name="Arrow: Pentagon 54">
              <a:extLst>
                <a:ext uri="{FF2B5EF4-FFF2-40B4-BE49-F238E27FC236}">
                  <a16:creationId xmlns:a16="http://schemas.microsoft.com/office/drawing/2014/main" id="{0D50CA11-3ADA-4270-8020-C44D67DEEC83}"/>
                </a:ext>
              </a:extLst>
            </p:cNvPr>
            <p:cNvSpPr/>
            <p:nvPr/>
          </p:nvSpPr>
          <p:spPr>
            <a:xfrm>
              <a:off x="4843854" y="5498738"/>
              <a:ext cx="4797545" cy="249586"/>
            </a:xfrm>
            <a:prstGeom prst="homePlate">
              <a:avLst>
                <a:gd name="adj" fmla="val 28889"/>
              </a:avLst>
            </a:prstGeom>
            <a:solidFill>
              <a:srgbClr val="002060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7993" tIns="47993" rIns="47993" bIns="47993" rtlCol="0" anchor="ctr" anchorCtr="1"/>
            <a:lstStyle/>
            <a:p>
              <a:pPr algn="ctr"/>
              <a:r>
                <a:rPr lang="en-GB" sz="1333">
                  <a:solidFill>
                    <a:schemeClr val="bg2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Structured Self-directed Learning</a:t>
              </a:r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0A203B4E-D9BA-4F88-8D42-1D9670805CEE}"/>
                </a:ext>
              </a:extLst>
            </p:cNvPr>
            <p:cNvSpPr/>
            <p:nvPr/>
          </p:nvSpPr>
          <p:spPr>
            <a:xfrm>
              <a:off x="5304555" y="5828760"/>
              <a:ext cx="468984" cy="150821"/>
            </a:xfrm>
            <a:prstGeom prst="rect">
              <a:avLst/>
            </a:prstGeom>
            <a:solidFill>
              <a:srgbClr val="FFFF00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7993" tIns="47993" rIns="47993" bIns="47993" rtlCol="0" anchor="ctr" anchorCtr="1"/>
            <a:lstStyle/>
            <a:p>
              <a:pPr algn="ctr"/>
              <a:endParaRPr lang="en-GB" sz="1333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5F1EA2B1-4864-4AF7-93AF-34B5B87CCC91}"/>
                </a:ext>
              </a:extLst>
            </p:cNvPr>
            <p:cNvSpPr/>
            <p:nvPr/>
          </p:nvSpPr>
          <p:spPr>
            <a:xfrm>
              <a:off x="6679159" y="5828760"/>
              <a:ext cx="468984" cy="150821"/>
            </a:xfrm>
            <a:prstGeom prst="rect">
              <a:avLst/>
            </a:prstGeom>
            <a:solidFill>
              <a:srgbClr val="FFFF00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7993" tIns="47993" rIns="47993" bIns="47993" rtlCol="0" anchor="ctr" anchorCtr="1"/>
            <a:lstStyle/>
            <a:p>
              <a:pPr algn="ctr"/>
              <a:endParaRPr lang="en-GB" sz="1333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D391A830-6A2F-4913-9821-EB9FD0BFEFBB}"/>
                </a:ext>
              </a:extLst>
            </p:cNvPr>
            <p:cNvSpPr/>
            <p:nvPr/>
          </p:nvSpPr>
          <p:spPr>
            <a:xfrm>
              <a:off x="7444590" y="5828760"/>
              <a:ext cx="468984" cy="150821"/>
            </a:xfrm>
            <a:prstGeom prst="rect">
              <a:avLst/>
            </a:prstGeom>
            <a:solidFill>
              <a:srgbClr val="FFFF00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7993" tIns="47993" rIns="47993" bIns="47993" rtlCol="0" anchor="ctr" anchorCtr="1"/>
            <a:lstStyle/>
            <a:p>
              <a:pPr algn="ctr"/>
              <a:endParaRPr lang="en-GB" sz="1333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1775097F-ECD5-457E-8F0B-C43FE6A34C59}"/>
                </a:ext>
              </a:extLst>
            </p:cNvPr>
            <p:cNvSpPr/>
            <p:nvPr/>
          </p:nvSpPr>
          <p:spPr>
            <a:xfrm>
              <a:off x="8731908" y="5828760"/>
              <a:ext cx="468984" cy="150821"/>
            </a:xfrm>
            <a:prstGeom prst="rect">
              <a:avLst/>
            </a:prstGeom>
            <a:solidFill>
              <a:srgbClr val="FFFF00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7993" tIns="47993" rIns="47993" bIns="47993" rtlCol="0" anchor="ctr" anchorCtr="1"/>
            <a:lstStyle/>
            <a:p>
              <a:pPr algn="ctr"/>
              <a:endParaRPr lang="en-GB" sz="1333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0" name="Isosceles Triangle 59">
              <a:extLst>
                <a:ext uri="{FF2B5EF4-FFF2-40B4-BE49-F238E27FC236}">
                  <a16:creationId xmlns:a16="http://schemas.microsoft.com/office/drawing/2014/main" id="{BD04ACC2-5261-4061-847D-A7E9CE5044C0}"/>
                </a:ext>
              </a:extLst>
            </p:cNvPr>
            <p:cNvSpPr/>
            <p:nvPr/>
          </p:nvSpPr>
          <p:spPr>
            <a:xfrm>
              <a:off x="5054891" y="5279155"/>
              <a:ext cx="239174" cy="150821"/>
            </a:xfrm>
            <a:prstGeom prst="triangle">
              <a:avLst/>
            </a:prstGeom>
            <a:solidFill>
              <a:srgbClr val="FFFF00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7993" tIns="47993" rIns="47993" bIns="47993" rtlCol="0" anchor="ctr" anchorCtr="1"/>
            <a:lstStyle/>
            <a:p>
              <a:pPr algn="ctr"/>
              <a:endParaRPr lang="en-GB" sz="1333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1" name="Isosceles Triangle 60">
              <a:extLst>
                <a:ext uri="{FF2B5EF4-FFF2-40B4-BE49-F238E27FC236}">
                  <a16:creationId xmlns:a16="http://schemas.microsoft.com/office/drawing/2014/main" id="{44357067-41D3-4C7A-B017-D7EF1EEAF607}"/>
                </a:ext>
              </a:extLst>
            </p:cNvPr>
            <p:cNvSpPr/>
            <p:nvPr/>
          </p:nvSpPr>
          <p:spPr>
            <a:xfrm>
              <a:off x="5744275" y="5279155"/>
              <a:ext cx="239174" cy="150821"/>
            </a:xfrm>
            <a:prstGeom prst="triangle">
              <a:avLst/>
            </a:prstGeom>
            <a:solidFill>
              <a:srgbClr val="FFFF00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7993" tIns="47993" rIns="47993" bIns="47993" rtlCol="0" anchor="ctr" anchorCtr="1"/>
            <a:lstStyle/>
            <a:p>
              <a:pPr algn="ctr"/>
              <a:endParaRPr lang="en-GB" sz="1333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2" name="Isosceles Triangle 61">
              <a:extLst>
                <a:ext uri="{FF2B5EF4-FFF2-40B4-BE49-F238E27FC236}">
                  <a16:creationId xmlns:a16="http://schemas.microsoft.com/office/drawing/2014/main" id="{4BB2A9B6-B5C6-4967-9394-8BAD0CADD54E}"/>
                </a:ext>
              </a:extLst>
            </p:cNvPr>
            <p:cNvSpPr/>
            <p:nvPr/>
          </p:nvSpPr>
          <p:spPr>
            <a:xfrm>
              <a:off x="6433658" y="5279155"/>
              <a:ext cx="239174" cy="150821"/>
            </a:xfrm>
            <a:prstGeom prst="triangle">
              <a:avLst/>
            </a:prstGeom>
            <a:solidFill>
              <a:srgbClr val="FFFF00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7993" tIns="47993" rIns="47993" bIns="47993" rtlCol="0" anchor="ctr" anchorCtr="1"/>
            <a:lstStyle/>
            <a:p>
              <a:pPr algn="ctr"/>
              <a:endParaRPr lang="en-GB" sz="1333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3" name="Isosceles Triangle 62">
              <a:extLst>
                <a:ext uri="{FF2B5EF4-FFF2-40B4-BE49-F238E27FC236}">
                  <a16:creationId xmlns:a16="http://schemas.microsoft.com/office/drawing/2014/main" id="{6829E314-4372-48FE-BF5E-6448107D1075}"/>
                </a:ext>
              </a:extLst>
            </p:cNvPr>
            <p:cNvSpPr/>
            <p:nvPr/>
          </p:nvSpPr>
          <p:spPr>
            <a:xfrm>
              <a:off x="7123041" y="5279155"/>
              <a:ext cx="239174" cy="150821"/>
            </a:xfrm>
            <a:prstGeom prst="triangle">
              <a:avLst/>
            </a:prstGeom>
            <a:solidFill>
              <a:srgbClr val="FFFF00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7993" tIns="47993" rIns="47993" bIns="47993" rtlCol="0" anchor="ctr" anchorCtr="1"/>
            <a:lstStyle/>
            <a:p>
              <a:pPr algn="ctr"/>
              <a:endParaRPr lang="en-GB" sz="1333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4" name="Isosceles Triangle 63">
              <a:extLst>
                <a:ext uri="{FF2B5EF4-FFF2-40B4-BE49-F238E27FC236}">
                  <a16:creationId xmlns:a16="http://schemas.microsoft.com/office/drawing/2014/main" id="{49A0F368-2AF8-4554-8786-83BC35D5DF48}"/>
                </a:ext>
              </a:extLst>
            </p:cNvPr>
            <p:cNvSpPr/>
            <p:nvPr/>
          </p:nvSpPr>
          <p:spPr>
            <a:xfrm>
              <a:off x="7812424" y="5279155"/>
              <a:ext cx="239174" cy="150821"/>
            </a:xfrm>
            <a:prstGeom prst="triangle">
              <a:avLst/>
            </a:prstGeom>
            <a:solidFill>
              <a:srgbClr val="FFFF00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7993" tIns="47993" rIns="47993" bIns="47993" rtlCol="0" anchor="ctr" anchorCtr="1"/>
            <a:lstStyle/>
            <a:p>
              <a:pPr algn="ctr"/>
              <a:endParaRPr lang="en-GB" sz="1333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5" name="Isosceles Triangle 64">
              <a:extLst>
                <a:ext uri="{FF2B5EF4-FFF2-40B4-BE49-F238E27FC236}">
                  <a16:creationId xmlns:a16="http://schemas.microsoft.com/office/drawing/2014/main" id="{9AABED26-B031-4786-A9BF-4DDAC3AB111D}"/>
                </a:ext>
              </a:extLst>
            </p:cNvPr>
            <p:cNvSpPr/>
            <p:nvPr/>
          </p:nvSpPr>
          <p:spPr>
            <a:xfrm>
              <a:off x="8501807" y="5279155"/>
              <a:ext cx="239174" cy="150821"/>
            </a:xfrm>
            <a:prstGeom prst="triangle">
              <a:avLst/>
            </a:prstGeom>
            <a:solidFill>
              <a:srgbClr val="FFFF00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7993" tIns="47993" rIns="47993" bIns="47993" rtlCol="0" anchor="ctr" anchorCtr="1"/>
            <a:lstStyle/>
            <a:p>
              <a:pPr algn="ctr"/>
              <a:endParaRPr lang="en-GB" sz="1333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6" name="Isosceles Triangle 65">
              <a:extLst>
                <a:ext uri="{FF2B5EF4-FFF2-40B4-BE49-F238E27FC236}">
                  <a16:creationId xmlns:a16="http://schemas.microsoft.com/office/drawing/2014/main" id="{66E417FB-33BB-4625-ACE4-D52EC64F2AC4}"/>
                </a:ext>
              </a:extLst>
            </p:cNvPr>
            <p:cNvSpPr/>
            <p:nvPr/>
          </p:nvSpPr>
          <p:spPr>
            <a:xfrm>
              <a:off x="9191191" y="5279155"/>
              <a:ext cx="239174" cy="150821"/>
            </a:xfrm>
            <a:prstGeom prst="triangle">
              <a:avLst/>
            </a:prstGeom>
            <a:solidFill>
              <a:srgbClr val="FFFF00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7993" tIns="47993" rIns="47993" bIns="47993" rtlCol="0" anchor="ctr" anchorCtr="1"/>
            <a:lstStyle/>
            <a:p>
              <a:pPr algn="ctr"/>
              <a:endParaRPr lang="en-GB" sz="1333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89BF4CE8-DFF3-4BEA-8A61-A83DA9CD2856}"/>
              </a:ext>
            </a:extLst>
          </p:cNvPr>
          <p:cNvSpPr/>
          <p:nvPr/>
        </p:nvSpPr>
        <p:spPr>
          <a:xfrm>
            <a:off x="721623" y="2845747"/>
            <a:ext cx="2293257" cy="1817501"/>
          </a:xfrm>
          <a:prstGeom prst="rect">
            <a:avLst/>
          </a:prstGeom>
          <a:solidFill>
            <a:srgbClr val="717073"/>
          </a:solidFill>
          <a:ln w="63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7993" tIns="71989" rIns="47993" bIns="47993" rtlCol="0" anchor="t" anchorCtr="0"/>
          <a:lstStyle/>
          <a:p>
            <a:pPr algn="ctr"/>
            <a:r>
              <a:rPr lang="en-US" sz="2133" b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Interactions</a:t>
            </a:r>
            <a:br>
              <a:rPr lang="en-US" sz="2133" b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60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(“20%”)</a:t>
            </a:r>
            <a:endParaRPr lang="en-GB" sz="2133" err="1">
              <a:solidFill>
                <a:schemeClr val="bg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EEA7D5E2-6323-44D9-AD2A-61BBB1A929A6}"/>
              </a:ext>
            </a:extLst>
          </p:cNvPr>
          <p:cNvSpPr/>
          <p:nvPr/>
        </p:nvSpPr>
        <p:spPr>
          <a:xfrm>
            <a:off x="721623" y="1513285"/>
            <a:ext cx="2293257" cy="1141681"/>
          </a:xfrm>
          <a:prstGeom prst="rect">
            <a:avLst/>
          </a:prstGeom>
          <a:solidFill>
            <a:srgbClr val="B15C12"/>
          </a:solidFill>
          <a:ln w="63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7993" tIns="71989" rIns="47993" bIns="47993" rtlCol="0" anchor="t" anchorCtr="0"/>
          <a:lstStyle/>
          <a:p>
            <a:pPr algn="ctr"/>
            <a:r>
              <a:rPr lang="en-US" sz="2133" b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Project Allocations</a:t>
            </a:r>
            <a:br>
              <a:rPr lang="en-US" sz="2133" b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60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(“70%”)</a:t>
            </a:r>
            <a:endParaRPr lang="en-GB" sz="2133" err="1">
              <a:solidFill>
                <a:schemeClr val="bg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33512760-5D70-49DA-8370-517C1FA1D70A}"/>
              </a:ext>
            </a:extLst>
          </p:cNvPr>
          <p:cNvGrpSpPr/>
          <p:nvPr/>
        </p:nvGrpSpPr>
        <p:grpSpPr>
          <a:xfrm>
            <a:off x="3465088" y="1227596"/>
            <a:ext cx="7344042" cy="1310446"/>
            <a:chOff x="3465088" y="1227596"/>
            <a:chExt cx="7344042" cy="1310446"/>
          </a:xfrm>
        </p:grpSpPr>
        <p:cxnSp>
          <p:nvCxnSpPr>
            <p:cNvPr id="67" name="Straight Arrow Connector 66">
              <a:extLst>
                <a:ext uri="{FF2B5EF4-FFF2-40B4-BE49-F238E27FC236}">
                  <a16:creationId xmlns:a16="http://schemas.microsoft.com/office/drawing/2014/main" id="{292F3A3F-8FBE-4CA9-AF39-3FB63D6563D8}"/>
                </a:ext>
              </a:extLst>
            </p:cNvPr>
            <p:cNvCxnSpPr/>
            <p:nvPr/>
          </p:nvCxnSpPr>
          <p:spPr>
            <a:xfrm>
              <a:off x="3465088" y="1322826"/>
              <a:ext cx="7344042" cy="0"/>
            </a:xfrm>
            <a:prstGeom prst="straightConnector1">
              <a:avLst/>
            </a:prstGeom>
            <a:ln w="57150">
              <a:solidFill>
                <a:srgbClr val="C3C3C3"/>
              </a:solidFill>
              <a:prstDash val="solid"/>
              <a:headEnd type="none" w="med" len="me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D71AD289-5B6C-46E5-8163-0AD941AFBA42}"/>
                </a:ext>
              </a:extLst>
            </p:cNvPr>
            <p:cNvSpPr/>
            <p:nvPr/>
          </p:nvSpPr>
          <p:spPr>
            <a:xfrm>
              <a:off x="5884963" y="1227596"/>
              <a:ext cx="2307319" cy="190459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5985" tIns="47993" rIns="95985" bIns="47993" rtlCol="0" anchor="ctr" anchorCtr="0"/>
            <a:lstStyle/>
            <a:p>
              <a:pPr algn="ctr">
                <a:spcBef>
                  <a:spcPts val="800"/>
                </a:spcBef>
              </a:pPr>
              <a:r>
                <a:rPr lang="en-GB" sz="1600" i="1">
                  <a:solidFill>
                    <a:srgbClr val="2934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12 – 18 months</a:t>
              </a:r>
            </a:p>
          </p:txBody>
        </p:sp>
        <p:sp>
          <p:nvSpPr>
            <p:cNvPr id="70" name="Arrow: Pentagon 69">
              <a:extLst>
                <a:ext uri="{FF2B5EF4-FFF2-40B4-BE49-F238E27FC236}">
                  <a16:creationId xmlns:a16="http://schemas.microsoft.com/office/drawing/2014/main" id="{34FB9EF3-E3F9-45AD-BF03-9E7B04A6CADE}"/>
                </a:ext>
              </a:extLst>
            </p:cNvPr>
            <p:cNvSpPr/>
            <p:nvPr/>
          </p:nvSpPr>
          <p:spPr>
            <a:xfrm>
              <a:off x="3697228" y="1596010"/>
              <a:ext cx="1477250" cy="942032"/>
            </a:xfrm>
            <a:prstGeom prst="homePlate">
              <a:avLst>
                <a:gd name="adj" fmla="val 28889"/>
              </a:avLst>
            </a:prstGeom>
            <a:solidFill>
              <a:srgbClr val="002060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7993" tIns="47993" rIns="47993" bIns="47993" rtlCol="0" anchor="ctr" anchorCtr="1"/>
            <a:lstStyle/>
            <a:p>
              <a:pPr algn="ctr"/>
              <a:r>
                <a:rPr lang="en-GB" sz="1333">
                  <a:solidFill>
                    <a:schemeClr val="bg2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Project 1</a:t>
              </a:r>
            </a:p>
          </p:txBody>
        </p:sp>
        <p:sp>
          <p:nvSpPr>
            <p:cNvPr id="71" name="Arrow: Pentagon 70">
              <a:extLst>
                <a:ext uri="{FF2B5EF4-FFF2-40B4-BE49-F238E27FC236}">
                  <a16:creationId xmlns:a16="http://schemas.microsoft.com/office/drawing/2014/main" id="{16C3819E-3F08-4DD6-A804-0DC8A170C241}"/>
                </a:ext>
              </a:extLst>
            </p:cNvPr>
            <p:cNvSpPr/>
            <p:nvPr/>
          </p:nvSpPr>
          <p:spPr>
            <a:xfrm>
              <a:off x="5380125" y="2093062"/>
              <a:ext cx="2812156" cy="363946"/>
            </a:xfrm>
            <a:prstGeom prst="homePlate">
              <a:avLst>
                <a:gd name="adj" fmla="val 28889"/>
              </a:avLst>
            </a:prstGeom>
            <a:solidFill>
              <a:srgbClr val="002060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7993" tIns="47993" rIns="47993" bIns="47993" rtlCol="0" anchor="ctr" anchorCtr="1"/>
            <a:lstStyle/>
            <a:p>
              <a:pPr algn="ctr"/>
              <a:r>
                <a:rPr lang="en-GB" sz="1333">
                  <a:solidFill>
                    <a:schemeClr val="bg2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Project 2 (3 Phases)</a:t>
              </a:r>
            </a:p>
          </p:txBody>
        </p:sp>
        <p:sp>
          <p:nvSpPr>
            <p:cNvPr id="72" name="Arrow: Pentagon 71">
              <a:extLst>
                <a:ext uri="{FF2B5EF4-FFF2-40B4-BE49-F238E27FC236}">
                  <a16:creationId xmlns:a16="http://schemas.microsoft.com/office/drawing/2014/main" id="{17625224-CDB1-4EC6-9F22-3D3D260295B7}"/>
                </a:ext>
              </a:extLst>
            </p:cNvPr>
            <p:cNvSpPr/>
            <p:nvPr/>
          </p:nvSpPr>
          <p:spPr>
            <a:xfrm>
              <a:off x="7187314" y="1628613"/>
              <a:ext cx="1560012" cy="363946"/>
            </a:xfrm>
            <a:prstGeom prst="homePlate">
              <a:avLst>
                <a:gd name="adj" fmla="val 28889"/>
              </a:avLst>
            </a:prstGeom>
            <a:solidFill>
              <a:srgbClr val="002060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7993" tIns="47993" rIns="47993" bIns="47993" rtlCol="0" anchor="ctr" anchorCtr="1"/>
            <a:lstStyle/>
            <a:p>
              <a:pPr algn="ctr"/>
              <a:r>
                <a:rPr lang="en-GB" sz="1333">
                  <a:solidFill>
                    <a:schemeClr val="bg2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Project 3</a:t>
              </a:r>
            </a:p>
          </p:txBody>
        </p:sp>
        <p:sp>
          <p:nvSpPr>
            <p:cNvPr id="73" name="Arrow: Pentagon 72">
              <a:extLst>
                <a:ext uri="{FF2B5EF4-FFF2-40B4-BE49-F238E27FC236}">
                  <a16:creationId xmlns:a16="http://schemas.microsoft.com/office/drawing/2014/main" id="{56CA9692-28A9-481B-854C-F5C0BE4EAEF1}"/>
                </a:ext>
              </a:extLst>
            </p:cNvPr>
            <p:cNvSpPr/>
            <p:nvPr/>
          </p:nvSpPr>
          <p:spPr>
            <a:xfrm>
              <a:off x="8902773" y="1596010"/>
              <a:ext cx="1299823" cy="942032"/>
            </a:xfrm>
            <a:prstGeom prst="homePlate">
              <a:avLst>
                <a:gd name="adj" fmla="val 28889"/>
              </a:avLst>
            </a:prstGeom>
            <a:solidFill>
              <a:srgbClr val="002060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7993" tIns="47993" rIns="47993" bIns="47993" rtlCol="0" anchor="ctr" anchorCtr="1"/>
            <a:lstStyle/>
            <a:p>
              <a:pPr algn="ctr"/>
              <a:r>
                <a:rPr lang="en-GB" sz="1333">
                  <a:solidFill>
                    <a:schemeClr val="bg2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Project 4</a:t>
              </a:r>
            </a:p>
          </p:txBody>
        </p:sp>
      </p:grpSp>
      <p:sp>
        <p:nvSpPr>
          <p:cNvPr id="74" name="Isosceles Triangle 73">
            <a:extLst>
              <a:ext uri="{FF2B5EF4-FFF2-40B4-BE49-F238E27FC236}">
                <a16:creationId xmlns:a16="http://schemas.microsoft.com/office/drawing/2014/main" id="{9CF963FA-35CD-4FFF-B5CC-652C5A3487FE}"/>
              </a:ext>
            </a:extLst>
          </p:cNvPr>
          <p:cNvSpPr/>
          <p:nvPr/>
        </p:nvSpPr>
        <p:spPr>
          <a:xfrm>
            <a:off x="1005879" y="3585338"/>
            <a:ext cx="239174" cy="150821"/>
          </a:xfrm>
          <a:prstGeom prst="triangle">
            <a:avLst/>
          </a:prstGeom>
          <a:solidFill>
            <a:srgbClr val="C00000"/>
          </a:solidFill>
          <a:ln w="63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7993" tIns="47993" rIns="47993" bIns="47993" rtlCol="0" anchor="ctr" anchorCtr="1"/>
          <a:lstStyle/>
          <a:p>
            <a:pPr algn="ctr"/>
            <a:endParaRPr lang="en-GB" sz="1333" err="1">
              <a:solidFill>
                <a:schemeClr val="bg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FF033985-A0E2-4483-8DAA-59ECA36B723F}"/>
              </a:ext>
            </a:extLst>
          </p:cNvPr>
          <p:cNvSpPr/>
          <p:nvPr/>
        </p:nvSpPr>
        <p:spPr>
          <a:xfrm>
            <a:off x="1245052" y="3532838"/>
            <a:ext cx="1509366" cy="2558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>
              <a:spcBef>
                <a:spcPts val="800"/>
              </a:spcBef>
            </a:pPr>
            <a:r>
              <a:rPr lang="en-GB" sz="933" i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Project Review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089BCF42-8735-4AF4-BA72-33929AFD0B9A}"/>
              </a:ext>
            </a:extLst>
          </p:cNvPr>
          <p:cNvSpPr/>
          <p:nvPr/>
        </p:nvSpPr>
        <p:spPr>
          <a:xfrm>
            <a:off x="1005879" y="4409636"/>
            <a:ext cx="167974" cy="150821"/>
          </a:xfrm>
          <a:prstGeom prst="rect">
            <a:avLst/>
          </a:prstGeom>
          <a:solidFill>
            <a:srgbClr val="00B050"/>
          </a:solidFill>
          <a:ln w="63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7993" tIns="47993" rIns="47993" bIns="47993" rtlCol="0" anchor="ctr" anchorCtr="1"/>
          <a:lstStyle/>
          <a:p>
            <a:pPr algn="ctr"/>
            <a:endParaRPr lang="en-GB" sz="1333" err="1">
              <a:solidFill>
                <a:schemeClr val="bg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DF077597-7C76-4440-B1FE-EBAFD1D6009C}"/>
              </a:ext>
            </a:extLst>
          </p:cNvPr>
          <p:cNvSpPr/>
          <p:nvPr/>
        </p:nvSpPr>
        <p:spPr>
          <a:xfrm>
            <a:off x="1245052" y="4357136"/>
            <a:ext cx="1509366" cy="2558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>
              <a:spcBef>
                <a:spcPts val="800"/>
              </a:spcBef>
            </a:pPr>
            <a:r>
              <a:rPr lang="en-GB" sz="933" i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Lunch &amp; Learn</a:t>
            </a: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02D5B39D-8C71-4560-9992-9CD7017C8D7F}"/>
              </a:ext>
            </a:extLst>
          </p:cNvPr>
          <p:cNvSpPr/>
          <p:nvPr/>
        </p:nvSpPr>
        <p:spPr>
          <a:xfrm>
            <a:off x="1005879" y="4160596"/>
            <a:ext cx="167974" cy="150821"/>
          </a:xfrm>
          <a:prstGeom prst="rect">
            <a:avLst/>
          </a:prstGeom>
          <a:solidFill>
            <a:srgbClr val="FFC000"/>
          </a:solidFill>
          <a:ln w="63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7993" tIns="47993" rIns="47993" bIns="47993" rtlCol="0" anchor="ctr" anchorCtr="1"/>
          <a:lstStyle/>
          <a:p>
            <a:pPr algn="ctr"/>
            <a:endParaRPr lang="en-GB" sz="1333" err="1">
              <a:solidFill>
                <a:schemeClr val="bg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A45DA2D6-DFBD-466A-B1D6-A1D0EADBCC95}"/>
              </a:ext>
            </a:extLst>
          </p:cNvPr>
          <p:cNvSpPr/>
          <p:nvPr/>
        </p:nvSpPr>
        <p:spPr>
          <a:xfrm>
            <a:off x="1245053" y="4120958"/>
            <a:ext cx="1769827" cy="2300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>
              <a:spcBef>
                <a:spcPts val="800"/>
              </a:spcBef>
            </a:pPr>
            <a:r>
              <a:rPr lang="en-GB" sz="933" i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Performance Coach</a:t>
            </a:r>
          </a:p>
        </p:txBody>
      </p:sp>
      <p:sp>
        <p:nvSpPr>
          <p:cNvPr id="126" name="Rectangle 125">
            <a:extLst>
              <a:ext uri="{FF2B5EF4-FFF2-40B4-BE49-F238E27FC236}">
                <a16:creationId xmlns:a16="http://schemas.microsoft.com/office/drawing/2014/main" id="{2F89C920-0D61-4F77-88D3-31846351A3BA}"/>
              </a:ext>
            </a:extLst>
          </p:cNvPr>
          <p:cNvSpPr/>
          <p:nvPr/>
        </p:nvSpPr>
        <p:spPr>
          <a:xfrm>
            <a:off x="1245052" y="3819418"/>
            <a:ext cx="1509366" cy="2558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>
              <a:spcBef>
                <a:spcPts val="800"/>
              </a:spcBef>
            </a:pPr>
            <a:r>
              <a:rPr lang="en-GB" sz="933" i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project coaching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A017D8B-181F-4C81-B694-8983E5F98544}"/>
              </a:ext>
            </a:extLst>
          </p:cNvPr>
          <p:cNvGrpSpPr/>
          <p:nvPr/>
        </p:nvGrpSpPr>
        <p:grpSpPr>
          <a:xfrm>
            <a:off x="3361657" y="2425666"/>
            <a:ext cx="7658046" cy="2134791"/>
            <a:chOff x="3361657" y="2425666"/>
            <a:chExt cx="7658046" cy="2134791"/>
          </a:xfrm>
        </p:grpSpPr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5641520C-7CD0-46B2-8C85-9EBAAEA94B18}"/>
                </a:ext>
              </a:extLst>
            </p:cNvPr>
            <p:cNvCxnSpPr>
              <a:cxnSpLocks/>
              <a:endCxn id="86" idx="0"/>
            </p:cNvCxnSpPr>
            <p:nvPr/>
          </p:nvCxnSpPr>
          <p:spPr>
            <a:xfrm>
              <a:off x="8664725" y="2425666"/>
              <a:ext cx="839" cy="1159673"/>
            </a:xfrm>
            <a:prstGeom prst="line">
              <a:avLst/>
            </a:prstGeom>
            <a:ln w="12700">
              <a:solidFill>
                <a:schemeClr val="tx2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E0C52D63-DFBA-49A0-BF19-DC4579DAC55B}"/>
                </a:ext>
              </a:extLst>
            </p:cNvPr>
            <p:cNvCxnSpPr>
              <a:cxnSpLocks/>
              <a:endCxn id="82" idx="0"/>
            </p:cNvCxnSpPr>
            <p:nvPr/>
          </p:nvCxnSpPr>
          <p:spPr>
            <a:xfrm>
              <a:off x="4843854" y="2998878"/>
              <a:ext cx="0" cy="586461"/>
            </a:xfrm>
            <a:prstGeom prst="line">
              <a:avLst/>
            </a:prstGeom>
            <a:ln w="12700">
              <a:solidFill>
                <a:schemeClr val="tx2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E6BFFA9E-6D3A-41AE-B1EB-A969C66DDA0D}"/>
                </a:ext>
              </a:extLst>
            </p:cNvPr>
            <p:cNvCxnSpPr>
              <a:cxnSpLocks/>
              <a:endCxn id="83" idx="0"/>
            </p:cNvCxnSpPr>
            <p:nvPr/>
          </p:nvCxnSpPr>
          <p:spPr>
            <a:xfrm>
              <a:off x="6159311" y="2998878"/>
              <a:ext cx="0" cy="586461"/>
            </a:xfrm>
            <a:prstGeom prst="line">
              <a:avLst/>
            </a:prstGeom>
            <a:ln w="12700">
              <a:solidFill>
                <a:schemeClr val="tx2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86931D61-C7AC-4877-AB8C-4528EC23BE99}"/>
                </a:ext>
              </a:extLst>
            </p:cNvPr>
            <p:cNvCxnSpPr>
              <a:cxnSpLocks/>
              <a:endCxn id="84" idx="0"/>
            </p:cNvCxnSpPr>
            <p:nvPr/>
          </p:nvCxnSpPr>
          <p:spPr>
            <a:xfrm>
              <a:off x="7239592" y="2998878"/>
              <a:ext cx="0" cy="586461"/>
            </a:xfrm>
            <a:prstGeom prst="line">
              <a:avLst/>
            </a:prstGeom>
            <a:ln w="12700">
              <a:solidFill>
                <a:schemeClr val="tx2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05ED5759-4398-40E1-B44E-EF000E5F0648}"/>
                </a:ext>
              </a:extLst>
            </p:cNvPr>
            <p:cNvCxnSpPr>
              <a:cxnSpLocks/>
              <a:endCxn id="85" idx="0"/>
            </p:cNvCxnSpPr>
            <p:nvPr/>
          </p:nvCxnSpPr>
          <p:spPr>
            <a:xfrm>
              <a:off x="8189254" y="2998878"/>
              <a:ext cx="0" cy="586461"/>
            </a:xfrm>
            <a:prstGeom prst="line">
              <a:avLst/>
            </a:prstGeom>
            <a:ln w="12700">
              <a:solidFill>
                <a:schemeClr val="tx2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>
              <a:extLst>
                <a:ext uri="{FF2B5EF4-FFF2-40B4-BE49-F238E27FC236}">
                  <a16:creationId xmlns:a16="http://schemas.microsoft.com/office/drawing/2014/main" id="{30F5782E-CFE5-46BC-93C1-C5215BCCEC41}"/>
                </a:ext>
              </a:extLst>
            </p:cNvPr>
            <p:cNvCxnSpPr>
              <a:cxnSpLocks/>
              <a:endCxn id="87" idx="0"/>
            </p:cNvCxnSpPr>
            <p:nvPr/>
          </p:nvCxnSpPr>
          <p:spPr>
            <a:xfrm>
              <a:off x="9993125" y="2998878"/>
              <a:ext cx="0" cy="586461"/>
            </a:xfrm>
            <a:prstGeom prst="line">
              <a:avLst/>
            </a:prstGeom>
            <a:ln w="12700">
              <a:solidFill>
                <a:schemeClr val="tx2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2" name="Isosceles Triangle 81">
              <a:extLst>
                <a:ext uri="{FF2B5EF4-FFF2-40B4-BE49-F238E27FC236}">
                  <a16:creationId xmlns:a16="http://schemas.microsoft.com/office/drawing/2014/main" id="{223F185D-85E8-4118-A1F2-D7B7147C0138}"/>
                </a:ext>
              </a:extLst>
            </p:cNvPr>
            <p:cNvSpPr/>
            <p:nvPr/>
          </p:nvSpPr>
          <p:spPr>
            <a:xfrm>
              <a:off x="4724266" y="3585338"/>
              <a:ext cx="239174" cy="150821"/>
            </a:xfrm>
            <a:prstGeom prst="triangle">
              <a:avLst/>
            </a:prstGeom>
            <a:solidFill>
              <a:srgbClr val="C00000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7993" tIns="47993" rIns="47993" bIns="47993" rtlCol="0" anchor="ctr" anchorCtr="1"/>
            <a:lstStyle/>
            <a:p>
              <a:pPr algn="ctr"/>
              <a:endParaRPr lang="en-GB" sz="1333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3" name="Isosceles Triangle 82">
              <a:extLst>
                <a:ext uri="{FF2B5EF4-FFF2-40B4-BE49-F238E27FC236}">
                  <a16:creationId xmlns:a16="http://schemas.microsoft.com/office/drawing/2014/main" id="{F62325E9-65C0-4208-BDAE-F757BE3D7410}"/>
                </a:ext>
              </a:extLst>
            </p:cNvPr>
            <p:cNvSpPr/>
            <p:nvPr/>
          </p:nvSpPr>
          <p:spPr>
            <a:xfrm>
              <a:off x="6039723" y="3585338"/>
              <a:ext cx="239174" cy="150821"/>
            </a:xfrm>
            <a:prstGeom prst="triangle">
              <a:avLst/>
            </a:prstGeom>
            <a:solidFill>
              <a:srgbClr val="C00000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7993" tIns="47993" rIns="47993" bIns="47993" rtlCol="0" anchor="ctr" anchorCtr="1"/>
            <a:lstStyle/>
            <a:p>
              <a:pPr algn="ctr"/>
              <a:endParaRPr lang="en-GB" sz="1333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4" name="Isosceles Triangle 83">
              <a:extLst>
                <a:ext uri="{FF2B5EF4-FFF2-40B4-BE49-F238E27FC236}">
                  <a16:creationId xmlns:a16="http://schemas.microsoft.com/office/drawing/2014/main" id="{1CA60FD2-FEFF-488B-B4AF-0DA2B088400F}"/>
                </a:ext>
              </a:extLst>
            </p:cNvPr>
            <p:cNvSpPr/>
            <p:nvPr/>
          </p:nvSpPr>
          <p:spPr>
            <a:xfrm>
              <a:off x="7120004" y="3585338"/>
              <a:ext cx="239174" cy="150821"/>
            </a:xfrm>
            <a:prstGeom prst="triangle">
              <a:avLst/>
            </a:prstGeom>
            <a:solidFill>
              <a:srgbClr val="C00000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7993" tIns="47993" rIns="47993" bIns="47993" rtlCol="0" anchor="ctr" anchorCtr="1"/>
            <a:lstStyle/>
            <a:p>
              <a:pPr algn="ctr"/>
              <a:endParaRPr lang="en-GB" sz="1333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5" name="Isosceles Triangle 84">
              <a:extLst>
                <a:ext uri="{FF2B5EF4-FFF2-40B4-BE49-F238E27FC236}">
                  <a16:creationId xmlns:a16="http://schemas.microsoft.com/office/drawing/2014/main" id="{F469789A-C482-4E9E-96E5-C7AA9232A6BA}"/>
                </a:ext>
              </a:extLst>
            </p:cNvPr>
            <p:cNvSpPr/>
            <p:nvPr/>
          </p:nvSpPr>
          <p:spPr>
            <a:xfrm>
              <a:off x="8069666" y="3585338"/>
              <a:ext cx="239174" cy="150821"/>
            </a:xfrm>
            <a:prstGeom prst="triangle">
              <a:avLst/>
            </a:prstGeom>
            <a:solidFill>
              <a:srgbClr val="C00000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7993" tIns="47993" rIns="47993" bIns="47993" rtlCol="0" anchor="ctr" anchorCtr="1"/>
            <a:lstStyle/>
            <a:p>
              <a:pPr algn="ctr"/>
              <a:endParaRPr lang="en-GB" sz="1333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6" name="Isosceles Triangle 85">
              <a:extLst>
                <a:ext uri="{FF2B5EF4-FFF2-40B4-BE49-F238E27FC236}">
                  <a16:creationId xmlns:a16="http://schemas.microsoft.com/office/drawing/2014/main" id="{401180ED-E6DF-41CB-8342-714839CB92BE}"/>
                </a:ext>
              </a:extLst>
            </p:cNvPr>
            <p:cNvSpPr/>
            <p:nvPr/>
          </p:nvSpPr>
          <p:spPr>
            <a:xfrm>
              <a:off x="8545976" y="3585338"/>
              <a:ext cx="239174" cy="150821"/>
            </a:xfrm>
            <a:prstGeom prst="triangle">
              <a:avLst/>
            </a:prstGeom>
            <a:solidFill>
              <a:srgbClr val="C00000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7993" tIns="47993" rIns="47993" bIns="47993" rtlCol="0" anchor="ctr" anchorCtr="1"/>
            <a:lstStyle/>
            <a:p>
              <a:pPr algn="ctr"/>
              <a:endParaRPr lang="en-GB" sz="1333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87" name="Isosceles Triangle 86">
              <a:extLst>
                <a:ext uri="{FF2B5EF4-FFF2-40B4-BE49-F238E27FC236}">
                  <a16:creationId xmlns:a16="http://schemas.microsoft.com/office/drawing/2014/main" id="{747297B1-21CB-4AC7-9A59-4443CDE664AD}"/>
                </a:ext>
              </a:extLst>
            </p:cNvPr>
            <p:cNvSpPr/>
            <p:nvPr/>
          </p:nvSpPr>
          <p:spPr>
            <a:xfrm>
              <a:off x="9873538" y="3585338"/>
              <a:ext cx="239174" cy="150821"/>
            </a:xfrm>
            <a:prstGeom prst="triangle">
              <a:avLst/>
            </a:prstGeom>
            <a:solidFill>
              <a:srgbClr val="C00000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7993" tIns="47993" rIns="47993" bIns="47993" rtlCol="0" anchor="ctr" anchorCtr="1"/>
            <a:lstStyle/>
            <a:p>
              <a:pPr algn="ctr"/>
              <a:endParaRPr lang="en-GB" sz="1333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931D234E-E43E-4C45-BBA8-D5F360AB827B}"/>
                </a:ext>
              </a:extLst>
            </p:cNvPr>
            <p:cNvSpPr/>
            <p:nvPr/>
          </p:nvSpPr>
          <p:spPr>
            <a:xfrm>
              <a:off x="3562355" y="4409636"/>
              <a:ext cx="167974" cy="150821"/>
            </a:xfrm>
            <a:prstGeom prst="rect">
              <a:avLst/>
            </a:prstGeom>
            <a:solidFill>
              <a:srgbClr val="00B050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7993" tIns="47993" rIns="47993" bIns="47993" rtlCol="0" anchor="ctr" anchorCtr="1"/>
            <a:lstStyle/>
            <a:p>
              <a:pPr algn="ctr"/>
              <a:endParaRPr lang="en-GB" sz="1333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4BBD03DB-9B67-4218-A846-CA5E56FC120A}"/>
                </a:ext>
              </a:extLst>
            </p:cNvPr>
            <p:cNvSpPr/>
            <p:nvPr/>
          </p:nvSpPr>
          <p:spPr>
            <a:xfrm>
              <a:off x="4032369" y="4409636"/>
              <a:ext cx="167974" cy="150821"/>
            </a:xfrm>
            <a:prstGeom prst="rect">
              <a:avLst/>
            </a:prstGeom>
            <a:solidFill>
              <a:srgbClr val="00B050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7993" tIns="47993" rIns="47993" bIns="47993" rtlCol="0" anchor="ctr" anchorCtr="1"/>
            <a:lstStyle/>
            <a:p>
              <a:pPr algn="ctr"/>
              <a:endParaRPr lang="en-GB" sz="1333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3" name="Rectangle 92">
              <a:extLst>
                <a:ext uri="{FF2B5EF4-FFF2-40B4-BE49-F238E27FC236}">
                  <a16:creationId xmlns:a16="http://schemas.microsoft.com/office/drawing/2014/main" id="{A2209A60-89F1-4C57-8E7D-23B825C65C99}"/>
                </a:ext>
              </a:extLst>
            </p:cNvPr>
            <p:cNvSpPr/>
            <p:nvPr/>
          </p:nvSpPr>
          <p:spPr>
            <a:xfrm>
              <a:off x="4502382" y="4409636"/>
              <a:ext cx="167974" cy="150821"/>
            </a:xfrm>
            <a:prstGeom prst="rect">
              <a:avLst/>
            </a:prstGeom>
            <a:solidFill>
              <a:srgbClr val="00B050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7993" tIns="47993" rIns="47993" bIns="47993" rtlCol="0" anchor="ctr" anchorCtr="1"/>
            <a:lstStyle/>
            <a:p>
              <a:pPr algn="ctr"/>
              <a:endParaRPr lang="en-GB" sz="1333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4" name="Rectangle 93">
              <a:extLst>
                <a:ext uri="{FF2B5EF4-FFF2-40B4-BE49-F238E27FC236}">
                  <a16:creationId xmlns:a16="http://schemas.microsoft.com/office/drawing/2014/main" id="{298DF87F-B673-4560-BFDC-18AEDBD359E8}"/>
                </a:ext>
              </a:extLst>
            </p:cNvPr>
            <p:cNvSpPr/>
            <p:nvPr/>
          </p:nvSpPr>
          <p:spPr>
            <a:xfrm>
              <a:off x="4972395" y="4409636"/>
              <a:ext cx="167974" cy="150821"/>
            </a:xfrm>
            <a:prstGeom prst="rect">
              <a:avLst/>
            </a:prstGeom>
            <a:solidFill>
              <a:srgbClr val="00B050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7993" tIns="47993" rIns="47993" bIns="47993" rtlCol="0" anchor="ctr" anchorCtr="1"/>
            <a:lstStyle/>
            <a:p>
              <a:pPr algn="ctr"/>
              <a:endParaRPr lang="en-GB" sz="1333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id="{667B0874-59C9-47E3-86C4-4C6344A0E92C}"/>
                </a:ext>
              </a:extLst>
            </p:cNvPr>
            <p:cNvSpPr/>
            <p:nvPr/>
          </p:nvSpPr>
          <p:spPr>
            <a:xfrm>
              <a:off x="5442409" y="4409636"/>
              <a:ext cx="167974" cy="150821"/>
            </a:xfrm>
            <a:prstGeom prst="rect">
              <a:avLst/>
            </a:prstGeom>
            <a:solidFill>
              <a:srgbClr val="00B050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7993" tIns="47993" rIns="47993" bIns="47993" rtlCol="0" anchor="ctr" anchorCtr="1"/>
            <a:lstStyle/>
            <a:p>
              <a:pPr algn="ctr"/>
              <a:endParaRPr lang="en-GB" sz="1333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A91F3210-2EA1-4500-B6CC-41CF2B864D51}"/>
                </a:ext>
              </a:extLst>
            </p:cNvPr>
            <p:cNvSpPr/>
            <p:nvPr/>
          </p:nvSpPr>
          <p:spPr>
            <a:xfrm>
              <a:off x="5912422" y="4409636"/>
              <a:ext cx="167974" cy="150821"/>
            </a:xfrm>
            <a:prstGeom prst="rect">
              <a:avLst/>
            </a:prstGeom>
            <a:solidFill>
              <a:srgbClr val="00B050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7993" tIns="47993" rIns="47993" bIns="47993" rtlCol="0" anchor="ctr" anchorCtr="1"/>
            <a:lstStyle/>
            <a:p>
              <a:pPr algn="ctr"/>
              <a:endParaRPr lang="en-GB" sz="1333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167CBAE7-0B46-4CD0-91F5-53A9BE4ECC78}"/>
                </a:ext>
              </a:extLst>
            </p:cNvPr>
            <p:cNvSpPr/>
            <p:nvPr/>
          </p:nvSpPr>
          <p:spPr>
            <a:xfrm>
              <a:off x="6382437" y="4409636"/>
              <a:ext cx="167974" cy="150821"/>
            </a:xfrm>
            <a:prstGeom prst="rect">
              <a:avLst/>
            </a:prstGeom>
            <a:solidFill>
              <a:srgbClr val="00B050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7993" tIns="47993" rIns="47993" bIns="47993" rtlCol="0" anchor="ctr" anchorCtr="1"/>
            <a:lstStyle/>
            <a:p>
              <a:pPr algn="ctr"/>
              <a:endParaRPr lang="en-GB" sz="1333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8" name="Rectangle 97">
              <a:extLst>
                <a:ext uri="{FF2B5EF4-FFF2-40B4-BE49-F238E27FC236}">
                  <a16:creationId xmlns:a16="http://schemas.microsoft.com/office/drawing/2014/main" id="{D1B4799C-EFDD-436A-84F0-345BD52853FD}"/>
                </a:ext>
              </a:extLst>
            </p:cNvPr>
            <p:cNvSpPr/>
            <p:nvPr/>
          </p:nvSpPr>
          <p:spPr>
            <a:xfrm>
              <a:off x="6852450" y="4409636"/>
              <a:ext cx="167974" cy="150821"/>
            </a:xfrm>
            <a:prstGeom prst="rect">
              <a:avLst/>
            </a:prstGeom>
            <a:solidFill>
              <a:srgbClr val="00B050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7993" tIns="47993" rIns="47993" bIns="47993" rtlCol="0" anchor="ctr" anchorCtr="1"/>
            <a:lstStyle/>
            <a:p>
              <a:pPr algn="ctr"/>
              <a:endParaRPr lang="en-GB" sz="1333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5D0863EF-DC38-4E15-A8A0-6860FFA52508}"/>
                </a:ext>
              </a:extLst>
            </p:cNvPr>
            <p:cNvSpPr/>
            <p:nvPr/>
          </p:nvSpPr>
          <p:spPr>
            <a:xfrm>
              <a:off x="7322463" y="4409636"/>
              <a:ext cx="167974" cy="150821"/>
            </a:xfrm>
            <a:prstGeom prst="rect">
              <a:avLst/>
            </a:prstGeom>
            <a:solidFill>
              <a:srgbClr val="00B050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7993" tIns="47993" rIns="47993" bIns="47993" rtlCol="0" anchor="ctr" anchorCtr="1"/>
            <a:lstStyle/>
            <a:p>
              <a:pPr algn="ctr"/>
              <a:endParaRPr lang="en-GB" sz="1333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90ECAF28-193A-45B1-9D6E-18CBF4F63A01}"/>
                </a:ext>
              </a:extLst>
            </p:cNvPr>
            <p:cNvSpPr/>
            <p:nvPr/>
          </p:nvSpPr>
          <p:spPr>
            <a:xfrm>
              <a:off x="7792477" y="4409636"/>
              <a:ext cx="167974" cy="150821"/>
            </a:xfrm>
            <a:prstGeom prst="rect">
              <a:avLst/>
            </a:prstGeom>
            <a:solidFill>
              <a:srgbClr val="00B050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7993" tIns="47993" rIns="47993" bIns="47993" rtlCol="0" anchor="ctr" anchorCtr="1"/>
            <a:lstStyle/>
            <a:p>
              <a:pPr algn="ctr"/>
              <a:endParaRPr lang="en-GB" sz="1333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335997D4-94DF-4459-BED8-1D22E0F70855}"/>
                </a:ext>
              </a:extLst>
            </p:cNvPr>
            <p:cNvSpPr/>
            <p:nvPr/>
          </p:nvSpPr>
          <p:spPr>
            <a:xfrm>
              <a:off x="8262490" y="4409636"/>
              <a:ext cx="167974" cy="150821"/>
            </a:xfrm>
            <a:prstGeom prst="rect">
              <a:avLst/>
            </a:prstGeom>
            <a:solidFill>
              <a:srgbClr val="00B050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7993" tIns="47993" rIns="47993" bIns="47993" rtlCol="0" anchor="ctr" anchorCtr="1"/>
            <a:lstStyle/>
            <a:p>
              <a:pPr algn="ctr"/>
              <a:endParaRPr lang="en-GB" sz="1333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2" name="Rectangle 101">
              <a:extLst>
                <a:ext uri="{FF2B5EF4-FFF2-40B4-BE49-F238E27FC236}">
                  <a16:creationId xmlns:a16="http://schemas.microsoft.com/office/drawing/2014/main" id="{06C0B7AD-900B-476C-BCB5-6A15877072DB}"/>
                </a:ext>
              </a:extLst>
            </p:cNvPr>
            <p:cNvSpPr/>
            <p:nvPr/>
          </p:nvSpPr>
          <p:spPr>
            <a:xfrm>
              <a:off x="8732504" y="4409636"/>
              <a:ext cx="167974" cy="150821"/>
            </a:xfrm>
            <a:prstGeom prst="rect">
              <a:avLst/>
            </a:prstGeom>
            <a:solidFill>
              <a:srgbClr val="00B050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7993" tIns="47993" rIns="47993" bIns="47993" rtlCol="0" anchor="ctr" anchorCtr="1"/>
            <a:lstStyle/>
            <a:p>
              <a:pPr algn="ctr"/>
              <a:endParaRPr lang="en-GB" sz="1333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3" name="Rectangle 102">
              <a:extLst>
                <a:ext uri="{FF2B5EF4-FFF2-40B4-BE49-F238E27FC236}">
                  <a16:creationId xmlns:a16="http://schemas.microsoft.com/office/drawing/2014/main" id="{55632144-4F9B-43A2-B73F-A3C56B5582DB}"/>
                </a:ext>
              </a:extLst>
            </p:cNvPr>
            <p:cNvSpPr/>
            <p:nvPr/>
          </p:nvSpPr>
          <p:spPr>
            <a:xfrm>
              <a:off x="9202518" y="4409636"/>
              <a:ext cx="167974" cy="150821"/>
            </a:xfrm>
            <a:prstGeom prst="rect">
              <a:avLst/>
            </a:prstGeom>
            <a:solidFill>
              <a:srgbClr val="00B050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7993" tIns="47993" rIns="47993" bIns="47993" rtlCol="0" anchor="ctr" anchorCtr="1"/>
            <a:lstStyle/>
            <a:p>
              <a:pPr algn="ctr"/>
              <a:endParaRPr lang="en-GB" sz="1333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4" name="Rectangle 103">
              <a:extLst>
                <a:ext uri="{FF2B5EF4-FFF2-40B4-BE49-F238E27FC236}">
                  <a16:creationId xmlns:a16="http://schemas.microsoft.com/office/drawing/2014/main" id="{504A1829-1B90-41CF-B6AB-3BA6BB32A6D8}"/>
                </a:ext>
              </a:extLst>
            </p:cNvPr>
            <p:cNvSpPr/>
            <p:nvPr/>
          </p:nvSpPr>
          <p:spPr>
            <a:xfrm>
              <a:off x="9672531" y="4409636"/>
              <a:ext cx="167974" cy="150821"/>
            </a:xfrm>
            <a:prstGeom prst="rect">
              <a:avLst/>
            </a:prstGeom>
            <a:solidFill>
              <a:srgbClr val="00B050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7993" tIns="47993" rIns="47993" bIns="47993" rtlCol="0" anchor="ctr" anchorCtr="1"/>
            <a:lstStyle/>
            <a:p>
              <a:pPr algn="ctr"/>
              <a:endParaRPr lang="en-GB" sz="1333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5" name="Rectangle 104">
              <a:extLst>
                <a:ext uri="{FF2B5EF4-FFF2-40B4-BE49-F238E27FC236}">
                  <a16:creationId xmlns:a16="http://schemas.microsoft.com/office/drawing/2014/main" id="{AB683867-FF97-4B1A-8180-443E587100B1}"/>
                </a:ext>
              </a:extLst>
            </p:cNvPr>
            <p:cNvSpPr/>
            <p:nvPr/>
          </p:nvSpPr>
          <p:spPr>
            <a:xfrm>
              <a:off x="10142545" y="4409636"/>
              <a:ext cx="167974" cy="150821"/>
            </a:xfrm>
            <a:prstGeom prst="rect">
              <a:avLst/>
            </a:prstGeom>
            <a:solidFill>
              <a:srgbClr val="00B050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7993" tIns="47993" rIns="47993" bIns="47993" rtlCol="0" anchor="ctr" anchorCtr="1"/>
            <a:lstStyle/>
            <a:p>
              <a:pPr algn="ctr"/>
              <a:endParaRPr lang="en-GB" sz="1333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6" name="Rectangle 105">
              <a:extLst>
                <a:ext uri="{FF2B5EF4-FFF2-40B4-BE49-F238E27FC236}">
                  <a16:creationId xmlns:a16="http://schemas.microsoft.com/office/drawing/2014/main" id="{0EC5BE2B-E316-4527-A8CD-5F13A3B6EFCE}"/>
                </a:ext>
              </a:extLst>
            </p:cNvPr>
            <p:cNvSpPr/>
            <p:nvPr/>
          </p:nvSpPr>
          <p:spPr>
            <a:xfrm>
              <a:off x="10612556" y="4409636"/>
              <a:ext cx="167974" cy="150821"/>
            </a:xfrm>
            <a:prstGeom prst="rect">
              <a:avLst/>
            </a:prstGeom>
            <a:solidFill>
              <a:srgbClr val="00B050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7993" tIns="47993" rIns="47993" bIns="47993" rtlCol="0" anchor="ctr" anchorCtr="1"/>
            <a:lstStyle/>
            <a:p>
              <a:pPr algn="ctr"/>
              <a:endParaRPr lang="en-GB" sz="1333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09" name="Rectangle 108">
              <a:extLst>
                <a:ext uri="{FF2B5EF4-FFF2-40B4-BE49-F238E27FC236}">
                  <a16:creationId xmlns:a16="http://schemas.microsoft.com/office/drawing/2014/main" id="{C3BBAC25-8AFA-4BAE-ABCD-450C24E6D1FD}"/>
                </a:ext>
              </a:extLst>
            </p:cNvPr>
            <p:cNvSpPr/>
            <p:nvPr/>
          </p:nvSpPr>
          <p:spPr>
            <a:xfrm>
              <a:off x="3361657" y="4160596"/>
              <a:ext cx="167974" cy="150821"/>
            </a:xfrm>
            <a:prstGeom prst="rect">
              <a:avLst/>
            </a:prstGeom>
            <a:solidFill>
              <a:srgbClr val="FFC000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7993" tIns="47993" rIns="47993" bIns="47993" rtlCol="0" anchor="ctr" anchorCtr="1"/>
            <a:lstStyle/>
            <a:p>
              <a:pPr algn="ctr"/>
              <a:endParaRPr lang="en-GB" sz="1333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0" name="Rectangle 109">
              <a:extLst>
                <a:ext uri="{FF2B5EF4-FFF2-40B4-BE49-F238E27FC236}">
                  <a16:creationId xmlns:a16="http://schemas.microsoft.com/office/drawing/2014/main" id="{72526CBF-186C-44C1-9BA9-932958BF480C}"/>
                </a:ext>
              </a:extLst>
            </p:cNvPr>
            <p:cNvSpPr/>
            <p:nvPr/>
          </p:nvSpPr>
          <p:spPr>
            <a:xfrm>
              <a:off x="3829786" y="4160596"/>
              <a:ext cx="167974" cy="150821"/>
            </a:xfrm>
            <a:prstGeom prst="rect">
              <a:avLst/>
            </a:prstGeom>
            <a:solidFill>
              <a:srgbClr val="FFC000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7993" tIns="47993" rIns="47993" bIns="47993" rtlCol="0" anchor="ctr" anchorCtr="1"/>
            <a:lstStyle/>
            <a:p>
              <a:pPr algn="ctr"/>
              <a:endParaRPr lang="en-GB" sz="1333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1" name="Rectangle 110">
              <a:extLst>
                <a:ext uri="{FF2B5EF4-FFF2-40B4-BE49-F238E27FC236}">
                  <a16:creationId xmlns:a16="http://schemas.microsoft.com/office/drawing/2014/main" id="{C6D8EDB3-6DA5-4A8B-9D03-1AE27AB1B735}"/>
                </a:ext>
              </a:extLst>
            </p:cNvPr>
            <p:cNvSpPr/>
            <p:nvPr/>
          </p:nvSpPr>
          <p:spPr>
            <a:xfrm>
              <a:off x="4297916" y="4160596"/>
              <a:ext cx="167974" cy="150821"/>
            </a:xfrm>
            <a:prstGeom prst="rect">
              <a:avLst/>
            </a:prstGeom>
            <a:solidFill>
              <a:srgbClr val="FFC000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7993" tIns="47993" rIns="47993" bIns="47993" rtlCol="0" anchor="ctr" anchorCtr="1"/>
            <a:lstStyle/>
            <a:p>
              <a:pPr algn="ctr"/>
              <a:endParaRPr lang="en-GB" sz="1333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2" name="Rectangle 111">
              <a:extLst>
                <a:ext uri="{FF2B5EF4-FFF2-40B4-BE49-F238E27FC236}">
                  <a16:creationId xmlns:a16="http://schemas.microsoft.com/office/drawing/2014/main" id="{9B734767-F0AA-4EB1-AE6D-D06BA4A07B03}"/>
                </a:ext>
              </a:extLst>
            </p:cNvPr>
            <p:cNvSpPr/>
            <p:nvPr/>
          </p:nvSpPr>
          <p:spPr>
            <a:xfrm>
              <a:off x="4766045" y="4160596"/>
              <a:ext cx="167974" cy="150821"/>
            </a:xfrm>
            <a:prstGeom prst="rect">
              <a:avLst/>
            </a:prstGeom>
            <a:solidFill>
              <a:srgbClr val="FFC000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7993" tIns="47993" rIns="47993" bIns="47993" rtlCol="0" anchor="ctr" anchorCtr="1"/>
            <a:lstStyle/>
            <a:p>
              <a:pPr algn="ctr"/>
              <a:endParaRPr lang="en-GB" sz="1333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3" name="Rectangle 112">
              <a:extLst>
                <a:ext uri="{FF2B5EF4-FFF2-40B4-BE49-F238E27FC236}">
                  <a16:creationId xmlns:a16="http://schemas.microsoft.com/office/drawing/2014/main" id="{30E7C721-9DE9-4E55-B8EF-AF9E19245A5B}"/>
                </a:ext>
              </a:extLst>
            </p:cNvPr>
            <p:cNvSpPr/>
            <p:nvPr/>
          </p:nvSpPr>
          <p:spPr>
            <a:xfrm>
              <a:off x="5234174" y="4160596"/>
              <a:ext cx="167974" cy="150821"/>
            </a:xfrm>
            <a:prstGeom prst="rect">
              <a:avLst/>
            </a:prstGeom>
            <a:solidFill>
              <a:srgbClr val="FFC000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7993" tIns="47993" rIns="47993" bIns="47993" rtlCol="0" anchor="ctr" anchorCtr="1"/>
            <a:lstStyle/>
            <a:p>
              <a:pPr algn="ctr"/>
              <a:endParaRPr lang="en-GB" sz="1333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4" name="Rectangle 113">
              <a:extLst>
                <a:ext uri="{FF2B5EF4-FFF2-40B4-BE49-F238E27FC236}">
                  <a16:creationId xmlns:a16="http://schemas.microsoft.com/office/drawing/2014/main" id="{F8D4E415-03C1-4FB2-903F-541A58ABAE2E}"/>
                </a:ext>
              </a:extLst>
            </p:cNvPr>
            <p:cNvSpPr/>
            <p:nvPr/>
          </p:nvSpPr>
          <p:spPr>
            <a:xfrm>
              <a:off x="5702303" y="4160596"/>
              <a:ext cx="167974" cy="150821"/>
            </a:xfrm>
            <a:prstGeom prst="rect">
              <a:avLst/>
            </a:prstGeom>
            <a:solidFill>
              <a:srgbClr val="FFC000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7993" tIns="47993" rIns="47993" bIns="47993" rtlCol="0" anchor="ctr" anchorCtr="1"/>
            <a:lstStyle/>
            <a:p>
              <a:pPr algn="ctr"/>
              <a:endParaRPr lang="en-GB" sz="1333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5" name="Rectangle 114">
              <a:extLst>
                <a:ext uri="{FF2B5EF4-FFF2-40B4-BE49-F238E27FC236}">
                  <a16:creationId xmlns:a16="http://schemas.microsoft.com/office/drawing/2014/main" id="{5D8D7648-BFE7-42B8-9C0B-14A04F14E317}"/>
                </a:ext>
              </a:extLst>
            </p:cNvPr>
            <p:cNvSpPr/>
            <p:nvPr/>
          </p:nvSpPr>
          <p:spPr>
            <a:xfrm>
              <a:off x="6170432" y="4160596"/>
              <a:ext cx="167974" cy="150821"/>
            </a:xfrm>
            <a:prstGeom prst="rect">
              <a:avLst/>
            </a:prstGeom>
            <a:solidFill>
              <a:srgbClr val="FFC000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7993" tIns="47993" rIns="47993" bIns="47993" rtlCol="0" anchor="ctr" anchorCtr="1"/>
            <a:lstStyle/>
            <a:p>
              <a:pPr algn="ctr"/>
              <a:endParaRPr lang="en-GB" sz="1333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6" name="Rectangle 115">
              <a:extLst>
                <a:ext uri="{FF2B5EF4-FFF2-40B4-BE49-F238E27FC236}">
                  <a16:creationId xmlns:a16="http://schemas.microsoft.com/office/drawing/2014/main" id="{9C9DB1E7-843F-4D9E-958D-410245453B56}"/>
                </a:ext>
              </a:extLst>
            </p:cNvPr>
            <p:cNvSpPr/>
            <p:nvPr/>
          </p:nvSpPr>
          <p:spPr>
            <a:xfrm>
              <a:off x="6638562" y="4160596"/>
              <a:ext cx="167974" cy="150821"/>
            </a:xfrm>
            <a:prstGeom prst="rect">
              <a:avLst/>
            </a:prstGeom>
            <a:solidFill>
              <a:srgbClr val="FFC000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7993" tIns="47993" rIns="47993" bIns="47993" rtlCol="0" anchor="ctr" anchorCtr="1"/>
            <a:lstStyle/>
            <a:p>
              <a:pPr algn="ctr"/>
              <a:endParaRPr lang="en-GB" sz="1333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7" name="Rectangle 116">
              <a:extLst>
                <a:ext uri="{FF2B5EF4-FFF2-40B4-BE49-F238E27FC236}">
                  <a16:creationId xmlns:a16="http://schemas.microsoft.com/office/drawing/2014/main" id="{DDB15EB0-4711-40C7-9795-0ECE5E496D73}"/>
                </a:ext>
              </a:extLst>
            </p:cNvPr>
            <p:cNvSpPr/>
            <p:nvPr/>
          </p:nvSpPr>
          <p:spPr>
            <a:xfrm>
              <a:off x="7106691" y="4160596"/>
              <a:ext cx="167974" cy="150821"/>
            </a:xfrm>
            <a:prstGeom prst="rect">
              <a:avLst/>
            </a:prstGeom>
            <a:solidFill>
              <a:srgbClr val="FFC000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7993" tIns="47993" rIns="47993" bIns="47993" rtlCol="0" anchor="ctr" anchorCtr="1"/>
            <a:lstStyle/>
            <a:p>
              <a:pPr algn="ctr"/>
              <a:endParaRPr lang="en-GB" sz="1333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8" name="Rectangle 117">
              <a:extLst>
                <a:ext uri="{FF2B5EF4-FFF2-40B4-BE49-F238E27FC236}">
                  <a16:creationId xmlns:a16="http://schemas.microsoft.com/office/drawing/2014/main" id="{DE699F5B-49E3-4FB6-94ED-AE97D0A63B7E}"/>
                </a:ext>
              </a:extLst>
            </p:cNvPr>
            <p:cNvSpPr/>
            <p:nvPr/>
          </p:nvSpPr>
          <p:spPr>
            <a:xfrm>
              <a:off x="7574820" y="4160596"/>
              <a:ext cx="167974" cy="150821"/>
            </a:xfrm>
            <a:prstGeom prst="rect">
              <a:avLst/>
            </a:prstGeom>
            <a:solidFill>
              <a:srgbClr val="FFC000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7993" tIns="47993" rIns="47993" bIns="47993" rtlCol="0" anchor="ctr" anchorCtr="1"/>
            <a:lstStyle/>
            <a:p>
              <a:pPr algn="ctr"/>
              <a:endParaRPr lang="en-GB" sz="1333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19" name="Rectangle 118">
              <a:extLst>
                <a:ext uri="{FF2B5EF4-FFF2-40B4-BE49-F238E27FC236}">
                  <a16:creationId xmlns:a16="http://schemas.microsoft.com/office/drawing/2014/main" id="{2301684F-1168-4DA5-AE5D-B331CFD77208}"/>
                </a:ext>
              </a:extLst>
            </p:cNvPr>
            <p:cNvSpPr/>
            <p:nvPr/>
          </p:nvSpPr>
          <p:spPr>
            <a:xfrm>
              <a:off x="8042949" y="4160596"/>
              <a:ext cx="167974" cy="150821"/>
            </a:xfrm>
            <a:prstGeom prst="rect">
              <a:avLst/>
            </a:prstGeom>
            <a:solidFill>
              <a:srgbClr val="FFC000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7993" tIns="47993" rIns="47993" bIns="47993" rtlCol="0" anchor="ctr" anchorCtr="1"/>
            <a:lstStyle/>
            <a:p>
              <a:pPr algn="ctr"/>
              <a:endParaRPr lang="en-GB" sz="1333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20" name="Rectangle 119">
              <a:extLst>
                <a:ext uri="{FF2B5EF4-FFF2-40B4-BE49-F238E27FC236}">
                  <a16:creationId xmlns:a16="http://schemas.microsoft.com/office/drawing/2014/main" id="{46FA9FB7-A382-45B9-9D65-3256D3526E1A}"/>
                </a:ext>
              </a:extLst>
            </p:cNvPr>
            <p:cNvSpPr/>
            <p:nvPr/>
          </p:nvSpPr>
          <p:spPr>
            <a:xfrm>
              <a:off x="8511078" y="4160596"/>
              <a:ext cx="167974" cy="150821"/>
            </a:xfrm>
            <a:prstGeom prst="rect">
              <a:avLst/>
            </a:prstGeom>
            <a:solidFill>
              <a:srgbClr val="FFC000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7993" tIns="47993" rIns="47993" bIns="47993" rtlCol="0" anchor="ctr" anchorCtr="1"/>
            <a:lstStyle/>
            <a:p>
              <a:pPr algn="ctr"/>
              <a:endParaRPr lang="en-GB" sz="1333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21" name="Rectangle 120">
              <a:extLst>
                <a:ext uri="{FF2B5EF4-FFF2-40B4-BE49-F238E27FC236}">
                  <a16:creationId xmlns:a16="http://schemas.microsoft.com/office/drawing/2014/main" id="{C9FC9505-E3D4-4985-BB55-1A1472EFA0F4}"/>
                </a:ext>
              </a:extLst>
            </p:cNvPr>
            <p:cNvSpPr/>
            <p:nvPr/>
          </p:nvSpPr>
          <p:spPr>
            <a:xfrm>
              <a:off x="8979208" y="4160596"/>
              <a:ext cx="167974" cy="150821"/>
            </a:xfrm>
            <a:prstGeom prst="rect">
              <a:avLst/>
            </a:prstGeom>
            <a:solidFill>
              <a:srgbClr val="FFC000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7993" tIns="47993" rIns="47993" bIns="47993" rtlCol="0" anchor="ctr" anchorCtr="1"/>
            <a:lstStyle/>
            <a:p>
              <a:pPr algn="ctr"/>
              <a:endParaRPr lang="en-GB" sz="1333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22" name="Rectangle 121">
              <a:extLst>
                <a:ext uri="{FF2B5EF4-FFF2-40B4-BE49-F238E27FC236}">
                  <a16:creationId xmlns:a16="http://schemas.microsoft.com/office/drawing/2014/main" id="{F5A73F59-5D7F-451E-A0B7-1863FB76C318}"/>
                </a:ext>
              </a:extLst>
            </p:cNvPr>
            <p:cNvSpPr/>
            <p:nvPr/>
          </p:nvSpPr>
          <p:spPr>
            <a:xfrm>
              <a:off x="9447337" y="4160596"/>
              <a:ext cx="167974" cy="150821"/>
            </a:xfrm>
            <a:prstGeom prst="rect">
              <a:avLst/>
            </a:prstGeom>
            <a:solidFill>
              <a:srgbClr val="FFC000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7993" tIns="47993" rIns="47993" bIns="47993" rtlCol="0" anchor="ctr" anchorCtr="1"/>
            <a:lstStyle/>
            <a:p>
              <a:pPr algn="ctr"/>
              <a:endParaRPr lang="en-GB" sz="1333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23" name="Rectangle 122">
              <a:extLst>
                <a:ext uri="{FF2B5EF4-FFF2-40B4-BE49-F238E27FC236}">
                  <a16:creationId xmlns:a16="http://schemas.microsoft.com/office/drawing/2014/main" id="{24396347-2491-4096-A1F3-B0910410A5CF}"/>
                </a:ext>
              </a:extLst>
            </p:cNvPr>
            <p:cNvSpPr/>
            <p:nvPr/>
          </p:nvSpPr>
          <p:spPr>
            <a:xfrm>
              <a:off x="9915466" y="4160596"/>
              <a:ext cx="167974" cy="150821"/>
            </a:xfrm>
            <a:prstGeom prst="rect">
              <a:avLst/>
            </a:prstGeom>
            <a:solidFill>
              <a:srgbClr val="FFC000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7993" tIns="47993" rIns="47993" bIns="47993" rtlCol="0" anchor="ctr" anchorCtr="1"/>
            <a:lstStyle/>
            <a:p>
              <a:pPr algn="ctr"/>
              <a:endParaRPr lang="en-GB" sz="1333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24" name="Rectangle 123">
              <a:extLst>
                <a:ext uri="{FF2B5EF4-FFF2-40B4-BE49-F238E27FC236}">
                  <a16:creationId xmlns:a16="http://schemas.microsoft.com/office/drawing/2014/main" id="{0A89254A-BF23-4EC7-8C16-83980DC87D5B}"/>
                </a:ext>
              </a:extLst>
            </p:cNvPr>
            <p:cNvSpPr/>
            <p:nvPr/>
          </p:nvSpPr>
          <p:spPr>
            <a:xfrm>
              <a:off x="10383595" y="4160596"/>
              <a:ext cx="167974" cy="150821"/>
            </a:xfrm>
            <a:prstGeom prst="rect">
              <a:avLst/>
            </a:prstGeom>
            <a:solidFill>
              <a:srgbClr val="FFC000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7993" tIns="47993" rIns="47993" bIns="47993" rtlCol="0" anchor="ctr" anchorCtr="1"/>
            <a:lstStyle/>
            <a:p>
              <a:pPr algn="ctr"/>
              <a:endParaRPr lang="en-GB" sz="1333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125" name="Rectangle 124">
              <a:extLst>
                <a:ext uri="{FF2B5EF4-FFF2-40B4-BE49-F238E27FC236}">
                  <a16:creationId xmlns:a16="http://schemas.microsoft.com/office/drawing/2014/main" id="{BE169428-D0E8-48D0-B327-A89A9B5C8BB7}"/>
                </a:ext>
              </a:extLst>
            </p:cNvPr>
            <p:cNvSpPr/>
            <p:nvPr/>
          </p:nvSpPr>
          <p:spPr>
            <a:xfrm>
              <a:off x="10851729" y="4160596"/>
              <a:ext cx="167974" cy="150821"/>
            </a:xfrm>
            <a:prstGeom prst="rect">
              <a:avLst/>
            </a:prstGeom>
            <a:solidFill>
              <a:srgbClr val="FFC000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7993" tIns="47993" rIns="47993" bIns="47993" rtlCol="0" anchor="ctr" anchorCtr="1"/>
            <a:lstStyle/>
            <a:p>
              <a:pPr algn="ctr"/>
              <a:endParaRPr lang="en-GB" sz="1333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cxnSp>
          <p:nvCxnSpPr>
            <p:cNvPr id="127" name="Straight Arrow Connector 126">
              <a:extLst>
                <a:ext uri="{FF2B5EF4-FFF2-40B4-BE49-F238E27FC236}">
                  <a16:creationId xmlns:a16="http://schemas.microsoft.com/office/drawing/2014/main" id="{B732476D-B6E9-42FE-A02F-D7424893DE8E}"/>
                </a:ext>
              </a:extLst>
            </p:cNvPr>
            <p:cNvCxnSpPr/>
            <p:nvPr/>
          </p:nvCxnSpPr>
          <p:spPr>
            <a:xfrm>
              <a:off x="3465088" y="3967144"/>
              <a:ext cx="7344042" cy="0"/>
            </a:xfrm>
            <a:prstGeom prst="straightConnector1">
              <a:avLst/>
            </a:prstGeom>
            <a:ln w="28575">
              <a:solidFill>
                <a:srgbClr val="C00000"/>
              </a:solidFill>
              <a:prstDash val="sysDot"/>
              <a:headEnd type="none" w="med" len="med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8" name="Rectangle 127">
              <a:extLst>
                <a:ext uri="{FF2B5EF4-FFF2-40B4-BE49-F238E27FC236}">
                  <a16:creationId xmlns:a16="http://schemas.microsoft.com/office/drawing/2014/main" id="{933E7227-3EBF-40AC-B3D7-28415D9242AF}"/>
                </a:ext>
              </a:extLst>
            </p:cNvPr>
            <p:cNvSpPr/>
            <p:nvPr/>
          </p:nvSpPr>
          <p:spPr>
            <a:xfrm>
              <a:off x="4151955" y="3853512"/>
              <a:ext cx="5773335" cy="227264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5985" tIns="47993" rIns="95985" bIns="47993" rtlCol="0" anchor="ctr" anchorCtr="0"/>
            <a:lstStyle/>
            <a:p>
              <a:pPr algn="ctr">
                <a:spcBef>
                  <a:spcPts val="800"/>
                </a:spcBef>
              </a:pPr>
              <a:r>
                <a:rPr lang="en-US" sz="1333" i="1">
                  <a:solidFill>
                    <a:srgbClr val="2934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Regular coaching sessions </a:t>
              </a:r>
              <a:r>
                <a:rPr lang="en-GB" sz="1333" i="1">
                  <a:solidFill>
                    <a:srgbClr val="2934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throughout each project</a:t>
              </a:r>
            </a:p>
          </p:txBody>
        </p:sp>
        <p:cxnSp>
          <p:nvCxnSpPr>
            <p:cNvPr id="129" name="Straight Connector 128">
              <a:extLst>
                <a:ext uri="{FF2B5EF4-FFF2-40B4-BE49-F238E27FC236}">
                  <a16:creationId xmlns:a16="http://schemas.microsoft.com/office/drawing/2014/main" id="{C4FE10F1-F474-4698-9437-CC0541D56772}"/>
                </a:ext>
              </a:extLst>
            </p:cNvPr>
            <p:cNvCxnSpPr>
              <a:cxnSpLocks/>
              <a:endCxn id="130" idx="0"/>
            </p:cNvCxnSpPr>
            <p:nvPr/>
          </p:nvCxnSpPr>
          <p:spPr>
            <a:xfrm>
              <a:off x="4271542" y="2998878"/>
              <a:ext cx="0" cy="586461"/>
            </a:xfrm>
            <a:prstGeom prst="line">
              <a:avLst/>
            </a:prstGeom>
            <a:ln w="12700">
              <a:solidFill>
                <a:schemeClr val="tx2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0" name="Isosceles Triangle 129">
              <a:extLst>
                <a:ext uri="{FF2B5EF4-FFF2-40B4-BE49-F238E27FC236}">
                  <a16:creationId xmlns:a16="http://schemas.microsoft.com/office/drawing/2014/main" id="{B367E435-6C3D-452E-B32B-0C36EA5D4CAA}"/>
                </a:ext>
              </a:extLst>
            </p:cNvPr>
            <p:cNvSpPr/>
            <p:nvPr/>
          </p:nvSpPr>
          <p:spPr>
            <a:xfrm>
              <a:off x="4151955" y="3585338"/>
              <a:ext cx="239174" cy="150821"/>
            </a:xfrm>
            <a:prstGeom prst="triangle">
              <a:avLst/>
            </a:prstGeom>
            <a:solidFill>
              <a:srgbClr val="C00000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7993" tIns="47993" rIns="47993" bIns="47993" rtlCol="0" anchor="ctr" anchorCtr="1"/>
            <a:lstStyle/>
            <a:p>
              <a:pPr algn="ctr"/>
              <a:endParaRPr lang="en-GB" sz="1333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598AAF09-E577-4C71-9DF5-38A3BB21FD07}"/>
                </a:ext>
              </a:extLst>
            </p:cNvPr>
            <p:cNvCxnSpPr>
              <a:cxnSpLocks/>
              <a:endCxn id="132" idx="0"/>
            </p:cNvCxnSpPr>
            <p:nvPr/>
          </p:nvCxnSpPr>
          <p:spPr>
            <a:xfrm>
              <a:off x="9402294" y="2998878"/>
              <a:ext cx="0" cy="586461"/>
            </a:xfrm>
            <a:prstGeom prst="line">
              <a:avLst/>
            </a:prstGeom>
            <a:ln w="12700">
              <a:solidFill>
                <a:schemeClr val="tx2"/>
              </a:solidFill>
              <a:headEnd type="triangl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2" name="Isosceles Triangle 131">
              <a:extLst>
                <a:ext uri="{FF2B5EF4-FFF2-40B4-BE49-F238E27FC236}">
                  <a16:creationId xmlns:a16="http://schemas.microsoft.com/office/drawing/2014/main" id="{9731D3F3-9495-4D36-BD4B-058F67F73685}"/>
                </a:ext>
              </a:extLst>
            </p:cNvPr>
            <p:cNvSpPr/>
            <p:nvPr/>
          </p:nvSpPr>
          <p:spPr>
            <a:xfrm>
              <a:off x="9282707" y="3585338"/>
              <a:ext cx="239174" cy="150821"/>
            </a:xfrm>
            <a:prstGeom prst="triangle">
              <a:avLst/>
            </a:prstGeom>
            <a:solidFill>
              <a:srgbClr val="C00000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7993" tIns="47993" rIns="47993" bIns="47993" rtlCol="0" anchor="ctr" anchorCtr="1"/>
            <a:lstStyle/>
            <a:p>
              <a:pPr algn="ctr"/>
              <a:endParaRPr lang="en-GB" sz="1333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133" name="Group 132">
            <a:extLst>
              <a:ext uri="{FF2B5EF4-FFF2-40B4-BE49-F238E27FC236}">
                <a16:creationId xmlns:a16="http://schemas.microsoft.com/office/drawing/2014/main" id="{785F1FA3-D76B-4A16-8332-12552F889A01}"/>
              </a:ext>
            </a:extLst>
          </p:cNvPr>
          <p:cNvGrpSpPr/>
          <p:nvPr/>
        </p:nvGrpSpPr>
        <p:grpSpPr>
          <a:xfrm>
            <a:off x="9553433" y="126848"/>
            <a:ext cx="2443936" cy="634106"/>
            <a:chOff x="9553433" y="126848"/>
            <a:chExt cx="2443936" cy="634106"/>
          </a:xfrm>
        </p:grpSpPr>
        <p:sp>
          <p:nvSpPr>
            <p:cNvPr id="134" name="Flowchart: Process 133">
              <a:extLst>
                <a:ext uri="{FF2B5EF4-FFF2-40B4-BE49-F238E27FC236}">
                  <a16:creationId xmlns:a16="http://schemas.microsoft.com/office/drawing/2014/main" id="{E3FAA1AF-A987-47C8-97D7-D576EC3B67C9}"/>
                </a:ext>
              </a:extLst>
            </p:cNvPr>
            <p:cNvSpPr/>
            <p:nvPr/>
          </p:nvSpPr>
          <p:spPr>
            <a:xfrm>
              <a:off x="9553433" y="126848"/>
              <a:ext cx="2443936" cy="622299"/>
            </a:xfrm>
            <a:prstGeom prst="flowChartProcess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35" name="Picture 134" descr="Icon&#10;&#10;Description automatically generated">
              <a:extLst>
                <a:ext uri="{FF2B5EF4-FFF2-40B4-BE49-F238E27FC236}">
                  <a16:creationId xmlns:a16="http://schemas.microsoft.com/office/drawing/2014/main" id="{F7C288A2-6337-49C6-8369-1657D22895B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22580" y="137865"/>
              <a:ext cx="627771" cy="623089"/>
            </a:xfrm>
            <a:prstGeom prst="rect">
              <a:avLst/>
            </a:prstGeom>
          </p:spPr>
        </p:pic>
        <p:sp>
          <p:nvSpPr>
            <p:cNvPr id="136" name="TextBox 135">
              <a:extLst>
                <a:ext uri="{FF2B5EF4-FFF2-40B4-BE49-F238E27FC236}">
                  <a16:creationId xmlns:a16="http://schemas.microsoft.com/office/drawing/2014/main" id="{A9F4E643-0329-4439-A26E-CF9023551999}"/>
                </a:ext>
              </a:extLst>
            </p:cNvPr>
            <p:cNvSpPr txBox="1"/>
            <p:nvPr/>
          </p:nvSpPr>
          <p:spPr>
            <a:xfrm>
              <a:off x="9602943" y="238337"/>
              <a:ext cx="193720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b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Skill Practice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34453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11DE4DD4-1A80-AD61-A90B-B303B4BC39F1}"/>
              </a:ext>
            </a:extLst>
          </p:cNvPr>
          <p:cNvSpPr txBox="1"/>
          <p:nvPr/>
        </p:nvSpPr>
        <p:spPr>
          <a:xfrm>
            <a:off x="3048000" y="6139661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6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Honeycomb approach to Training Curriculum Design: </a:t>
            </a:r>
            <a:r>
              <a:rPr lang="en-GB" sz="16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2"/>
              </a:rPr>
              <a:t>https://app.klaxoon.com/join/YPGNWYT</a:t>
            </a:r>
            <a:r>
              <a:rPr lang="en-GB" sz="16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  <p:sp>
        <p:nvSpPr>
          <p:cNvPr id="8" name="Title 4">
            <a:extLst>
              <a:ext uri="{FF2B5EF4-FFF2-40B4-BE49-F238E27FC236}">
                <a16:creationId xmlns:a16="http://schemas.microsoft.com/office/drawing/2014/main" id="{1355E1FA-4208-5D18-8D6C-1CCA2A52B9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926" y="303783"/>
            <a:ext cx="11010858" cy="44319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sz="2800">
                <a:latin typeface="Segoe UI"/>
                <a:ea typeface="+mj-ea"/>
                <a:cs typeface="Segoe UI"/>
              </a:rPr>
              <a:t>Training curriculum design: Complex set of decisions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B9EDC6E9-5E63-18A5-6228-0F60832C150D}"/>
              </a:ext>
            </a:extLst>
          </p:cNvPr>
          <p:cNvGrpSpPr/>
          <p:nvPr/>
        </p:nvGrpSpPr>
        <p:grpSpPr>
          <a:xfrm>
            <a:off x="9553433" y="126848"/>
            <a:ext cx="2443936" cy="634106"/>
            <a:chOff x="9553433" y="126848"/>
            <a:chExt cx="2443936" cy="634106"/>
          </a:xfrm>
        </p:grpSpPr>
        <p:sp>
          <p:nvSpPr>
            <p:cNvPr id="12" name="Flowchart: Process 11">
              <a:extLst>
                <a:ext uri="{FF2B5EF4-FFF2-40B4-BE49-F238E27FC236}">
                  <a16:creationId xmlns:a16="http://schemas.microsoft.com/office/drawing/2014/main" id="{48B717D3-DCB7-A82F-93DC-1A3CE04DC02A}"/>
                </a:ext>
              </a:extLst>
            </p:cNvPr>
            <p:cNvSpPr/>
            <p:nvPr/>
          </p:nvSpPr>
          <p:spPr>
            <a:xfrm>
              <a:off x="9553433" y="126848"/>
              <a:ext cx="2443936" cy="622299"/>
            </a:xfrm>
            <a:prstGeom prst="flowChartProcess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3" name="Picture 12" descr="Icon&#10;&#10;Description automatically generated">
              <a:extLst>
                <a:ext uri="{FF2B5EF4-FFF2-40B4-BE49-F238E27FC236}">
                  <a16:creationId xmlns:a16="http://schemas.microsoft.com/office/drawing/2014/main" id="{7F3BEC29-902D-77D3-841C-17988EAAD1D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22580" y="137865"/>
              <a:ext cx="627771" cy="623089"/>
            </a:xfrm>
            <a:prstGeom prst="rect">
              <a:avLst/>
            </a:prstGeom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28EC975F-EE3D-D1C5-9807-DBA4645397E0}"/>
                </a:ext>
              </a:extLst>
            </p:cNvPr>
            <p:cNvSpPr txBox="1"/>
            <p:nvPr/>
          </p:nvSpPr>
          <p:spPr>
            <a:xfrm>
              <a:off x="9602943" y="238337"/>
              <a:ext cx="193720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b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Skill Practice</a:t>
              </a:r>
            </a:p>
          </p:txBody>
        </p:sp>
      </p:grpSp>
      <p:sp>
        <p:nvSpPr>
          <p:cNvPr id="2" name="Arrow: Pentagon 1">
            <a:extLst>
              <a:ext uri="{FF2B5EF4-FFF2-40B4-BE49-F238E27FC236}">
                <a16:creationId xmlns:a16="http://schemas.microsoft.com/office/drawing/2014/main" id="{8840535D-1D69-3394-EC7F-842425BC9234}"/>
              </a:ext>
            </a:extLst>
          </p:cNvPr>
          <p:cNvSpPr/>
          <p:nvPr/>
        </p:nvSpPr>
        <p:spPr>
          <a:xfrm>
            <a:off x="506764" y="1351981"/>
            <a:ext cx="2266916" cy="746522"/>
          </a:xfrm>
          <a:prstGeom prst="homePlate">
            <a:avLst/>
          </a:prstGeom>
          <a:solidFill>
            <a:schemeClr val="tx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Who?</a:t>
            </a:r>
          </a:p>
        </p:txBody>
      </p:sp>
      <p:sp>
        <p:nvSpPr>
          <p:cNvPr id="4" name="Arrow: Pentagon 3">
            <a:extLst>
              <a:ext uri="{FF2B5EF4-FFF2-40B4-BE49-F238E27FC236}">
                <a16:creationId xmlns:a16="http://schemas.microsoft.com/office/drawing/2014/main" id="{1FE3989F-A91C-F730-2637-7188CAC5767B}"/>
              </a:ext>
            </a:extLst>
          </p:cNvPr>
          <p:cNvSpPr/>
          <p:nvPr/>
        </p:nvSpPr>
        <p:spPr>
          <a:xfrm>
            <a:off x="506764" y="2498214"/>
            <a:ext cx="2266916" cy="746522"/>
          </a:xfrm>
          <a:prstGeom prst="homePlate">
            <a:avLst/>
          </a:prstGeom>
          <a:solidFill>
            <a:schemeClr val="tx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What?</a:t>
            </a:r>
          </a:p>
        </p:txBody>
      </p:sp>
      <p:sp>
        <p:nvSpPr>
          <p:cNvPr id="5" name="Arrow: Pentagon 4">
            <a:extLst>
              <a:ext uri="{FF2B5EF4-FFF2-40B4-BE49-F238E27FC236}">
                <a16:creationId xmlns:a16="http://schemas.microsoft.com/office/drawing/2014/main" id="{D00DBAD9-342B-137A-6FEC-7E04687AB66F}"/>
              </a:ext>
            </a:extLst>
          </p:cNvPr>
          <p:cNvSpPr/>
          <p:nvPr/>
        </p:nvSpPr>
        <p:spPr>
          <a:xfrm>
            <a:off x="506764" y="3644446"/>
            <a:ext cx="2266916" cy="746522"/>
          </a:xfrm>
          <a:prstGeom prst="homePlate">
            <a:avLst/>
          </a:prstGeom>
          <a:solidFill>
            <a:schemeClr val="tx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How?</a:t>
            </a:r>
          </a:p>
        </p:txBody>
      </p:sp>
      <p:sp>
        <p:nvSpPr>
          <p:cNvPr id="6" name="Arrow: Pentagon 5">
            <a:extLst>
              <a:ext uri="{FF2B5EF4-FFF2-40B4-BE49-F238E27FC236}">
                <a16:creationId xmlns:a16="http://schemas.microsoft.com/office/drawing/2014/main" id="{B267365E-D3FE-8B17-8284-9AF97DED41DA}"/>
              </a:ext>
            </a:extLst>
          </p:cNvPr>
          <p:cNvSpPr/>
          <p:nvPr/>
        </p:nvSpPr>
        <p:spPr>
          <a:xfrm>
            <a:off x="506764" y="4790678"/>
            <a:ext cx="2266916" cy="746522"/>
          </a:xfrm>
          <a:prstGeom prst="homePlate">
            <a:avLst/>
          </a:prstGeom>
          <a:solidFill>
            <a:schemeClr val="tx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When?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3BB3000-BB65-4E6A-DB7A-26E8926FAB97}"/>
              </a:ext>
            </a:extLst>
          </p:cNvPr>
          <p:cNvSpPr/>
          <p:nvPr/>
        </p:nvSpPr>
        <p:spPr>
          <a:xfrm>
            <a:off x="3121840" y="1349442"/>
            <a:ext cx="1951301" cy="7465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Roles &amp; Seniority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DC1E139-0923-B652-640C-7A09A92352BB}"/>
              </a:ext>
            </a:extLst>
          </p:cNvPr>
          <p:cNvSpPr/>
          <p:nvPr/>
        </p:nvSpPr>
        <p:spPr>
          <a:xfrm>
            <a:off x="3121840" y="2495674"/>
            <a:ext cx="1951301" cy="7465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Skills &amp; Behaviours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EA4F3FC-9ABF-E392-5328-BF744BEAD0E2}"/>
              </a:ext>
            </a:extLst>
          </p:cNvPr>
          <p:cNvSpPr/>
          <p:nvPr/>
        </p:nvSpPr>
        <p:spPr>
          <a:xfrm>
            <a:off x="3121840" y="3644446"/>
            <a:ext cx="1951301" cy="7465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Delivery </a:t>
            </a:r>
            <a:br>
              <a:rPr lang="en-GB" sz="16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sz="16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Modalities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CC09ACE-FC11-1B81-5212-F7A361534C78}"/>
              </a:ext>
            </a:extLst>
          </p:cNvPr>
          <p:cNvSpPr/>
          <p:nvPr/>
        </p:nvSpPr>
        <p:spPr>
          <a:xfrm>
            <a:off x="5204986" y="3644446"/>
            <a:ext cx="1951301" cy="7465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Instructional Strategies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56849AA-1356-DAC5-4B26-D46C2A5D9776}"/>
              </a:ext>
            </a:extLst>
          </p:cNvPr>
          <p:cNvSpPr/>
          <p:nvPr/>
        </p:nvSpPr>
        <p:spPr>
          <a:xfrm>
            <a:off x="7288132" y="3644446"/>
            <a:ext cx="1951301" cy="7465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Content Formats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E9A606A-B415-732A-81FB-4B58B2ABD63E}"/>
              </a:ext>
            </a:extLst>
          </p:cNvPr>
          <p:cNvSpPr/>
          <p:nvPr/>
        </p:nvSpPr>
        <p:spPr>
          <a:xfrm>
            <a:off x="9371279" y="3644446"/>
            <a:ext cx="1951301" cy="7465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Trainers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01D93B38-59FC-0849-0262-C92C87DFF83D}"/>
              </a:ext>
            </a:extLst>
          </p:cNvPr>
          <p:cNvSpPr/>
          <p:nvPr/>
        </p:nvSpPr>
        <p:spPr>
          <a:xfrm>
            <a:off x="3121840" y="4790678"/>
            <a:ext cx="1951301" cy="7465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Career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72E4CF2-FA94-2C06-CD4B-E3D91416AABA}"/>
              </a:ext>
            </a:extLst>
          </p:cNvPr>
          <p:cNvSpPr/>
          <p:nvPr/>
        </p:nvSpPr>
        <p:spPr>
          <a:xfrm>
            <a:off x="5204986" y="4790678"/>
            <a:ext cx="1951301" cy="7465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Calendar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9F11E50-A8A3-FCAA-910C-CD47EB19D742}"/>
              </a:ext>
            </a:extLst>
          </p:cNvPr>
          <p:cNvSpPr/>
          <p:nvPr/>
        </p:nvSpPr>
        <p:spPr>
          <a:xfrm>
            <a:off x="7288132" y="4790678"/>
            <a:ext cx="1951301" cy="7465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Capacity</a:t>
            </a:r>
          </a:p>
        </p:txBody>
      </p:sp>
    </p:spTree>
    <p:extLst>
      <p:ext uri="{BB962C8B-B14F-4D97-AF65-F5344CB8AC3E}">
        <p14:creationId xmlns:p14="http://schemas.microsoft.com/office/powerpoint/2010/main" val="16114469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A29EE2-B1F5-47A6-9E4D-9F44F80F2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266" y="263559"/>
            <a:ext cx="9204325" cy="535531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>
                <a:latin typeface="Segoe UI"/>
                <a:cs typeface="Segoe UI"/>
              </a:rPr>
              <a:t>Project Resourcing Decision process is critical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A4E0668-A88C-42A2-B6B3-26EF7831B188}"/>
              </a:ext>
            </a:extLst>
          </p:cNvPr>
          <p:cNvSpPr/>
          <p:nvPr/>
        </p:nvSpPr>
        <p:spPr>
          <a:xfrm>
            <a:off x="5222263" y="3081341"/>
            <a:ext cx="1427544" cy="1015369"/>
          </a:xfrm>
          <a:prstGeom prst="rect">
            <a:avLst/>
          </a:prstGeom>
          <a:solidFill>
            <a:schemeClr val="accent2"/>
          </a:solidFill>
          <a:ln w="19050" cap="flat" cmpd="sng" algn="ctr">
            <a:solidFill>
              <a:srgbClr val="002060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879" tIns="6879" rIns="6879" bIns="6879" numCol="1" spcCol="1270" rtlCol="0" anchor="ctr" anchorCtr="0">
            <a:noAutofit/>
          </a:bodyPr>
          <a:lstStyle/>
          <a:p>
            <a:pPr algn="ctr" defTabSz="481527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GB" sz="1600" b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Resourcing Decision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6792F233-051E-4267-8CD6-CCD9176334BE}"/>
              </a:ext>
            </a:extLst>
          </p:cNvPr>
          <p:cNvGrpSpPr/>
          <p:nvPr/>
        </p:nvGrpSpPr>
        <p:grpSpPr>
          <a:xfrm>
            <a:off x="3715411" y="4096709"/>
            <a:ext cx="4441245" cy="2146429"/>
            <a:chOff x="3715411" y="4096709"/>
            <a:chExt cx="4441245" cy="2146429"/>
          </a:xfrm>
        </p:grpSpPr>
        <p:sp>
          <p:nvSpPr>
            <p:cNvPr id="21" name="Rounded Rectangle 43">
              <a:extLst>
                <a:ext uri="{FF2B5EF4-FFF2-40B4-BE49-F238E27FC236}">
                  <a16:creationId xmlns:a16="http://schemas.microsoft.com/office/drawing/2014/main" id="{0514A2E0-2CC8-4A91-82CE-D0CB8D646712}"/>
                </a:ext>
              </a:extLst>
            </p:cNvPr>
            <p:cNvSpPr/>
            <p:nvPr/>
          </p:nvSpPr>
          <p:spPr>
            <a:xfrm>
              <a:off x="6892444" y="5497429"/>
              <a:ext cx="1264212" cy="745709"/>
            </a:xfrm>
            <a:prstGeom prst="rect">
              <a:avLst/>
            </a:prstGeom>
            <a:solidFill>
              <a:srgbClr val="EBB95F"/>
            </a:solidFill>
            <a:ln w="19050" cap="flat" cmpd="sng" algn="ctr">
              <a:noFill/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79" tIns="6879" rIns="6879" bIns="6879" numCol="1" spcCol="1270" rtlCol="0" anchor="ctr" anchorCtr="0">
              <a:noAutofit/>
            </a:bodyPr>
            <a:lstStyle/>
            <a:p>
              <a:pPr algn="ctr" defTabSz="48152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200" b="1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Escalate / </a:t>
              </a:r>
              <a:br>
                <a:rPr lang="en-GB" sz="1200" b="1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</a:br>
              <a:r>
                <a:rPr lang="en-GB" sz="1200" b="1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make </a:t>
              </a:r>
              <a:br>
                <a:rPr lang="en-GB" sz="1200" b="1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</a:br>
              <a:r>
                <a:rPr lang="en-GB" sz="1200" b="1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trade-offs </a:t>
              </a:r>
            </a:p>
          </p:txBody>
        </p:sp>
        <p:sp>
          <p:nvSpPr>
            <p:cNvPr id="22" name="Rounded Rectangle 41">
              <a:extLst>
                <a:ext uri="{FF2B5EF4-FFF2-40B4-BE49-F238E27FC236}">
                  <a16:creationId xmlns:a16="http://schemas.microsoft.com/office/drawing/2014/main" id="{773E7831-065B-475D-B116-9E8B7C895661}"/>
                </a:ext>
              </a:extLst>
            </p:cNvPr>
            <p:cNvSpPr/>
            <p:nvPr/>
          </p:nvSpPr>
          <p:spPr>
            <a:xfrm>
              <a:off x="5303928" y="5497429"/>
              <a:ext cx="1264212" cy="745709"/>
            </a:xfrm>
            <a:prstGeom prst="rect">
              <a:avLst/>
            </a:prstGeom>
            <a:solidFill>
              <a:srgbClr val="717073"/>
            </a:solidFill>
            <a:ln w="19050" cap="flat" cmpd="sng" algn="ctr">
              <a:noFill/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79" tIns="6879" rIns="6879" bIns="6879" numCol="1" spcCol="1270" rtlCol="0" anchor="ctr" anchorCtr="0">
              <a:noAutofit/>
            </a:bodyPr>
            <a:lstStyle/>
            <a:p>
              <a:pPr algn="ctr" defTabSz="48152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200" b="1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Engage Associates</a:t>
              </a:r>
            </a:p>
          </p:txBody>
        </p:sp>
        <p:sp>
          <p:nvSpPr>
            <p:cNvPr id="23" name="Rounded Rectangle 42">
              <a:extLst>
                <a:ext uri="{FF2B5EF4-FFF2-40B4-BE49-F238E27FC236}">
                  <a16:creationId xmlns:a16="http://schemas.microsoft.com/office/drawing/2014/main" id="{07AE5823-B913-4CB8-B87A-8FB6A2F6433C}"/>
                </a:ext>
              </a:extLst>
            </p:cNvPr>
            <p:cNvSpPr/>
            <p:nvPr/>
          </p:nvSpPr>
          <p:spPr>
            <a:xfrm>
              <a:off x="3715411" y="5497429"/>
              <a:ext cx="1264212" cy="745709"/>
            </a:xfrm>
            <a:prstGeom prst="rect">
              <a:avLst/>
            </a:prstGeom>
            <a:solidFill>
              <a:srgbClr val="002060"/>
            </a:solidFill>
            <a:ln w="19050" cap="flat" cmpd="sng" algn="ctr">
              <a:noFill/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79" tIns="6879" rIns="6879" bIns="6879" numCol="1" spcCol="1270" rtlCol="0" anchor="ctr" anchorCtr="0">
              <a:noAutofit/>
            </a:bodyPr>
            <a:lstStyle/>
            <a:p>
              <a:pPr algn="ctr" defTabSz="48152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200" b="1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Assign </a:t>
              </a:r>
              <a:br>
                <a:rPr lang="en-GB" sz="1200" b="1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</a:br>
              <a:r>
                <a:rPr lang="en-GB" sz="1200" b="1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internal team</a:t>
              </a:r>
            </a:p>
          </p:txBody>
        </p:sp>
        <p:cxnSp>
          <p:nvCxnSpPr>
            <p:cNvPr id="26" name="Straight Arrow Connector 25">
              <a:extLst>
                <a:ext uri="{FF2B5EF4-FFF2-40B4-BE49-F238E27FC236}">
                  <a16:creationId xmlns:a16="http://schemas.microsoft.com/office/drawing/2014/main" id="{9798430C-0DDB-4D77-ACAD-309F00D3CF79}"/>
                </a:ext>
              </a:extLst>
            </p:cNvPr>
            <p:cNvCxnSpPr>
              <a:cxnSpLocks/>
              <a:stCxn id="11" idx="2"/>
              <a:endCxn id="23" idx="0"/>
            </p:cNvCxnSpPr>
            <p:nvPr/>
          </p:nvCxnSpPr>
          <p:spPr>
            <a:xfrm rot="5400000">
              <a:off x="4441417" y="4002810"/>
              <a:ext cx="1400719" cy="1588518"/>
            </a:xfrm>
            <a:prstGeom prst="bentConnector3">
              <a:avLst>
                <a:gd name="adj1" fmla="val 50000"/>
              </a:avLst>
            </a:prstGeom>
            <a:ln w="12700">
              <a:solidFill>
                <a:srgbClr val="0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47821275-3696-4731-9646-65860A020CBF}"/>
                </a:ext>
              </a:extLst>
            </p:cNvPr>
            <p:cNvCxnSpPr>
              <a:cxnSpLocks/>
              <a:stCxn id="11" idx="2"/>
              <a:endCxn id="22" idx="0"/>
            </p:cNvCxnSpPr>
            <p:nvPr/>
          </p:nvCxnSpPr>
          <p:spPr>
            <a:xfrm flipH="1">
              <a:off x="5936034" y="4096710"/>
              <a:ext cx="1" cy="1400719"/>
            </a:xfrm>
            <a:prstGeom prst="straightConnector1">
              <a:avLst/>
            </a:prstGeom>
            <a:ln w="12700">
              <a:solidFill>
                <a:srgbClr val="0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2B5B6309-63D0-41FC-ACD0-58FB7F08AC7A}"/>
                </a:ext>
              </a:extLst>
            </p:cNvPr>
            <p:cNvCxnSpPr>
              <a:cxnSpLocks/>
              <a:stCxn id="11" idx="2"/>
              <a:endCxn id="21" idx="0"/>
            </p:cNvCxnSpPr>
            <p:nvPr/>
          </p:nvCxnSpPr>
          <p:spPr>
            <a:xfrm rot="16200000" flipH="1">
              <a:off x="6029933" y="4002811"/>
              <a:ext cx="1400719" cy="1588515"/>
            </a:xfrm>
            <a:prstGeom prst="bentConnector3">
              <a:avLst>
                <a:gd name="adj1" fmla="val 50000"/>
              </a:avLst>
            </a:prstGeom>
            <a:ln w="12700">
              <a:solidFill>
                <a:srgbClr val="0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1" name="Rectangle 60">
            <a:extLst>
              <a:ext uri="{FF2B5EF4-FFF2-40B4-BE49-F238E27FC236}">
                <a16:creationId xmlns:a16="http://schemas.microsoft.com/office/drawing/2014/main" id="{B7F43CF1-C2BC-42EF-9AE8-DE08DFE303BD}"/>
              </a:ext>
            </a:extLst>
          </p:cNvPr>
          <p:cNvSpPr/>
          <p:nvPr/>
        </p:nvSpPr>
        <p:spPr>
          <a:xfrm>
            <a:off x="6052458" y="3081340"/>
            <a:ext cx="230120" cy="163266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 anchorCtr="1"/>
          <a:lstStyle/>
          <a:p>
            <a:pPr algn="ctr"/>
            <a:endParaRPr lang="en-GB" sz="120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pSp>
        <p:nvGrpSpPr>
          <p:cNvPr id="68" name="Group 67">
            <a:extLst>
              <a:ext uri="{FF2B5EF4-FFF2-40B4-BE49-F238E27FC236}">
                <a16:creationId xmlns:a16="http://schemas.microsoft.com/office/drawing/2014/main" id="{EB1DE308-6E3C-4131-BE21-CF277C12919F}"/>
              </a:ext>
            </a:extLst>
          </p:cNvPr>
          <p:cNvGrpSpPr/>
          <p:nvPr/>
        </p:nvGrpSpPr>
        <p:grpSpPr>
          <a:xfrm>
            <a:off x="6173655" y="3321266"/>
            <a:ext cx="230120" cy="535519"/>
            <a:chOff x="4851400" y="3202900"/>
            <a:chExt cx="192913" cy="535519"/>
          </a:xfrm>
        </p:grpSpPr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090AB5D1-CC74-4C6B-97CA-6839E15C02CD}"/>
                </a:ext>
              </a:extLst>
            </p:cNvPr>
            <p:cNvSpPr/>
            <p:nvPr/>
          </p:nvSpPr>
          <p:spPr>
            <a:xfrm>
              <a:off x="4851400" y="3202900"/>
              <a:ext cx="192913" cy="163266"/>
            </a:xfrm>
            <a:prstGeom prst="rect">
              <a:avLst/>
            </a:prstGeom>
            <a:no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72000" rIns="72000" bIns="72000" rtlCol="0" anchor="ctr" anchorCtr="1"/>
            <a:lstStyle/>
            <a:p>
              <a:pPr algn="ctr"/>
              <a:endParaRPr lang="en-GB" sz="12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E793C63C-BC7E-4073-818B-86D043D27DA3}"/>
                </a:ext>
              </a:extLst>
            </p:cNvPr>
            <p:cNvSpPr/>
            <p:nvPr/>
          </p:nvSpPr>
          <p:spPr>
            <a:xfrm>
              <a:off x="4851400" y="3575153"/>
              <a:ext cx="192913" cy="163266"/>
            </a:xfrm>
            <a:prstGeom prst="rect">
              <a:avLst/>
            </a:prstGeom>
            <a:noFill/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72000" rIns="72000" bIns="72000" rtlCol="0" anchor="ctr" anchorCtr="1"/>
            <a:lstStyle/>
            <a:p>
              <a:pPr algn="ctr"/>
              <a:endParaRPr lang="en-GB" sz="12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CBE7F1F0-883F-4A07-B5F5-EDFF94390509}"/>
              </a:ext>
            </a:extLst>
          </p:cNvPr>
          <p:cNvGrpSpPr/>
          <p:nvPr/>
        </p:nvGrpSpPr>
        <p:grpSpPr>
          <a:xfrm>
            <a:off x="672029" y="1447060"/>
            <a:ext cx="4796267" cy="4044522"/>
            <a:chOff x="672029" y="1447060"/>
            <a:chExt cx="4796267" cy="4044522"/>
          </a:xfrm>
        </p:grpSpPr>
        <p:sp>
          <p:nvSpPr>
            <p:cNvPr id="7" name="Rounded Rectangle 6">
              <a:extLst>
                <a:ext uri="{FF2B5EF4-FFF2-40B4-BE49-F238E27FC236}">
                  <a16:creationId xmlns:a16="http://schemas.microsoft.com/office/drawing/2014/main" id="{D1122A39-F1A3-4A6D-9595-40704063D6C1}"/>
                </a:ext>
              </a:extLst>
            </p:cNvPr>
            <p:cNvSpPr/>
            <p:nvPr/>
          </p:nvSpPr>
          <p:spPr>
            <a:xfrm>
              <a:off x="672029" y="2363151"/>
              <a:ext cx="776329" cy="229489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rgbClr val="717073"/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79" tIns="6879" rIns="6879" bIns="6879" numCol="1" spcCol="1270" rtlCol="0" anchor="ctr" anchorCtr="0">
              <a:noAutofit/>
            </a:bodyPr>
            <a:lstStyle/>
            <a:p>
              <a:pPr algn="ctr" defTabSz="48152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200" b="1">
                  <a:solidFill>
                    <a:srgbClr val="34342B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Sales </a:t>
              </a:r>
            </a:p>
            <a:p>
              <a:pPr algn="ctr" defTabSz="48152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200" b="1">
                  <a:solidFill>
                    <a:srgbClr val="34342B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Pipeline</a:t>
              </a:r>
            </a:p>
          </p:txBody>
        </p:sp>
        <p:sp>
          <p:nvSpPr>
            <p:cNvPr id="8" name="Rounded Rectangle 8">
              <a:extLst>
                <a:ext uri="{FF2B5EF4-FFF2-40B4-BE49-F238E27FC236}">
                  <a16:creationId xmlns:a16="http://schemas.microsoft.com/office/drawing/2014/main" id="{F5D11E62-8B46-4CC2-9274-5E0AC55848BF}"/>
                </a:ext>
              </a:extLst>
            </p:cNvPr>
            <p:cNvSpPr/>
            <p:nvPr/>
          </p:nvSpPr>
          <p:spPr>
            <a:xfrm>
              <a:off x="1643788" y="2649888"/>
              <a:ext cx="776329" cy="1902655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rgbClr val="717073"/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79" tIns="6879" rIns="6879" bIns="6879" numCol="1" spcCol="1270" rtlCol="0" anchor="ctr" anchorCtr="0">
              <a:noAutofit/>
            </a:bodyPr>
            <a:lstStyle/>
            <a:p>
              <a:pPr algn="ctr" defTabSz="48152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200" b="1">
                  <a:solidFill>
                    <a:srgbClr val="34342B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Highly likely projects</a:t>
              </a:r>
            </a:p>
          </p:txBody>
        </p: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43848AE7-9A4D-479A-ABB4-6D2C2FE89E86}"/>
                </a:ext>
              </a:extLst>
            </p:cNvPr>
            <p:cNvGrpSpPr/>
            <p:nvPr/>
          </p:nvGrpSpPr>
          <p:grpSpPr>
            <a:xfrm>
              <a:off x="802090" y="1447060"/>
              <a:ext cx="4666206" cy="4044522"/>
              <a:chOff x="1497468" y="1629795"/>
              <a:chExt cx="2929188" cy="3679052"/>
            </a:xfrm>
          </p:grpSpPr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331F58E8-14DA-42DF-887B-FB611F01A7C6}"/>
                  </a:ext>
                </a:extLst>
              </p:cNvPr>
              <p:cNvCxnSpPr/>
              <p:nvPr/>
            </p:nvCxnSpPr>
            <p:spPr>
              <a:xfrm>
                <a:off x="1497468" y="1629795"/>
                <a:ext cx="2929188" cy="1346975"/>
              </a:xfrm>
              <a:prstGeom prst="line">
                <a:avLst/>
              </a:prstGeom>
              <a:ln w="12700">
                <a:solidFill>
                  <a:srgbClr val="00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6D7C0CAB-91BB-40AD-A132-4BBDE915FD6F}"/>
                  </a:ext>
                </a:extLst>
              </p:cNvPr>
              <p:cNvCxnSpPr/>
              <p:nvPr/>
            </p:nvCxnSpPr>
            <p:spPr>
              <a:xfrm flipV="1">
                <a:off x="1497468" y="4213178"/>
                <a:ext cx="2929188" cy="1095669"/>
              </a:xfrm>
              <a:prstGeom prst="line">
                <a:avLst/>
              </a:prstGeom>
              <a:ln w="12700">
                <a:solidFill>
                  <a:srgbClr val="000000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FF75DE5-F04E-4AB3-B96F-CA347040A710}"/>
                </a:ext>
              </a:extLst>
            </p:cNvPr>
            <p:cNvSpPr txBox="1"/>
            <p:nvPr/>
          </p:nvSpPr>
          <p:spPr>
            <a:xfrm rot="1058703">
              <a:off x="2480234" y="1734969"/>
              <a:ext cx="2031235" cy="51099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txBody>
            <a:bodyPr wrap="square" lIns="0" tIns="0" rIns="0" bIns="0" rtlCol="0" anchor="ctr">
              <a:noAutofit/>
            </a:bodyPr>
            <a:lstStyle/>
            <a:p>
              <a:pPr algn="ctr"/>
              <a:r>
                <a:rPr lang="en-GB" sz="1600" b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Demand Pipeline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26C0B306-0ABC-41AE-9893-A573C8B16014}"/>
                </a:ext>
              </a:extLst>
            </p:cNvPr>
            <p:cNvSpPr/>
            <p:nvPr/>
          </p:nvSpPr>
          <p:spPr>
            <a:xfrm>
              <a:off x="888420" y="2080893"/>
              <a:ext cx="343546" cy="288925"/>
            </a:xfrm>
            <a:prstGeom prst="ellipse">
              <a:avLst/>
            </a:prstGeom>
            <a:solidFill>
              <a:srgbClr val="717073"/>
            </a:solidFill>
            <a:ln w="25400" cap="flat" cmpd="sng" algn="ctr">
              <a:noFill/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79" tIns="6879" rIns="6879" bIns="6879" numCol="1" spcCol="1270" rtlCol="0" anchor="ctr" anchorCtr="0">
              <a:noAutofit/>
            </a:bodyPr>
            <a:lstStyle/>
            <a:p>
              <a:pPr algn="ctr" defTabSz="48152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200" b="1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A2B503C6-D82E-4CEF-9294-9DB1DE184F9D}"/>
                </a:ext>
              </a:extLst>
            </p:cNvPr>
            <p:cNvSpPr/>
            <p:nvPr/>
          </p:nvSpPr>
          <p:spPr>
            <a:xfrm>
              <a:off x="1860179" y="2361562"/>
              <a:ext cx="343546" cy="303710"/>
            </a:xfrm>
            <a:prstGeom prst="ellipse">
              <a:avLst/>
            </a:prstGeom>
            <a:solidFill>
              <a:srgbClr val="717073"/>
            </a:solidFill>
            <a:ln w="25400" cap="flat" cmpd="sng" algn="ctr">
              <a:noFill/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79" tIns="6879" rIns="6879" bIns="6879" numCol="1" spcCol="1270" rtlCol="0" anchor="ctr" anchorCtr="0">
              <a:noAutofit/>
            </a:bodyPr>
            <a:lstStyle/>
            <a:p>
              <a:pPr algn="ctr" defTabSz="48152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200" b="1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2</a:t>
              </a:r>
            </a:p>
          </p:txBody>
        </p:sp>
        <p:sp>
          <p:nvSpPr>
            <p:cNvPr id="18" name="Rounded Rectangle 31">
              <a:extLst>
                <a:ext uri="{FF2B5EF4-FFF2-40B4-BE49-F238E27FC236}">
                  <a16:creationId xmlns:a16="http://schemas.microsoft.com/office/drawing/2014/main" id="{061BF1FC-6458-47B5-B378-816A8572A3C7}"/>
                </a:ext>
              </a:extLst>
            </p:cNvPr>
            <p:cNvSpPr/>
            <p:nvPr/>
          </p:nvSpPr>
          <p:spPr>
            <a:xfrm>
              <a:off x="3895220" y="2981354"/>
              <a:ext cx="942997" cy="1333194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solidFill>
                <a:srgbClr val="717073"/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79" tIns="6879" rIns="6879" bIns="6879" numCol="1" spcCol="1270" rtlCol="0" anchor="ctr" anchorCtr="0">
              <a:noAutofit/>
            </a:bodyPr>
            <a:lstStyle/>
            <a:p>
              <a:pPr algn="ctr" defTabSz="48152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200" b="1">
                  <a:solidFill>
                    <a:srgbClr val="34342B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Confirmed projects</a:t>
              </a:r>
            </a:p>
          </p:txBody>
        </p:sp>
        <p:sp>
          <p:nvSpPr>
            <p:cNvPr id="39" name="Rounded Rectangle 42">
              <a:extLst>
                <a:ext uri="{FF2B5EF4-FFF2-40B4-BE49-F238E27FC236}">
                  <a16:creationId xmlns:a16="http://schemas.microsoft.com/office/drawing/2014/main" id="{F4EFDCA9-CCE5-42CD-B313-9E00C84CD51B}"/>
                </a:ext>
              </a:extLst>
            </p:cNvPr>
            <p:cNvSpPr/>
            <p:nvPr/>
          </p:nvSpPr>
          <p:spPr>
            <a:xfrm>
              <a:off x="2506247" y="3216169"/>
              <a:ext cx="1264212" cy="783868"/>
            </a:xfrm>
            <a:prstGeom prst="rect">
              <a:avLst/>
            </a:prstGeom>
            <a:solidFill>
              <a:srgbClr val="EBB95F"/>
            </a:solidFill>
            <a:ln w="19050" cap="flat" cmpd="sng" algn="ctr">
              <a:solidFill>
                <a:srgbClr val="002060"/>
              </a:solidFill>
              <a:prstDash val="dash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79" tIns="6879" rIns="6879" bIns="6879" numCol="1" spcCol="1270" rtlCol="0" anchor="ctr" anchorCtr="0">
              <a:noAutofit/>
            </a:bodyPr>
            <a:lstStyle/>
            <a:p>
              <a:pPr algn="ctr" defTabSz="48152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200" b="1" i="1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Pre-allocations made</a:t>
              </a:r>
            </a:p>
          </p:txBody>
        </p:sp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ED87CC1B-2F62-43ED-9E88-E7816FBF0584}"/>
                </a:ext>
              </a:extLst>
            </p:cNvPr>
            <p:cNvCxnSpPr>
              <a:cxnSpLocks/>
              <a:stCxn id="8" idx="2"/>
              <a:endCxn id="39" idx="2"/>
            </p:cNvCxnSpPr>
            <p:nvPr/>
          </p:nvCxnSpPr>
          <p:spPr>
            <a:xfrm rot="5400000" flipH="1" flipV="1">
              <a:off x="2308900" y="3723090"/>
              <a:ext cx="552505" cy="1106401"/>
            </a:xfrm>
            <a:prstGeom prst="bentConnector3">
              <a:avLst>
                <a:gd name="adj1" fmla="val -41375"/>
              </a:avLst>
            </a:prstGeom>
            <a:ln w="12700">
              <a:solidFill>
                <a:srgbClr val="0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3EF89D3B-2DD1-489F-872E-75BCE9195029}"/>
                </a:ext>
              </a:extLst>
            </p:cNvPr>
            <p:cNvSpPr/>
            <p:nvPr/>
          </p:nvSpPr>
          <p:spPr>
            <a:xfrm>
              <a:off x="4111612" y="2687034"/>
              <a:ext cx="343546" cy="303710"/>
            </a:xfrm>
            <a:prstGeom prst="ellipse">
              <a:avLst/>
            </a:prstGeom>
            <a:solidFill>
              <a:srgbClr val="717073"/>
            </a:solidFill>
            <a:ln w="25400" cap="flat" cmpd="sng" algn="ctr">
              <a:noFill/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79" tIns="6879" rIns="6879" bIns="6879" numCol="1" spcCol="1270" rtlCol="0" anchor="ctr" anchorCtr="0">
              <a:noAutofit/>
            </a:bodyPr>
            <a:lstStyle/>
            <a:p>
              <a:pPr algn="ctr" defTabSz="48152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200" b="1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3</a:t>
              </a:r>
            </a:p>
          </p:txBody>
        </p:sp>
        <p:cxnSp>
          <p:nvCxnSpPr>
            <p:cNvPr id="47" name="Straight Arrow Connector 39">
              <a:extLst>
                <a:ext uri="{FF2B5EF4-FFF2-40B4-BE49-F238E27FC236}">
                  <a16:creationId xmlns:a16="http://schemas.microsoft.com/office/drawing/2014/main" id="{CE93AA46-AC0F-4DF9-B5DD-D17991C88402}"/>
                </a:ext>
              </a:extLst>
            </p:cNvPr>
            <p:cNvCxnSpPr>
              <a:cxnSpLocks/>
              <a:stCxn id="18" idx="3"/>
              <a:endCxn id="11" idx="1"/>
            </p:cNvCxnSpPr>
            <p:nvPr/>
          </p:nvCxnSpPr>
          <p:spPr>
            <a:xfrm flipV="1">
              <a:off x="4838217" y="3589026"/>
              <a:ext cx="384047" cy="58925"/>
            </a:xfrm>
            <a:prstGeom prst="bentConnector3">
              <a:avLst>
                <a:gd name="adj1" fmla="val 50000"/>
              </a:avLst>
            </a:prstGeom>
            <a:ln w="12700">
              <a:solidFill>
                <a:srgbClr val="0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248E6CDB-8674-4424-B98F-734C21B78F99}"/>
              </a:ext>
            </a:extLst>
          </p:cNvPr>
          <p:cNvGrpSpPr/>
          <p:nvPr/>
        </p:nvGrpSpPr>
        <p:grpSpPr>
          <a:xfrm>
            <a:off x="10051985" y="126848"/>
            <a:ext cx="1945383" cy="634106"/>
            <a:chOff x="9988950" y="126848"/>
            <a:chExt cx="2008418" cy="634106"/>
          </a:xfrm>
        </p:grpSpPr>
        <p:sp>
          <p:nvSpPr>
            <p:cNvPr id="53" name="Flowchart: Process 52">
              <a:extLst>
                <a:ext uri="{FF2B5EF4-FFF2-40B4-BE49-F238E27FC236}">
                  <a16:creationId xmlns:a16="http://schemas.microsoft.com/office/drawing/2014/main" id="{94545067-0D85-445D-B09E-CE4568AB4E73}"/>
                </a:ext>
              </a:extLst>
            </p:cNvPr>
            <p:cNvSpPr/>
            <p:nvPr/>
          </p:nvSpPr>
          <p:spPr>
            <a:xfrm>
              <a:off x="9988950" y="126848"/>
              <a:ext cx="2008418" cy="622299"/>
            </a:xfrm>
            <a:prstGeom prst="flowChartProcess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54" name="Picture 53" descr="Icon&#10;&#10;Description automatically generated">
              <a:extLst>
                <a:ext uri="{FF2B5EF4-FFF2-40B4-BE49-F238E27FC236}">
                  <a16:creationId xmlns:a16="http://schemas.microsoft.com/office/drawing/2014/main" id="{5DE8AC9D-34F6-48EB-AAEE-DB370F02F8A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22580" y="137865"/>
              <a:ext cx="627771" cy="623089"/>
            </a:xfrm>
            <a:prstGeom prst="rect">
              <a:avLst/>
            </a:prstGeom>
          </p:spPr>
        </p:pic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286CB89C-1BC0-4E83-96CC-CA45AD9CEC5E}"/>
                </a:ext>
              </a:extLst>
            </p:cNvPr>
            <p:cNvSpPr txBox="1"/>
            <p:nvPr/>
          </p:nvSpPr>
          <p:spPr>
            <a:xfrm>
              <a:off x="9988951" y="238337"/>
              <a:ext cx="155119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b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Decisions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3736EAD0-DA36-4138-A53A-31FE4183B64D}"/>
              </a:ext>
            </a:extLst>
          </p:cNvPr>
          <p:cNvGrpSpPr/>
          <p:nvPr/>
        </p:nvGrpSpPr>
        <p:grpSpPr>
          <a:xfrm>
            <a:off x="6649807" y="1093856"/>
            <a:ext cx="4868566" cy="2495170"/>
            <a:chOff x="6649807" y="1093856"/>
            <a:chExt cx="4868566" cy="2495170"/>
          </a:xfrm>
        </p:grpSpPr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3FFDA0EF-7A48-40F5-8D4E-2323AE044E07}"/>
                </a:ext>
              </a:extLst>
            </p:cNvPr>
            <p:cNvSpPr/>
            <p:nvPr/>
          </p:nvSpPr>
          <p:spPr>
            <a:xfrm>
              <a:off x="7091701" y="2370215"/>
              <a:ext cx="1404245" cy="1177200"/>
            </a:xfrm>
            <a:prstGeom prst="ellipse">
              <a:avLst/>
            </a:prstGeom>
            <a:solidFill>
              <a:srgbClr val="EBB95F"/>
            </a:solidFill>
            <a:ln w="25400" cap="flat" cmpd="sng" algn="ctr">
              <a:noFill/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79" tIns="6879" rIns="6879" bIns="6879" numCol="1" spcCol="1270" rtlCol="0" anchor="ctr" anchorCtr="0">
              <a:noAutofit/>
            </a:bodyPr>
            <a:lstStyle/>
            <a:p>
              <a:pPr algn="ctr" defTabSz="48152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200" b="1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Employee needs and preferences</a:t>
              </a:r>
            </a:p>
          </p:txBody>
        </p:sp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258CDB5E-A83E-411F-AAAE-471CE8C51901}"/>
                </a:ext>
              </a:extLst>
            </p:cNvPr>
            <p:cNvGrpSpPr/>
            <p:nvPr/>
          </p:nvGrpSpPr>
          <p:grpSpPr>
            <a:xfrm>
              <a:off x="10137694" y="1188654"/>
              <a:ext cx="1264213" cy="1990527"/>
              <a:chOff x="7990361" y="1417761"/>
              <a:chExt cx="1059809" cy="1990527"/>
            </a:xfrm>
          </p:grpSpPr>
          <p:sp>
            <p:nvSpPr>
              <p:cNvPr id="41" name="Rounded Rectangle 53">
                <a:extLst>
                  <a:ext uri="{FF2B5EF4-FFF2-40B4-BE49-F238E27FC236}">
                    <a16:creationId xmlns:a16="http://schemas.microsoft.com/office/drawing/2014/main" id="{BB7C0741-4605-44F8-8FE1-92D5C7006330}"/>
                  </a:ext>
                </a:extLst>
              </p:cNvPr>
              <p:cNvSpPr/>
              <p:nvPr/>
            </p:nvSpPr>
            <p:spPr>
              <a:xfrm>
                <a:off x="7990361" y="1417761"/>
                <a:ext cx="1059809" cy="576000"/>
              </a:xfrm>
              <a:prstGeom prst="rect">
                <a:avLst/>
              </a:prstGeom>
              <a:solidFill>
                <a:srgbClr val="002060"/>
              </a:solidFill>
              <a:ln w="19050" cap="flat" cmpd="sng" algn="ctr">
                <a:noFill/>
                <a:prstDash val="solid"/>
              </a:ln>
              <a:effectLst/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879" tIns="6879" rIns="6879" bIns="6879" numCol="1" spcCol="1270" rtlCol="0" anchor="ctr" anchorCtr="0">
                <a:noAutofit/>
              </a:bodyPr>
              <a:lstStyle/>
              <a:p>
                <a:pPr algn="ctr" defTabSz="481527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GB" sz="1200" b="1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Personal Development Plans</a:t>
                </a:r>
              </a:p>
            </p:txBody>
          </p:sp>
          <p:sp>
            <p:nvSpPr>
              <p:cNvPr id="42" name="Rounded Rectangle 54">
                <a:extLst>
                  <a:ext uri="{FF2B5EF4-FFF2-40B4-BE49-F238E27FC236}">
                    <a16:creationId xmlns:a16="http://schemas.microsoft.com/office/drawing/2014/main" id="{7417C973-3282-423B-BA51-D681C8299E86}"/>
                  </a:ext>
                </a:extLst>
              </p:cNvPr>
              <p:cNvSpPr/>
              <p:nvPr/>
            </p:nvSpPr>
            <p:spPr>
              <a:xfrm>
                <a:off x="7990361" y="2125025"/>
                <a:ext cx="1059809" cy="576000"/>
              </a:xfrm>
              <a:prstGeom prst="rect">
                <a:avLst/>
              </a:prstGeom>
              <a:solidFill>
                <a:srgbClr val="002060"/>
              </a:solidFill>
              <a:ln w="19050" cap="flat" cmpd="sng" algn="ctr">
                <a:noFill/>
                <a:prstDash val="solid"/>
              </a:ln>
              <a:effectLst/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879" tIns="6879" rIns="6879" bIns="6879" numCol="1" spcCol="1270" rtlCol="0" anchor="ctr" anchorCtr="0">
                <a:noAutofit/>
              </a:bodyPr>
              <a:lstStyle/>
              <a:p>
                <a:pPr algn="ctr" defTabSz="481527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GB" sz="1200" b="1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Personal constraints</a:t>
                </a:r>
                <a:br>
                  <a:rPr lang="en-GB" sz="1200" b="1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</a:br>
                <a:r>
                  <a:rPr lang="en-GB" sz="1200" b="1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(e.g., travel)</a:t>
                </a:r>
              </a:p>
            </p:txBody>
          </p:sp>
          <p:sp>
            <p:nvSpPr>
              <p:cNvPr id="43" name="Rounded Rectangle 55">
                <a:extLst>
                  <a:ext uri="{FF2B5EF4-FFF2-40B4-BE49-F238E27FC236}">
                    <a16:creationId xmlns:a16="http://schemas.microsoft.com/office/drawing/2014/main" id="{625A330B-DF81-43CC-8F1C-05F2594A9B3A}"/>
                  </a:ext>
                </a:extLst>
              </p:cNvPr>
              <p:cNvSpPr/>
              <p:nvPr/>
            </p:nvSpPr>
            <p:spPr>
              <a:xfrm>
                <a:off x="7990361" y="2832288"/>
                <a:ext cx="1059809" cy="576000"/>
              </a:xfrm>
              <a:prstGeom prst="rect">
                <a:avLst/>
              </a:prstGeom>
              <a:solidFill>
                <a:srgbClr val="002060"/>
              </a:solidFill>
              <a:ln w="19050" cap="flat" cmpd="sng" algn="ctr">
                <a:noFill/>
                <a:prstDash val="solid"/>
              </a:ln>
              <a:effectLst/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879" tIns="6879" rIns="6879" bIns="6879" numCol="1" spcCol="1270" rtlCol="0" anchor="ctr" anchorCtr="0">
                <a:noAutofit/>
              </a:bodyPr>
              <a:lstStyle/>
              <a:p>
                <a:pPr algn="ctr" defTabSz="481527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GB" sz="1200" b="1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Experience</a:t>
                </a:r>
              </a:p>
            </p:txBody>
          </p:sp>
        </p:grp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51010CBE-4E25-46A2-8917-3CF0C6A8FB7D}"/>
                </a:ext>
              </a:extLst>
            </p:cNvPr>
            <p:cNvSpPr/>
            <p:nvPr/>
          </p:nvSpPr>
          <p:spPr>
            <a:xfrm>
              <a:off x="10021225" y="1093856"/>
              <a:ext cx="1497148" cy="2180123"/>
            </a:xfrm>
            <a:prstGeom prst="rect">
              <a:avLst/>
            </a:prstGeom>
            <a:noFill/>
            <a:ln w="12700" cap="flat" cmpd="sng" algn="ctr">
              <a:solidFill>
                <a:srgbClr val="002060"/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79" tIns="6879" rIns="6879" bIns="6879" numCol="1" spcCol="1270" rtlCol="0" anchor="ctr" anchorCtr="0">
              <a:noAutofit/>
            </a:bodyPr>
            <a:lstStyle/>
            <a:p>
              <a:pPr algn="ctr" defTabSz="48152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GB" sz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cxnSp>
          <p:nvCxnSpPr>
            <p:cNvPr id="52" name="Straight Arrow Connector 30">
              <a:extLst>
                <a:ext uri="{FF2B5EF4-FFF2-40B4-BE49-F238E27FC236}">
                  <a16:creationId xmlns:a16="http://schemas.microsoft.com/office/drawing/2014/main" id="{11DA8435-A237-4A7E-AB18-7159059B8298}"/>
                </a:ext>
              </a:extLst>
            </p:cNvPr>
            <p:cNvCxnSpPr>
              <a:cxnSpLocks/>
              <a:stCxn id="32" idx="6"/>
              <a:endCxn id="38" idx="1"/>
            </p:cNvCxnSpPr>
            <p:nvPr/>
          </p:nvCxnSpPr>
          <p:spPr>
            <a:xfrm flipV="1">
              <a:off x="8495946" y="2183918"/>
              <a:ext cx="1525278" cy="774897"/>
            </a:xfrm>
            <a:prstGeom prst="bentConnector3">
              <a:avLst>
                <a:gd name="adj1" fmla="val 50000"/>
              </a:avLst>
            </a:prstGeom>
            <a:ln w="12700">
              <a:solidFill>
                <a:srgbClr val="000000"/>
              </a:solidFill>
              <a:prstDash val="dash"/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18">
              <a:extLst>
                <a:ext uri="{FF2B5EF4-FFF2-40B4-BE49-F238E27FC236}">
                  <a16:creationId xmlns:a16="http://schemas.microsoft.com/office/drawing/2014/main" id="{4732DF52-2989-4C49-B4E7-5100E3F100E0}"/>
                </a:ext>
              </a:extLst>
            </p:cNvPr>
            <p:cNvCxnSpPr>
              <a:cxnSpLocks/>
              <a:stCxn id="11" idx="3"/>
              <a:endCxn id="32" idx="2"/>
            </p:cNvCxnSpPr>
            <p:nvPr/>
          </p:nvCxnSpPr>
          <p:spPr>
            <a:xfrm flipV="1">
              <a:off x="6649807" y="2958815"/>
              <a:ext cx="441894" cy="630211"/>
            </a:xfrm>
            <a:prstGeom prst="bentConnector3">
              <a:avLst>
                <a:gd name="adj1" fmla="val 50000"/>
              </a:avLst>
            </a:prstGeom>
            <a:ln w="12700">
              <a:solidFill>
                <a:srgbClr val="00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56D1EA26-AE23-4C38-BACC-B1019DE0EFBF}"/>
                </a:ext>
              </a:extLst>
            </p:cNvPr>
            <p:cNvSpPr txBox="1"/>
            <p:nvPr/>
          </p:nvSpPr>
          <p:spPr>
            <a:xfrm>
              <a:off x="8340112" y="1522739"/>
              <a:ext cx="1588516" cy="59611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txBody>
            <a:bodyPr wrap="square" lIns="0" tIns="0" rIns="0" bIns="0" rtlCol="0" anchor="ctr">
              <a:noAutofit/>
            </a:bodyPr>
            <a:lstStyle/>
            <a:p>
              <a:pPr algn="ctr" defTabSz="1371783"/>
              <a:r>
                <a:rPr lang="en-GB" sz="1600" b="1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Employee Needs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9D882520-C8CC-4050-9FA3-336CA038D7EF}"/>
              </a:ext>
            </a:extLst>
          </p:cNvPr>
          <p:cNvGrpSpPr/>
          <p:nvPr/>
        </p:nvGrpSpPr>
        <p:grpSpPr>
          <a:xfrm>
            <a:off x="6649807" y="3589026"/>
            <a:ext cx="4868566" cy="2654112"/>
            <a:chOff x="6649807" y="3589026"/>
            <a:chExt cx="4868566" cy="2654112"/>
          </a:xfrm>
        </p:grpSpPr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879DDE42-B777-4253-9084-C432278C5F80}"/>
                </a:ext>
              </a:extLst>
            </p:cNvPr>
            <p:cNvSpPr/>
            <p:nvPr/>
          </p:nvSpPr>
          <p:spPr>
            <a:xfrm>
              <a:off x="7091701" y="3630636"/>
              <a:ext cx="1404245" cy="1177200"/>
            </a:xfrm>
            <a:prstGeom prst="ellipse">
              <a:avLst/>
            </a:prstGeom>
            <a:solidFill>
              <a:srgbClr val="EBB95F"/>
            </a:solidFill>
            <a:ln w="25400" cap="flat" cmpd="sng" algn="ctr">
              <a:noFill/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79" tIns="6879" rIns="6879" bIns="6879" numCol="1" spcCol="1270" rtlCol="0" anchor="ctr" anchorCtr="0">
              <a:noAutofit/>
            </a:bodyPr>
            <a:lstStyle/>
            <a:p>
              <a:pPr algn="ctr" defTabSz="48152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200" b="1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Capacity &amp; Capability Tools</a:t>
              </a:r>
            </a:p>
          </p:txBody>
        </p: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F2B72040-80A2-4224-A5DD-9CABE8EE20F7}"/>
                </a:ext>
              </a:extLst>
            </p:cNvPr>
            <p:cNvCxnSpPr>
              <a:cxnSpLocks/>
              <a:stCxn id="17" idx="6"/>
              <a:endCxn id="30" idx="1"/>
            </p:cNvCxnSpPr>
            <p:nvPr/>
          </p:nvCxnSpPr>
          <p:spPr>
            <a:xfrm>
              <a:off x="8495946" y="4219236"/>
              <a:ext cx="1525278" cy="933841"/>
            </a:xfrm>
            <a:prstGeom prst="bentConnector3">
              <a:avLst>
                <a:gd name="adj1" fmla="val 50000"/>
              </a:avLst>
            </a:prstGeom>
            <a:ln w="12700">
              <a:solidFill>
                <a:srgbClr val="000000"/>
              </a:solidFill>
              <a:prstDash val="dash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0" name="Group 79">
              <a:extLst>
                <a:ext uri="{FF2B5EF4-FFF2-40B4-BE49-F238E27FC236}">
                  <a16:creationId xmlns:a16="http://schemas.microsoft.com/office/drawing/2014/main" id="{A0E7798C-B475-4E7C-BA00-80A124BA2C28}"/>
                </a:ext>
              </a:extLst>
            </p:cNvPr>
            <p:cNvGrpSpPr/>
            <p:nvPr/>
          </p:nvGrpSpPr>
          <p:grpSpPr>
            <a:xfrm>
              <a:off x="10137694" y="4157813"/>
              <a:ext cx="1264213" cy="1990527"/>
              <a:chOff x="7990361" y="4278656"/>
              <a:chExt cx="1059809" cy="1990527"/>
            </a:xfrm>
          </p:grpSpPr>
          <p:sp>
            <p:nvSpPr>
              <p:cNvPr id="44" name="Rounded Rectangle 53">
                <a:extLst>
                  <a:ext uri="{FF2B5EF4-FFF2-40B4-BE49-F238E27FC236}">
                    <a16:creationId xmlns:a16="http://schemas.microsoft.com/office/drawing/2014/main" id="{729CE1CB-F2B3-4573-A65F-888CB8674C0B}"/>
                  </a:ext>
                </a:extLst>
              </p:cNvPr>
              <p:cNvSpPr/>
              <p:nvPr/>
            </p:nvSpPr>
            <p:spPr>
              <a:xfrm>
                <a:off x="7990361" y="4278656"/>
                <a:ext cx="1059809" cy="576000"/>
              </a:xfrm>
              <a:prstGeom prst="rect">
                <a:avLst/>
              </a:prstGeom>
              <a:solidFill>
                <a:srgbClr val="002060"/>
              </a:solidFill>
              <a:ln w="19050" cap="flat" cmpd="sng" algn="ctr">
                <a:noFill/>
                <a:prstDash val="solid"/>
              </a:ln>
              <a:effectLst/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879" tIns="6879" rIns="6879" bIns="6879" numCol="1" spcCol="1270" rtlCol="0" anchor="ctr" anchorCtr="0">
                <a:noAutofit/>
              </a:bodyPr>
              <a:lstStyle/>
              <a:p>
                <a:pPr algn="ctr" defTabSz="481527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GB" sz="1200" b="1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Skills gaps and training plans</a:t>
                </a:r>
              </a:p>
            </p:txBody>
          </p:sp>
          <p:sp>
            <p:nvSpPr>
              <p:cNvPr id="45" name="Rounded Rectangle 54">
                <a:extLst>
                  <a:ext uri="{FF2B5EF4-FFF2-40B4-BE49-F238E27FC236}">
                    <a16:creationId xmlns:a16="http://schemas.microsoft.com/office/drawing/2014/main" id="{28EC3978-2482-47FC-ADE2-8710104B4F14}"/>
                  </a:ext>
                </a:extLst>
              </p:cNvPr>
              <p:cNvSpPr/>
              <p:nvPr/>
            </p:nvSpPr>
            <p:spPr>
              <a:xfrm>
                <a:off x="7990361" y="4985919"/>
                <a:ext cx="1059809" cy="576000"/>
              </a:xfrm>
              <a:prstGeom prst="rect">
                <a:avLst/>
              </a:prstGeom>
              <a:solidFill>
                <a:srgbClr val="002060"/>
              </a:solidFill>
              <a:ln w="19050" cap="flat" cmpd="sng" algn="ctr">
                <a:noFill/>
                <a:prstDash val="solid"/>
              </a:ln>
              <a:effectLst/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879" tIns="6879" rIns="6879" bIns="6879" numCol="1" spcCol="1270" rtlCol="0" anchor="ctr" anchorCtr="0">
                <a:noAutofit/>
              </a:bodyPr>
              <a:lstStyle/>
              <a:p>
                <a:pPr algn="ctr" defTabSz="481527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GB" sz="1200" b="1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Hiring decisions</a:t>
                </a:r>
              </a:p>
            </p:txBody>
          </p:sp>
          <p:sp>
            <p:nvSpPr>
              <p:cNvPr id="46" name="Rounded Rectangle 55">
                <a:extLst>
                  <a:ext uri="{FF2B5EF4-FFF2-40B4-BE49-F238E27FC236}">
                    <a16:creationId xmlns:a16="http://schemas.microsoft.com/office/drawing/2014/main" id="{5DB31372-A36E-4846-9FDF-FACBC91C1E8A}"/>
                  </a:ext>
                </a:extLst>
              </p:cNvPr>
              <p:cNvSpPr/>
              <p:nvPr/>
            </p:nvSpPr>
            <p:spPr>
              <a:xfrm>
                <a:off x="7990361" y="5693183"/>
                <a:ext cx="1059809" cy="576000"/>
              </a:xfrm>
              <a:prstGeom prst="rect">
                <a:avLst/>
              </a:prstGeom>
              <a:solidFill>
                <a:srgbClr val="002060"/>
              </a:solidFill>
              <a:ln w="19050" cap="flat" cmpd="sng" algn="ctr">
                <a:noFill/>
                <a:prstDash val="solid"/>
              </a:ln>
              <a:effectLst/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879" tIns="6879" rIns="6879" bIns="6879" numCol="1" spcCol="1270" rtlCol="0" anchor="ctr" anchorCtr="0">
                <a:noAutofit/>
              </a:bodyPr>
              <a:lstStyle/>
              <a:p>
                <a:pPr algn="ctr" defTabSz="481527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GB" sz="1200" b="1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Freelancer network </a:t>
                </a:r>
              </a:p>
            </p:txBody>
          </p:sp>
        </p:grp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70849E51-3500-4D70-8D75-F30010E4E0D8}"/>
                </a:ext>
              </a:extLst>
            </p:cNvPr>
            <p:cNvSpPr/>
            <p:nvPr/>
          </p:nvSpPr>
          <p:spPr>
            <a:xfrm>
              <a:off x="10021225" y="4063015"/>
              <a:ext cx="1497148" cy="2180123"/>
            </a:xfrm>
            <a:prstGeom prst="rect">
              <a:avLst/>
            </a:prstGeom>
            <a:noFill/>
            <a:ln w="12700" cap="flat" cmpd="sng" algn="ctr">
              <a:solidFill>
                <a:srgbClr val="002060"/>
              </a:solidFill>
              <a:prstDash val="solid"/>
            </a:ln>
            <a:effectLst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79" tIns="6879" rIns="6879" bIns="6879" numCol="1" spcCol="1270" rtlCol="0" anchor="ctr" anchorCtr="0">
              <a:noAutofit/>
            </a:bodyPr>
            <a:lstStyle/>
            <a:p>
              <a:pPr algn="ctr" defTabSz="481527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GB" sz="120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cxnSp>
          <p:nvCxnSpPr>
            <p:cNvPr id="58" name="Straight Arrow Connector 18">
              <a:extLst>
                <a:ext uri="{FF2B5EF4-FFF2-40B4-BE49-F238E27FC236}">
                  <a16:creationId xmlns:a16="http://schemas.microsoft.com/office/drawing/2014/main" id="{F746C286-FE52-4525-85C2-1A67C1E3BB57}"/>
                </a:ext>
              </a:extLst>
            </p:cNvPr>
            <p:cNvCxnSpPr>
              <a:cxnSpLocks/>
              <a:stCxn id="11" idx="3"/>
              <a:endCxn id="17" idx="2"/>
            </p:cNvCxnSpPr>
            <p:nvPr/>
          </p:nvCxnSpPr>
          <p:spPr>
            <a:xfrm>
              <a:off x="6649807" y="3589026"/>
              <a:ext cx="441894" cy="630210"/>
            </a:xfrm>
            <a:prstGeom prst="bentConnector3">
              <a:avLst>
                <a:gd name="adj1" fmla="val 50000"/>
              </a:avLst>
            </a:prstGeom>
            <a:ln w="12700">
              <a:solidFill>
                <a:srgbClr val="000000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A06A6EF8-9C73-448F-801F-1363AB557D59}"/>
                </a:ext>
              </a:extLst>
            </p:cNvPr>
            <p:cNvSpPr txBox="1"/>
            <p:nvPr/>
          </p:nvSpPr>
          <p:spPr>
            <a:xfrm>
              <a:off x="8340112" y="5263382"/>
              <a:ext cx="1530282" cy="65777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</p:spPr>
          <p:txBody>
            <a:bodyPr wrap="square" lIns="0" tIns="0" rIns="0" bIns="0" rtlCol="0" anchor="ctr">
              <a:noAutofit/>
            </a:bodyPr>
            <a:lstStyle/>
            <a:p>
              <a:pPr algn="ctr" defTabSz="1371783"/>
              <a:r>
                <a:rPr lang="en-GB" sz="1600" b="1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Talent Supply</a:t>
              </a:r>
            </a:p>
            <a:p>
              <a:pPr algn="ctr" defTabSz="1371783"/>
              <a:r>
                <a:rPr lang="en-GB" sz="1600" b="1">
                  <a:solidFill>
                    <a:srgbClr val="002060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Forecasting</a:t>
              </a:r>
            </a:p>
          </p:txBody>
        </p:sp>
      </p:grpSp>
      <p:sp>
        <p:nvSpPr>
          <p:cNvPr id="60" name="Speech Bubble: Rectangle 59">
            <a:extLst>
              <a:ext uri="{FF2B5EF4-FFF2-40B4-BE49-F238E27FC236}">
                <a16:creationId xmlns:a16="http://schemas.microsoft.com/office/drawing/2014/main" id="{A86B87D2-8796-46EC-975E-3225D326EC8A}"/>
              </a:ext>
            </a:extLst>
          </p:cNvPr>
          <p:cNvSpPr/>
          <p:nvPr/>
        </p:nvSpPr>
        <p:spPr>
          <a:xfrm>
            <a:off x="4752537" y="1195287"/>
            <a:ext cx="2086333" cy="962791"/>
          </a:xfrm>
          <a:prstGeom prst="wedgeRectCallout">
            <a:avLst>
              <a:gd name="adj1" fmla="val 12375"/>
              <a:gd name="adj2" fmla="val 130648"/>
            </a:avLst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 anchorCtr="1"/>
          <a:lstStyle/>
          <a:p>
            <a:pPr algn="ctr"/>
            <a:r>
              <a:rPr lang="en-GB" sz="1600" i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Single individual holding the “D” on resourcing decisions</a:t>
            </a:r>
          </a:p>
        </p:txBody>
      </p:sp>
      <p:sp>
        <p:nvSpPr>
          <p:cNvPr id="62" name="Google Shape;113;p2">
            <a:extLst>
              <a:ext uri="{FF2B5EF4-FFF2-40B4-BE49-F238E27FC236}">
                <a16:creationId xmlns:a16="http://schemas.microsoft.com/office/drawing/2014/main" id="{20878525-996D-4414-8B97-8FA28C1A5038}"/>
              </a:ext>
            </a:extLst>
          </p:cNvPr>
          <p:cNvSpPr txBox="1">
            <a:spLocks/>
          </p:cNvSpPr>
          <p:nvPr/>
        </p:nvSpPr>
        <p:spPr>
          <a:xfrm>
            <a:off x="11633538" y="6613022"/>
            <a:ext cx="163804" cy="1846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687617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375235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2062852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75047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3438086" algn="l" defTabSz="1375235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4125703" algn="l" defTabSz="1375235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4813320" algn="l" defTabSz="1375235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5500937" algn="l" defTabSz="1375235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</a:pPr>
            <a:fld id="{00000000-1234-1234-1234-123412341234}" type="slidenum">
              <a:rPr lang="en-GB" sz="1200"/>
              <a:pPr>
                <a:spcAft>
                  <a:spcPts val="0"/>
                </a:spcAft>
              </a:pPr>
              <a:t>19</a:t>
            </a:fld>
            <a:endParaRPr lang="en-GB" sz="1200"/>
          </a:p>
        </p:txBody>
      </p:sp>
    </p:spTree>
    <p:extLst>
      <p:ext uri="{BB962C8B-B14F-4D97-AF65-F5344CB8AC3E}">
        <p14:creationId xmlns:p14="http://schemas.microsoft.com/office/powerpoint/2010/main" val="1679355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Rectangle 56">
            <a:extLst>
              <a:ext uri="{FF2B5EF4-FFF2-40B4-BE49-F238E27FC236}">
                <a16:creationId xmlns:a16="http://schemas.microsoft.com/office/drawing/2014/main" id="{3E4FAAAF-BAE0-4B3C-85A7-1A2331703E05}"/>
              </a:ext>
            </a:extLst>
          </p:cNvPr>
          <p:cNvSpPr/>
          <p:nvPr/>
        </p:nvSpPr>
        <p:spPr>
          <a:xfrm>
            <a:off x="6034937" y="4318945"/>
            <a:ext cx="506412" cy="360000"/>
          </a:xfrm>
          <a:prstGeom prst="rect">
            <a:avLst/>
          </a:prstGeom>
          <a:noFill/>
          <a:ln w="63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 anchorCtr="1"/>
          <a:lstStyle/>
          <a:p>
            <a:pPr algn="ctr"/>
            <a:endParaRPr lang="en-GB" sz="1400" dirty="0" err="1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55" name="Straight Arrow Connector 39">
            <a:extLst>
              <a:ext uri="{FF2B5EF4-FFF2-40B4-BE49-F238E27FC236}">
                <a16:creationId xmlns:a16="http://schemas.microsoft.com/office/drawing/2014/main" id="{3CBD2945-F0DA-4BFE-B99B-32CC0CC64FDF}"/>
              </a:ext>
            </a:extLst>
          </p:cNvPr>
          <p:cNvCxnSpPr>
            <a:cxnSpLocks/>
            <a:stCxn id="53" idx="2"/>
            <a:endCxn id="11" idx="1"/>
          </p:cNvCxnSpPr>
          <p:nvPr/>
        </p:nvCxnSpPr>
        <p:spPr>
          <a:xfrm rot="16200000" flipH="1">
            <a:off x="4258426" y="3124839"/>
            <a:ext cx="799355" cy="1383228"/>
          </a:xfrm>
          <a:prstGeom prst="bentConnector2">
            <a:avLst/>
          </a:prstGeom>
          <a:ln w="76200">
            <a:solidFill>
              <a:srgbClr val="EBB95F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ectangle 52">
            <a:extLst>
              <a:ext uri="{FF2B5EF4-FFF2-40B4-BE49-F238E27FC236}">
                <a16:creationId xmlns:a16="http://schemas.microsoft.com/office/drawing/2014/main" id="{C3DCF335-DF47-4FA9-A250-D259C4C59813}"/>
              </a:ext>
            </a:extLst>
          </p:cNvPr>
          <p:cNvSpPr/>
          <p:nvPr/>
        </p:nvSpPr>
        <p:spPr>
          <a:xfrm>
            <a:off x="3713283" y="3056776"/>
            <a:ext cx="506412" cy="360000"/>
          </a:xfrm>
          <a:prstGeom prst="rect">
            <a:avLst/>
          </a:prstGeom>
          <a:noFill/>
          <a:ln w="63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 anchorCtr="1"/>
          <a:lstStyle/>
          <a:p>
            <a:pPr algn="ctr"/>
            <a:endParaRPr lang="en-GB" sz="1400" dirty="0" err="1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9B80EC36-4174-41F4-A4DA-D8662FAE5239}"/>
              </a:ext>
            </a:extLst>
          </p:cNvPr>
          <p:cNvSpPr/>
          <p:nvPr/>
        </p:nvSpPr>
        <p:spPr>
          <a:xfrm>
            <a:off x="1391628" y="1893585"/>
            <a:ext cx="506412" cy="360000"/>
          </a:xfrm>
          <a:prstGeom prst="rect">
            <a:avLst/>
          </a:prstGeom>
          <a:noFill/>
          <a:ln w="63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 anchorCtr="1"/>
          <a:lstStyle/>
          <a:p>
            <a:pPr algn="ctr"/>
            <a:endParaRPr lang="en-GB" sz="1400" dirty="0" err="1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AEE85ED-A32D-4B0D-B8FA-5350855D0C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 Steps to build a bullet-proof skill development engine</a:t>
            </a:r>
            <a:endParaRPr lang="en-GB" dirty="0"/>
          </a:p>
        </p:txBody>
      </p:sp>
      <p:cxnSp>
        <p:nvCxnSpPr>
          <p:cNvPr id="8" name="Straight Arrow Connector 39">
            <a:extLst>
              <a:ext uri="{FF2B5EF4-FFF2-40B4-BE49-F238E27FC236}">
                <a16:creationId xmlns:a16="http://schemas.microsoft.com/office/drawing/2014/main" id="{4CCB1E52-29D6-4687-9D72-442634816968}"/>
              </a:ext>
            </a:extLst>
          </p:cNvPr>
          <p:cNvCxnSpPr>
            <a:cxnSpLocks/>
            <a:stCxn id="43" idx="2"/>
            <a:endCxn id="10" idx="1"/>
          </p:cNvCxnSpPr>
          <p:nvPr/>
        </p:nvCxnSpPr>
        <p:spPr>
          <a:xfrm rot="16200000" flipH="1">
            <a:off x="1977922" y="1920496"/>
            <a:ext cx="764909" cy="1431085"/>
          </a:xfrm>
          <a:prstGeom prst="bentConnector2">
            <a:avLst/>
          </a:prstGeom>
          <a:ln w="76200">
            <a:solidFill>
              <a:srgbClr val="EBB95F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9" name="Group 48">
            <a:extLst>
              <a:ext uri="{FF2B5EF4-FFF2-40B4-BE49-F238E27FC236}">
                <a16:creationId xmlns:a16="http://schemas.microsoft.com/office/drawing/2014/main" id="{B83B4D9D-993F-4469-B294-BE5CCE469233}"/>
              </a:ext>
            </a:extLst>
          </p:cNvPr>
          <p:cNvGrpSpPr/>
          <p:nvPr/>
        </p:nvGrpSpPr>
        <p:grpSpPr>
          <a:xfrm>
            <a:off x="666525" y="1206258"/>
            <a:ext cx="3904891" cy="1056037"/>
            <a:chOff x="226182" y="929926"/>
            <a:chExt cx="3760031" cy="1056037"/>
          </a:xfrm>
        </p:grpSpPr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DF32ACF6-752A-4D8B-9B2F-E55D70477B67}"/>
                </a:ext>
              </a:extLst>
            </p:cNvPr>
            <p:cNvSpPr/>
            <p:nvPr/>
          </p:nvSpPr>
          <p:spPr>
            <a:xfrm>
              <a:off x="350838" y="1073953"/>
              <a:ext cx="3635375" cy="912010"/>
            </a:xfrm>
            <a:prstGeom prst="roundRect">
              <a:avLst/>
            </a:prstGeom>
            <a:solidFill>
              <a:srgbClr val="002060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72000" rIns="72000" bIns="72000" rtlCol="0" anchor="ctr" anchorCtr="1"/>
            <a:lstStyle/>
            <a:p>
              <a:pPr algn="ctr"/>
              <a:r>
                <a:rPr lang="en-US" sz="16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Define, in detail, the capabilities you need to deliver your strategy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AC0BE04E-2DC6-4271-BF0F-7BD4335AC60A}"/>
                </a:ext>
              </a:extLst>
            </p:cNvPr>
            <p:cNvSpPr/>
            <p:nvPr/>
          </p:nvSpPr>
          <p:spPr>
            <a:xfrm>
              <a:off x="226182" y="929926"/>
              <a:ext cx="360000" cy="360000"/>
            </a:xfrm>
            <a:prstGeom prst="ellipse">
              <a:avLst/>
            </a:prstGeom>
            <a:solidFill>
              <a:srgbClr val="EBB95F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72000" rIns="72000" bIns="72000" rtlCol="0" anchor="ctr" anchorCtr="1"/>
            <a:lstStyle/>
            <a:p>
              <a:pPr algn="ctr"/>
              <a:r>
                <a:rPr lang="en-GB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1</a:t>
              </a:r>
              <a:endParaRPr lang="en-GB" sz="1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5B43BBFB-1426-4B4B-8500-91850276BA66}"/>
              </a:ext>
            </a:extLst>
          </p:cNvPr>
          <p:cNvGrpSpPr/>
          <p:nvPr/>
        </p:nvGrpSpPr>
        <p:grpSpPr>
          <a:xfrm>
            <a:off x="5232535" y="3645239"/>
            <a:ext cx="3892615" cy="1026897"/>
            <a:chOff x="4424362" y="3266258"/>
            <a:chExt cx="3748210" cy="1026897"/>
          </a:xfrm>
        </p:grpSpPr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130ECDBC-7357-4B39-8CC1-C2D8ED0D47FE}"/>
                </a:ext>
              </a:extLst>
            </p:cNvPr>
            <p:cNvSpPr/>
            <p:nvPr/>
          </p:nvSpPr>
          <p:spPr>
            <a:xfrm>
              <a:off x="4537197" y="3381145"/>
              <a:ext cx="3635375" cy="912010"/>
            </a:xfrm>
            <a:prstGeom prst="roundRect">
              <a:avLst/>
            </a:prstGeom>
            <a:solidFill>
              <a:srgbClr val="002060"/>
            </a:solidFill>
            <a:ln w="635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7200" bIns="36000" rtlCol="0" anchor="ctr" anchorCtr="1"/>
            <a:lstStyle/>
            <a:p>
              <a:pPr algn="ctr"/>
              <a:r>
                <a:rPr lang="en-US" sz="16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Measure your current skill gaps and identify priorities</a:t>
              </a:r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5FE98802-D50B-4494-BEB7-56848C90DF88}"/>
                </a:ext>
              </a:extLst>
            </p:cNvPr>
            <p:cNvSpPr/>
            <p:nvPr/>
          </p:nvSpPr>
          <p:spPr>
            <a:xfrm>
              <a:off x="4424362" y="3266258"/>
              <a:ext cx="360000" cy="360000"/>
            </a:xfrm>
            <a:prstGeom prst="ellipse">
              <a:avLst/>
            </a:prstGeom>
            <a:solidFill>
              <a:srgbClr val="EBB95F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72000" rIns="72000" bIns="72000" rtlCol="0" anchor="ctr" anchorCtr="1"/>
            <a:lstStyle/>
            <a:p>
              <a:pPr algn="ctr"/>
              <a:r>
                <a:rPr lang="en-GB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3</a:t>
              </a:r>
              <a:endParaRPr lang="en-GB" sz="1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2E7CF921-E48D-4773-9F9D-1C88BD8F0F41}"/>
              </a:ext>
            </a:extLst>
          </p:cNvPr>
          <p:cNvGrpSpPr/>
          <p:nvPr/>
        </p:nvGrpSpPr>
        <p:grpSpPr>
          <a:xfrm>
            <a:off x="2952599" y="2433033"/>
            <a:ext cx="3898753" cy="1041466"/>
            <a:chOff x="2321693" y="2084690"/>
            <a:chExt cx="3754120" cy="1041466"/>
          </a:xfrm>
        </p:grpSpPr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2D28E216-AEA4-4962-93EB-034A29A646EC}"/>
                </a:ext>
              </a:extLst>
            </p:cNvPr>
            <p:cNvSpPr/>
            <p:nvPr/>
          </p:nvSpPr>
          <p:spPr>
            <a:xfrm>
              <a:off x="2440438" y="2214146"/>
              <a:ext cx="3635375" cy="912010"/>
            </a:xfrm>
            <a:prstGeom prst="roundRect">
              <a:avLst/>
            </a:prstGeom>
            <a:solidFill>
              <a:srgbClr val="002060"/>
            </a:solidFill>
            <a:ln w="635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72000" rIns="72000" bIns="72000" rtlCol="0" anchor="ctr" anchorCtr="1"/>
            <a:lstStyle/>
            <a:p>
              <a:pPr algn="ctr"/>
              <a:r>
                <a:rPr lang="en-US" sz="16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Define expectations for each role and create flexible career paths</a:t>
              </a:r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2D998205-B11F-4593-A2E3-453DDC181351}"/>
                </a:ext>
              </a:extLst>
            </p:cNvPr>
            <p:cNvSpPr/>
            <p:nvPr/>
          </p:nvSpPr>
          <p:spPr>
            <a:xfrm>
              <a:off x="2321693" y="2084690"/>
              <a:ext cx="360000" cy="360000"/>
            </a:xfrm>
            <a:prstGeom prst="ellipse">
              <a:avLst/>
            </a:prstGeom>
            <a:solidFill>
              <a:srgbClr val="EBB95F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72000" rIns="72000" bIns="72000" rtlCol="0" anchor="ctr" anchorCtr="1"/>
            <a:lstStyle/>
            <a:p>
              <a:pPr algn="ctr"/>
              <a:r>
                <a:rPr lang="en-GB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2</a:t>
              </a:r>
              <a:endParaRPr lang="en-GB" sz="1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0793988C-5122-408F-8589-FEC8F6387BDF}"/>
              </a:ext>
            </a:extLst>
          </p:cNvPr>
          <p:cNvGrpSpPr/>
          <p:nvPr/>
        </p:nvGrpSpPr>
        <p:grpSpPr>
          <a:xfrm>
            <a:off x="7506332" y="4857163"/>
            <a:ext cx="3892615" cy="1026897"/>
            <a:chOff x="5806953" y="4566543"/>
            <a:chExt cx="3748210" cy="1026897"/>
          </a:xfrm>
        </p:grpSpPr>
        <p:sp>
          <p:nvSpPr>
            <p:cNvPr id="28" name="Rectangle: Rounded Corners 27">
              <a:extLst>
                <a:ext uri="{FF2B5EF4-FFF2-40B4-BE49-F238E27FC236}">
                  <a16:creationId xmlns:a16="http://schemas.microsoft.com/office/drawing/2014/main" id="{1E2BB4D6-FC8E-48FE-8407-0E57ECE8EDD4}"/>
                </a:ext>
              </a:extLst>
            </p:cNvPr>
            <p:cNvSpPr/>
            <p:nvPr/>
          </p:nvSpPr>
          <p:spPr>
            <a:xfrm>
              <a:off x="5919788" y="4681430"/>
              <a:ext cx="3635375" cy="912010"/>
            </a:xfrm>
            <a:prstGeom prst="roundRect">
              <a:avLst/>
            </a:prstGeom>
            <a:solidFill>
              <a:srgbClr val="002060"/>
            </a:solidFill>
            <a:ln w="6350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36000" tIns="36000" rIns="7200" bIns="36000" rtlCol="0" anchor="ctr" anchorCtr="1"/>
            <a:lstStyle/>
            <a:p>
              <a:pPr algn="ctr"/>
              <a:r>
                <a:rPr lang="en-US" sz="16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Make a plan - training, coaching, experience, processes etc.</a:t>
              </a:r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10E11672-6504-4B16-A8EB-E0904DDB4729}"/>
                </a:ext>
              </a:extLst>
            </p:cNvPr>
            <p:cNvSpPr/>
            <p:nvPr/>
          </p:nvSpPr>
          <p:spPr>
            <a:xfrm>
              <a:off x="5806953" y="4566543"/>
              <a:ext cx="360000" cy="360000"/>
            </a:xfrm>
            <a:prstGeom prst="ellipse">
              <a:avLst/>
            </a:prstGeom>
            <a:solidFill>
              <a:srgbClr val="EBB95F"/>
            </a:solidFill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72000" tIns="72000" rIns="72000" bIns="72000" rtlCol="0" anchor="ctr" anchorCtr="1"/>
            <a:lstStyle/>
            <a:p>
              <a:pPr algn="ctr"/>
              <a:r>
                <a:rPr lang="en-GB" sz="16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4</a:t>
              </a:r>
              <a:endParaRPr lang="en-GB" sz="1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cxnSp>
        <p:nvCxnSpPr>
          <p:cNvPr id="58" name="Straight Arrow Connector 39">
            <a:extLst>
              <a:ext uri="{FF2B5EF4-FFF2-40B4-BE49-F238E27FC236}">
                <a16:creationId xmlns:a16="http://schemas.microsoft.com/office/drawing/2014/main" id="{5D6984DA-0A4D-4232-99A8-9207CD22049B}"/>
              </a:ext>
            </a:extLst>
          </p:cNvPr>
          <p:cNvCxnSpPr>
            <a:cxnSpLocks/>
            <a:stCxn id="57" idx="2"/>
            <a:endCxn id="28" idx="1"/>
          </p:cNvCxnSpPr>
          <p:nvPr/>
        </p:nvCxnSpPr>
        <p:spPr>
          <a:xfrm rot="16200000" flipH="1">
            <a:off x="6581273" y="4385814"/>
            <a:ext cx="749110" cy="1335371"/>
          </a:xfrm>
          <a:prstGeom prst="bentConnector2">
            <a:avLst/>
          </a:prstGeom>
          <a:ln w="76200">
            <a:solidFill>
              <a:srgbClr val="EBB95F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peech Bubble: Rectangle 4">
            <a:extLst>
              <a:ext uri="{FF2B5EF4-FFF2-40B4-BE49-F238E27FC236}">
                <a16:creationId xmlns:a16="http://schemas.microsoft.com/office/drawing/2014/main" id="{7C26E935-3408-80DD-9208-4686122EE9E2}"/>
              </a:ext>
            </a:extLst>
          </p:cNvPr>
          <p:cNvSpPr/>
          <p:nvPr/>
        </p:nvSpPr>
        <p:spPr>
          <a:xfrm>
            <a:off x="5349717" y="1206258"/>
            <a:ext cx="3341437" cy="805922"/>
          </a:xfrm>
          <a:prstGeom prst="wedgeRectCallout">
            <a:avLst>
              <a:gd name="adj1" fmla="val -68266"/>
              <a:gd name="adj2" fmla="val 19277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Build on existing work to understand why clients buy from TCG</a:t>
            </a:r>
          </a:p>
        </p:txBody>
      </p:sp>
      <p:sp>
        <p:nvSpPr>
          <p:cNvPr id="6" name="Speech Bubble: Rectangle 5">
            <a:extLst>
              <a:ext uri="{FF2B5EF4-FFF2-40B4-BE49-F238E27FC236}">
                <a16:creationId xmlns:a16="http://schemas.microsoft.com/office/drawing/2014/main" id="{A1212D53-E72B-A428-F4CF-F5635C9ED927}"/>
              </a:ext>
            </a:extLst>
          </p:cNvPr>
          <p:cNvSpPr/>
          <p:nvPr/>
        </p:nvSpPr>
        <p:spPr>
          <a:xfrm>
            <a:off x="2379005" y="5643756"/>
            <a:ext cx="4206806" cy="1075159"/>
          </a:xfrm>
          <a:prstGeom prst="wedgeRectCallout">
            <a:avLst>
              <a:gd name="adj1" fmla="val 71943"/>
              <a:gd name="adj2" fmla="val -40811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Build on Consultant Development Journey and integrate with other skill development activities</a:t>
            </a:r>
          </a:p>
        </p:txBody>
      </p:sp>
      <p:sp>
        <p:nvSpPr>
          <p:cNvPr id="12" name="Slide Number Placeholder 3">
            <a:extLst>
              <a:ext uri="{FF2B5EF4-FFF2-40B4-BE49-F238E27FC236}">
                <a16:creationId xmlns:a16="http://schemas.microsoft.com/office/drawing/2014/main" id="{27293F47-081C-C3BA-2BED-CD6E36F2E70A}"/>
              </a:ext>
            </a:extLst>
          </p:cNvPr>
          <p:cNvSpPr txBox="1">
            <a:spLocks/>
          </p:cNvSpPr>
          <p:nvPr/>
        </p:nvSpPr>
        <p:spPr>
          <a:xfrm>
            <a:off x="9741532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75" kern="120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8887534-9256-4D4A-AB4E-4EBB84A560FF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07692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rrow: Chevron 4">
            <a:extLst>
              <a:ext uri="{FF2B5EF4-FFF2-40B4-BE49-F238E27FC236}">
                <a16:creationId xmlns:a16="http://schemas.microsoft.com/office/drawing/2014/main" id="{3A2458BA-0825-48F0-B894-42AEAE36DE97}"/>
              </a:ext>
            </a:extLst>
          </p:cNvPr>
          <p:cNvSpPr/>
          <p:nvPr/>
        </p:nvSpPr>
        <p:spPr>
          <a:xfrm>
            <a:off x="5090339" y="2018248"/>
            <a:ext cx="1872789" cy="867571"/>
          </a:xfrm>
          <a:prstGeom prst="chevron">
            <a:avLst/>
          </a:prstGeom>
          <a:solidFill>
            <a:srgbClr val="00206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ts val="600"/>
              </a:spcBef>
            </a:pPr>
            <a:r>
              <a:rPr lang="en-GB" sz="1400" ker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Bi-annual Appraisal</a:t>
            </a:r>
          </a:p>
        </p:txBody>
      </p:sp>
      <p:sp>
        <p:nvSpPr>
          <p:cNvPr id="6" name="Flowchart: Decision 5">
            <a:extLst>
              <a:ext uri="{FF2B5EF4-FFF2-40B4-BE49-F238E27FC236}">
                <a16:creationId xmlns:a16="http://schemas.microsoft.com/office/drawing/2014/main" id="{422C84B7-1B8F-44ED-80A1-917AE9C89F31}"/>
              </a:ext>
            </a:extLst>
          </p:cNvPr>
          <p:cNvSpPr/>
          <p:nvPr/>
        </p:nvSpPr>
        <p:spPr>
          <a:xfrm>
            <a:off x="3275026" y="3450317"/>
            <a:ext cx="1800200" cy="1123985"/>
          </a:xfrm>
          <a:prstGeom prst="flowChartDecision">
            <a:avLst/>
          </a:prstGeom>
          <a:solidFill>
            <a:srgbClr val="EBB95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488" tIns="44450" rIns="90488" bIns="4445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ts val="600"/>
              </a:spcBef>
            </a:pPr>
            <a:r>
              <a:rPr lang="en-GB" sz="1400" b="1" ker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Decision</a:t>
            </a:r>
            <a:br>
              <a:rPr lang="en-GB" sz="1400" b="1" ker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sz="1400" b="1" ker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Meeting</a:t>
            </a:r>
            <a:endParaRPr lang="en-GB" sz="1000" b="1" ker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Arrow: Chevron 7">
            <a:extLst>
              <a:ext uri="{FF2B5EF4-FFF2-40B4-BE49-F238E27FC236}">
                <a16:creationId xmlns:a16="http://schemas.microsoft.com/office/drawing/2014/main" id="{1D74F77D-C540-4A92-BD79-2362352B15F5}"/>
              </a:ext>
            </a:extLst>
          </p:cNvPr>
          <p:cNvSpPr/>
          <p:nvPr/>
        </p:nvSpPr>
        <p:spPr>
          <a:xfrm>
            <a:off x="6744073" y="2011297"/>
            <a:ext cx="2085517" cy="867571"/>
          </a:xfrm>
          <a:prstGeom prst="chevron">
            <a:avLst/>
          </a:prstGeom>
          <a:solidFill>
            <a:srgbClr val="00206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0488" tIns="44450" rIns="90488" bIns="4445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ts val="600"/>
              </a:spcBef>
            </a:pPr>
            <a:r>
              <a:rPr lang="en-GB" sz="1400" ker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Document Target Career Path</a:t>
            </a:r>
          </a:p>
        </p:txBody>
      </p:sp>
      <p:cxnSp>
        <p:nvCxnSpPr>
          <p:cNvPr id="13" name="Connector: Elbow 12">
            <a:extLst>
              <a:ext uri="{FF2B5EF4-FFF2-40B4-BE49-F238E27FC236}">
                <a16:creationId xmlns:a16="http://schemas.microsoft.com/office/drawing/2014/main" id="{61994870-FAF1-48DD-8D61-15CA096B6617}"/>
              </a:ext>
            </a:extLst>
          </p:cNvPr>
          <p:cNvCxnSpPr>
            <a:cxnSpLocks/>
            <a:stCxn id="35" idx="2"/>
            <a:endCxn id="6" idx="0"/>
          </p:cNvCxnSpPr>
          <p:nvPr/>
        </p:nvCxnSpPr>
        <p:spPr>
          <a:xfrm>
            <a:off x="4169060" y="2885818"/>
            <a:ext cx="6067" cy="564498"/>
          </a:xfrm>
          <a:prstGeom prst="straightConnector1">
            <a:avLst/>
          </a:prstGeom>
          <a:ln>
            <a:solidFill>
              <a:srgbClr val="C3C3C3"/>
            </a:solidFill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4" name="Arrow: Chevron 33">
            <a:extLst>
              <a:ext uri="{FF2B5EF4-FFF2-40B4-BE49-F238E27FC236}">
                <a16:creationId xmlns:a16="http://schemas.microsoft.com/office/drawing/2014/main" id="{C6A24B85-13ED-4880-869C-961476987AE9}"/>
              </a:ext>
            </a:extLst>
          </p:cNvPr>
          <p:cNvSpPr/>
          <p:nvPr/>
        </p:nvSpPr>
        <p:spPr>
          <a:xfrm>
            <a:off x="8616668" y="2018247"/>
            <a:ext cx="2085517" cy="867571"/>
          </a:xfrm>
          <a:prstGeom prst="chevron">
            <a:avLst/>
          </a:prstGeom>
          <a:solidFill>
            <a:srgbClr val="00206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0488" tIns="44450" rIns="90488" bIns="4445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ts val="600"/>
              </a:spcBef>
            </a:pPr>
            <a:r>
              <a:rPr lang="en-GB" sz="1400" ker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Draft PDPs &amp; Define OKRs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2B8F4A8-4A33-469E-A161-F3E60E22113F}"/>
              </a:ext>
            </a:extLst>
          </p:cNvPr>
          <p:cNvSpPr txBox="1"/>
          <p:nvPr/>
        </p:nvSpPr>
        <p:spPr>
          <a:xfrm>
            <a:off x="2916699" y="4727651"/>
            <a:ext cx="2725818" cy="187743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Senior Team review of everyone in the business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Decisions on promotions, bonus, salaries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Identify any individuals needing extra support or disciplinary / exit process</a:t>
            </a:r>
          </a:p>
        </p:txBody>
      </p:sp>
      <p:sp>
        <p:nvSpPr>
          <p:cNvPr id="35" name="Arrow: Chevron 34">
            <a:extLst>
              <a:ext uri="{FF2B5EF4-FFF2-40B4-BE49-F238E27FC236}">
                <a16:creationId xmlns:a16="http://schemas.microsoft.com/office/drawing/2014/main" id="{566DC294-C90B-4D8F-A09F-847C91D31C59}"/>
              </a:ext>
            </a:extLst>
          </p:cNvPr>
          <p:cNvSpPr/>
          <p:nvPr/>
        </p:nvSpPr>
        <p:spPr>
          <a:xfrm>
            <a:off x="3449558" y="2018248"/>
            <a:ext cx="1872789" cy="867571"/>
          </a:xfrm>
          <a:prstGeom prst="chevron">
            <a:avLst/>
          </a:prstGeom>
          <a:solidFill>
            <a:srgbClr val="002060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488" tIns="44450" rIns="90488" bIns="4445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ts val="600"/>
              </a:spcBef>
            </a:pPr>
            <a:r>
              <a:rPr lang="en-GB" sz="1400" ker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Consolidated </a:t>
            </a:r>
            <a:br>
              <a:rPr lang="en-GB" sz="1400" ker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sz="1400" ker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Review</a:t>
            </a:r>
          </a:p>
        </p:txBody>
      </p:sp>
      <p:cxnSp>
        <p:nvCxnSpPr>
          <p:cNvPr id="41" name="Connector: Elbow 24">
            <a:extLst>
              <a:ext uri="{FF2B5EF4-FFF2-40B4-BE49-F238E27FC236}">
                <a16:creationId xmlns:a16="http://schemas.microsoft.com/office/drawing/2014/main" id="{9B1012E8-4EE0-48C0-BB73-82527565D463}"/>
              </a:ext>
            </a:extLst>
          </p:cNvPr>
          <p:cNvCxnSpPr>
            <a:cxnSpLocks/>
            <a:stCxn id="6" idx="3"/>
            <a:endCxn id="5" idx="2"/>
          </p:cNvCxnSpPr>
          <p:nvPr/>
        </p:nvCxnSpPr>
        <p:spPr>
          <a:xfrm flipV="1">
            <a:off x="5075226" y="2885819"/>
            <a:ext cx="734614" cy="1126491"/>
          </a:xfrm>
          <a:prstGeom prst="bentConnector2">
            <a:avLst/>
          </a:prstGeom>
          <a:ln>
            <a:solidFill>
              <a:srgbClr val="C3C3C3"/>
            </a:solidFill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44" name="Arrow: Chevron 43">
            <a:extLst>
              <a:ext uri="{FF2B5EF4-FFF2-40B4-BE49-F238E27FC236}">
                <a16:creationId xmlns:a16="http://schemas.microsoft.com/office/drawing/2014/main" id="{F7D7DB8D-6C58-4C19-8739-D4B1AFB39FE7}"/>
              </a:ext>
            </a:extLst>
          </p:cNvPr>
          <p:cNvSpPr/>
          <p:nvPr/>
        </p:nvSpPr>
        <p:spPr>
          <a:xfrm>
            <a:off x="1412053" y="2193525"/>
            <a:ext cx="1872789" cy="212755"/>
          </a:xfrm>
          <a:prstGeom prst="chevron">
            <a:avLst>
              <a:gd name="adj" fmla="val 23884"/>
            </a:avLst>
          </a:prstGeom>
          <a:solidFill>
            <a:schemeClr val="tx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488" tIns="44450" rIns="90488" bIns="4445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ts val="600"/>
              </a:spcBef>
            </a:pPr>
            <a:r>
              <a:rPr lang="en-GB" sz="1400" ker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Self-Assessment</a:t>
            </a:r>
          </a:p>
        </p:txBody>
      </p:sp>
      <p:sp>
        <p:nvSpPr>
          <p:cNvPr id="45" name="Arrow: Chevron 44">
            <a:extLst>
              <a:ext uri="{FF2B5EF4-FFF2-40B4-BE49-F238E27FC236}">
                <a16:creationId xmlns:a16="http://schemas.microsoft.com/office/drawing/2014/main" id="{DB265898-14B8-4CDA-B95B-748ADBDB65E8}"/>
              </a:ext>
            </a:extLst>
          </p:cNvPr>
          <p:cNvSpPr/>
          <p:nvPr/>
        </p:nvSpPr>
        <p:spPr>
          <a:xfrm>
            <a:off x="1412053" y="2461335"/>
            <a:ext cx="1872789" cy="212755"/>
          </a:xfrm>
          <a:prstGeom prst="chevron">
            <a:avLst>
              <a:gd name="adj" fmla="val 23884"/>
            </a:avLst>
          </a:prstGeom>
          <a:solidFill>
            <a:schemeClr val="tx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488" tIns="44450" rIns="90488" bIns="4445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ts val="600"/>
              </a:spcBef>
            </a:pPr>
            <a:r>
              <a:rPr lang="en-GB" sz="1400" ker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Project Review 1</a:t>
            </a:r>
          </a:p>
        </p:txBody>
      </p:sp>
      <p:sp>
        <p:nvSpPr>
          <p:cNvPr id="46" name="Arrow: Chevron 45">
            <a:extLst>
              <a:ext uri="{FF2B5EF4-FFF2-40B4-BE49-F238E27FC236}">
                <a16:creationId xmlns:a16="http://schemas.microsoft.com/office/drawing/2014/main" id="{7B7E3388-E8FE-4259-A546-78305DF11F9F}"/>
              </a:ext>
            </a:extLst>
          </p:cNvPr>
          <p:cNvSpPr/>
          <p:nvPr/>
        </p:nvSpPr>
        <p:spPr>
          <a:xfrm>
            <a:off x="1412053" y="2729145"/>
            <a:ext cx="1872789" cy="212755"/>
          </a:xfrm>
          <a:prstGeom prst="chevron">
            <a:avLst>
              <a:gd name="adj" fmla="val 23884"/>
            </a:avLst>
          </a:prstGeom>
          <a:solidFill>
            <a:schemeClr val="tx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488" tIns="44450" rIns="90488" bIns="4445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ts val="600"/>
              </a:spcBef>
            </a:pPr>
            <a:r>
              <a:rPr lang="en-GB" sz="1400" ker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Project Review 2</a:t>
            </a:r>
          </a:p>
        </p:txBody>
      </p:sp>
      <p:sp>
        <p:nvSpPr>
          <p:cNvPr id="58" name="Arrow: Chevron 57">
            <a:extLst>
              <a:ext uri="{FF2B5EF4-FFF2-40B4-BE49-F238E27FC236}">
                <a16:creationId xmlns:a16="http://schemas.microsoft.com/office/drawing/2014/main" id="{6EF8EC8C-4DAD-4F22-879A-D270C89B1DA5}"/>
              </a:ext>
            </a:extLst>
          </p:cNvPr>
          <p:cNvSpPr/>
          <p:nvPr/>
        </p:nvSpPr>
        <p:spPr>
          <a:xfrm>
            <a:off x="1412053" y="1925715"/>
            <a:ext cx="1872789" cy="212755"/>
          </a:xfrm>
          <a:prstGeom prst="chevron">
            <a:avLst>
              <a:gd name="adj" fmla="val 23884"/>
            </a:avLst>
          </a:prstGeom>
          <a:solidFill>
            <a:schemeClr val="tx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488" tIns="44450" rIns="90488" bIns="4445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ts val="600"/>
              </a:spcBef>
            </a:pPr>
            <a:r>
              <a:rPr lang="en-GB" sz="1400" ker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Skill Expectations</a:t>
            </a:r>
          </a:p>
        </p:txBody>
      </p:sp>
      <p:sp>
        <p:nvSpPr>
          <p:cNvPr id="60" name="Title 1">
            <a:extLst>
              <a:ext uri="{FF2B5EF4-FFF2-40B4-BE49-F238E27FC236}">
                <a16:creationId xmlns:a16="http://schemas.microsoft.com/office/drawing/2014/main" id="{3841B3F2-8658-47A6-B0E1-CACDD1BF3F86}"/>
              </a:ext>
            </a:extLst>
          </p:cNvPr>
          <p:cNvSpPr txBox="1">
            <a:spLocks/>
          </p:cNvSpPr>
          <p:nvPr/>
        </p:nvSpPr>
        <p:spPr>
          <a:xfrm>
            <a:off x="1409401" y="1360803"/>
            <a:ext cx="9177005" cy="25820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b="1" kern="1200" baseline="0">
                <a:solidFill>
                  <a:srgbClr val="002060"/>
                </a:solidFill>
                <a:effectLst/>
                <a:latin typeface="Helvetica" charset="0"/>
                <a:ea typeface="Helvetica" charset="0"/>
                <a:cs typeface="Helvetica" charset="0"/>
              </a:defRPr>
            </a:lvl1pPr>
          </a:lstStyle>
          <a:p>
            <a:r>
              <a:rPr lang="en-GB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Regular Project Reviews flow into bi-annual Appraisal</a:t>
            </a:r>
          </a:p>
        </p:txBody>
      </p:sp>
      <p:sp>
        <p:nvSpPr>
          <p:cNvPr id="63" name="Flowchart: Decision 62">
            <a:extLst>
              <a:ext uri="{FF2B5EF4-FFF2-40B4-BE49-F238E27FC236}">
                <a16:creationId xmlns:a16="http://schemas.microsoft.com/office/drawing/2014/main" id="{FFE71AE6-BC71-4DF7-96F3-0D08BB279B32}"/>
              </a:ext>
            </a:extLst>
          </p:cNvPr>
          <p:cNvSpPr/>
          <p:nvPr/>
        </p:nvSpPr>
        <p:spPr>
          <a:xfrm>
            <a:off x="8616667" y="3450317"/>
            <a:ext cx="1800200" cy="1123985"/>
          </a:xfrm>
          <a:prstGeom prst="flowChartDecision">
            <a:avLst/>
          </a:prstGeom>
          <a:solidFill>
            <a:srgbClr val="EBB95F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488" tIns="44450" rIns="90488" bIns="4445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ts val="600"/>
              </a:spcBef>
            </a:pPr>
            <a:r>
              <a:rPr lang="en-GB" sz="1400" b="1" ker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Update</a:t>
            </a:r>
            <a:br>
              <a:rPr lang="en-GB" sz="1400" b="1" ker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sz="1400" b="1" ker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Firm Training</a:t>
            </a:r>
            <a:br>
              <a:rPr lang="en-GB" sz="1400" b="1" ker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sz="1400" b="1" ker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Plans</a:t>
            </a:r>
            <a:endParaRPr lang="en-GB" sz="1000" b="1" ker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cxnSp>
        <p:nvCxnSpPr>
          <p:cNvPr id="64" name="Connector: Elbow 12">
            <a:extLst>
              <a:ext uri="{FF2B5EF4-FFF2-40B4-BE49-F238E27FC236}">
                <a16:creationId xmlns:a16="http://schemas.microsoft.com/office/drawing/2014/main" id="{C6AF0BB8-6DC5-48F2-9236-E4210E3A485D}"/>
              </a:ext>
            </a:extLst>
          </p:cNvPr>
          <p:cNvCxnSpPr>
            <a:cxnSpLocks/>
            <a:endCxn id="63" idx="0"/>
          </p:cNvCxnSpPr>
          <p:nvPr/>
        </p:nvCxnSpPr>
        <p:spPr>
          <a:xfrm>
            <a:off x="9510701" y="2885818"/>
            <a:ext cx="6067" cy="564498"/>
          </a:xfrm>
          <a:prstGeom prst="straightConnector1">
            <a:avLst/>
          </a:prstGeom>
          <a:ln>
            <a:solidFill>
              <a:srgbClr val="C3C3C3"/>
            </a:solidFill>
            <a:tailEnd type="triangle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66" name="TextBox 65">
            <a:extLst>
              <a:ext uri="{FF2B5EF4-FFF2-40B4-BE49-F238E27FC236}">
                <a16:creationId xmlns:a16="http://schemas.microsoft.com/office/drawing/2014/main" id="{9BD4A490-DDB8-4479-BAEB-EA31912AE5B2}"/>
              </a:ext>
            </a:extLst>
          </p:cNvPr>
          <p:cNvSpPr txBox="1"/>
          <p:nvPr/>
        </p:nvSpPr>
        <p:spPr>
          <a:xfrm>
            <a:off x="8587164" y="4706830"/>
            <a:ext cx="2377769" cy="180049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Review PDPs to identify consistent gaps to address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Update training programmes to address priority gaps for individuals / the firm</a:t>
            </a:r>
          </a:p>
        </p:txBody>
      </p:sp>
      <p:sp>
        <p:nvSpPr>
          <p:cNvPr id="27" name="Arrow: Chevron 26">
            <a:extLst>
              <a:ext uri="{FF2B5EF4-FFF2-40B4-BE49-F238E27FC236}">
                <a16:creationId xmlns:a16="http://schemas.microsoft.com/office/drawing/2014/main" id="{5E3E75CE-CE52-42CA-ADF3-8B416CAE046B}"/>
              </a:ext>
            </a:extLst>
          </p:cNvPr>
          <p:cNvSpPr/>
          <p:nvPr/>
        </p:nvSpPr>
        <p:spPr>
          <a:xfrm>
            <a:off x="1412053" y="2996955"/>
            <a:ext cx="1872789" cy="212755"/>
          </a:xfrm>
          <a:prstGeom prst="chevron">
            <a:avLst>
              <a:gd name="adj" fmla="val 23884"/>
            </a:avLst>
          </a:prstGeom>
          <a:solidFill>
            <a:schemeClr val="tx2">
              <a:lumMod val="40000"/>
              <a:lumOff val="60000"/>
            </a:schemeClr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0488" tIns="44450" rIns="90488" bIns="44450" numCol="1" rtlCol="0" anchor="ctr" anchorCtr="0" compatLnSpc="1">
            <a:prstTxWarp prst="textNoShape">
              <a:avLst/>
            </a:prstTxWarp>
          </a:bodyPr>
          <a:lstStyle/>
          <a:p>
            <a:pPr algn="ctr" eaLnBrk="0" hangingPunct="0">
              <a:spcBef>
                <a:spcPts val="600"/>
              </a:spcBef>
            </a:pPr>
            <a:r>
              <a:rPr lang="en-GB" sz="1400" ker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Project Review 3</a:t>
            </a:r>
          </a:p>
        </p:txBody>
      </p:sp>
      <p:sp>
        <p:nvSpPr>
          <p:cNvPr id="30" name="Title 4">
            <a:extLst>
              <a:ext uri="{FF2B5EF4-FFF2-40B4-BE49-F238E27FC236}">
                <a16:creationId xmlns:a16="http://schemas.microsoft.com/office/drawing/2014/main" id="{7277231D-4643-4EA3-B5EE-3FB59263E8EF}"/>
              </a:ext>
            </a:extLst>
          </p:cNvPr>
          <p:cNvSpPr txBox="1">
            <a:spLocks/>
          </p:cNvSpPr>
          <p:nvPr/>
        </p:nvSpPr>
        <p:spPr>
          <a:xfrm>
            <a:off x="486963" y="270194"/>
            <a:ext cx="9929904" cy="4431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lnSpc>
                <a:spcPct val="90000"/>
              </a:lnSpc>
              <a:spcBef>
                <a:spcPct val="0"/>
              </a:spcBef>
              <a:buNone/>
              <a:defRPr sz="2800" b="1">
                <a:latin typeface="Segoe UI"/>
                <a:ea typeface="+mj-ea"/>
                <a:cs typeface="Segoe U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</a:lvl9pPr>
          </a:lstStyle>
          <a:p>
            <a:r>
              <a:rPr lang="en-GB"/>
              <a:t>Build a systematic, transparent, review process</a:t>
            </a:r>
            <a:endParaRPr lang="en-US"/>
          </a:p>
        </p:txBody>
      </p:sp>
      <p:sp>
        <p:nvSpPr>
          <p:cNvPr id="28" name="Speech Bubble: Rectangle 27">
            <a:extLst>
              <a:ext uri="{FF2B5EF4-FFF2-40B4-BE49-F238E27FC236}">
                <a16:creationId xmlns:a16="http://schemas.microsoft.com/office/drawing/2014/main" id="{E88BACB0-DAE1-464E-9596-F6B6898F95BD}"/>
              </a:ext>
            </a:extLst>
          </p:cNvPr>
          <p:cNvSpPr/>
          <p:nvPr/>
        </p:nvSpPr>
        <p:spPr>
          <a:xfrm>
            <a:off x="350158" y="3771746"/>
            <a:ext cx="2190254" cy="1559529"/>
          </a:xfrm>
          <a:prstGeom prst="wedgeRectCallout">
            <a:avLst>
              <a:gd name="adj1" fmla="val 20963"/>
              <a:gd name="adj2" fmla="val -80476"/>
            </a:avLst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Review after every project, or minimum every </a:t>
            </a:r>
            <a:br>
              <a:rPr lang="en-GB"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8-12 weeks</a:t>
            </a:r>
          </a:p>
        </p:txBody>
      </p:sp>
      <p:sp>
        <p:nvSpPr>
          <p:cNvPr id="32" name="Speech Bubble: Rectangle 31">
            <a:extLst>
              <a:ext uri="{FF2B5EF4-FFF2-40B4-BE49-F238E27FC236}">
                <a16:creationId xmlns:a16="http://schemas.microsoft.com/office/drawing/2014/main" id="{8720A781-7AFF-4BFF-AEBE-B45BC93B9962}"/>
              </a:ext>
            </a:extLst>
          </p:cNvPr>
          <p:cNvSpPr/>
          <p:nvPr/>
        </p:nvSpPr>
        <p:spPr>
          <a:xfrm>
            <a:off x="5451512" y="4490882"/>
            <a:ext cx="2552426" cy="1258624"/>
          </a:xfrm>
          <a:prstGeom prst="wedgeRectCallout">
            <a:avLst>
              <a:gd name="adj1" fmla="val -74470"/>
              <a:gd name="adj2" fmla="val -68144"/>
            </a:avLst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Transparent decision process every </a:t>
            </a:r>
            <a:br>
              <a:rPr lang="en-GB"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6-12 months</a:t>
            </a:r>
          </a:p>
        </p:txBody>
      </p:sp>
      <p:sp>
        <p:nvSpPr>
          <p:cNvPr id="33" name="Speech Bubble: Rectangle 32">
            <a:extLst>
              <a:ext uri="{FF2B5EF4-FFF2-40B4-BE49-F238E27FC236}">
                <a16:creationId xmlns:a16="http://schemas.microsoft.com/office/drawing/2014/main" id="{BA9B3DD4-8235-4168-8722-8698205D29D5}"/>
              </a:ext>
            </a:extLst>
          </p:cNvPr>
          <p:cNvSpPr/>
          <p:nvPr/>
        </p:nvSpPr>
        <p:spPr>
          <a:xfrm>
            <a:off x="1259303" y="1108494"/>
            <a:ext cx="9571693" cy="612550"/>
          </a:xfrm>
          <a:prstGeom prst="wedgeRectCallout">
            <a:avLst>
              <a:gd name="adj1" fmla="val -31705"/>
              <a:gd name="adj2" fmla="val 74694"/>
            </a:avLst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Templates (reviews, self-assessments, PDPs) designed around skill expectations</a:t>
            </a: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7D810DAB-F19A-41F7-8875-BF2E6991F23B}"/>
              </a:ext>
            </a:extLst>
          </p:cNvPr>
          <p:cNvGrpSpPr/>
          <p:nvPr/>
        </p:nvGrpSpPr>
        <p:grpSpPr>
          <a:xfrm>
            <a:off x="10051985" y="126848"/>
            <a:ext cx="1945383" cy="634106"/>
            <a:chOff x="9988950" y="126848"/>
            <a:chExt cx="2008418" cy="634106"/>
          </a:xfrm>
        </p:grpSpPr>
        <p:sp>
          <p:nvSpPr>
            <p:cNvPr id="37" name="Flowchart: Process 36">
              <a:extLst>
                <a:ext uri="{FF2B5EF4-FFF2-40B4-BE49-F238E27FC236}">
                  <a16:creationId xmlns:a16="http://schemas.microsoft.com/office/drawing/2014/main" id="{7D16388F-606C-4A03-B9EE-4932CF8C82FD}"/>
                </a:ext>
              </a:extLst>
            </p:cNvPr>
            <p:cNvSpPr/>
            <p:nvPr/>
          </p:nvSpPr>
          <p:spPr>
            <a:xfrm>
              <a:off x="9988950" y="126848"/>
              <a:ext cx="2008418" cy="622299"/>
            </a:xfrm>
            <a:prstGeom prst="flowChartProcess">
              <a:avLst/>
            </a:prstGeom>
            <a:solidFill>
              <a:schemeClr val="accent4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38" name="Picture 37" descr="Icon&#10;&#10;Description automatically generated">
              <a:extLst>
                <a:ext uri="{FF2B5EF4-FFF2-40B4-BE49-F238E27FC236}">
                  <a16:creationId xmlns:a16="http://schemas.microsoft.com/office/drawing/2014/main" id="{7DD92389-BE0A-4120-A37F-029A4614FDC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322580" y="137865"/>
              <a:ext cx="627771" cy="623089"/>
            </a:xfrm>
            <a:prstGeom prst="rect">
              <a:avLst/>
            </a:prstGeom>
          </p:spPr>
        </p:pic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F6D935F6-4A96-4EBE-AFF0-1C3451343D9B}"/>
                </a:ext>
              </a:extLst>
            </p:cNvPr>
            <p:cNvSpPr txBox="1"/>
            <p:nvPr/>
          </p:nvSpPr>
          <p:spPr>
            <a:xfrm>
              <a:off x="9988951" y="238337"/>
              <a:ext cx="155119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b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Decisions</a:t>
              </a:r>
            </a:p>
          </p:txBody>
        </p:sp>
      </p:grpSp>
      <p:sp>
        <p:nvSpPr>
          <p:cNvPr id="31" name="Google Shape;113;p2">
            <a:extLst>
              <a:ext uri="{FF2B5EF4-FFF2-40B4-BE49-F238E27FC236}">
                <a16:creationId xmlns:a16="http://schemas.microsoft.com/office/drawing/2014/main" id="{98593C25-F611-45AE-91A6-02452253D519}"/>
              </a:ext>
            </a:extLst>
          </p:cNvPr>
          <p:cNvSpPr txBox="1">
            <a:spLocks/>
          </p:cNvSpPr>
          <p:nvPr/>
        </p:nvSpPr>
        <p:spPr>
          <a:xfrm>
            <a:off x="11633538" y="6613022"/>
            <a:ext cx="163804" cy="1846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687617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375235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2062852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75047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3438086" algn="l" defTabSz="1375235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4125703" algn="l" defTabSz="1375235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4813320" algn="l" defTabSz="1375235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5500937" algn="l" defTabSz="1375235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</a:pPr>
            <a:fld id="{00000000-1234-1234-1234-123412341234}" type="slidenum">
              <a:rPr lang="en-GB" sz="1200"/>
              <a:pPr>
                <a:spcAft>
                  <a:spcPts val="0"/>
                </a:spcAft>
              </a:pPr>
              <a:t>20</a:t>
            </a:fld>
            <a:endParaRPr lang="en-GB" sz="1200"/>
          </a:p>
        </p:txBody>
      </p:sp>
    </p:spTree>
    <p:extLst>
      <p:ext uri="{BB962C8B-B14F-4D97-AF65-F5344CB8AC3E}">
        <p14:creationId xmlns:p14="http://schemas.microsoft.com/office/powerpoint/2010/main" val="1983518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8" grpId="1" animBg="1"/>
      <p:bldP spid="32" grpId="0" animBg="1"/>
      <p:bldP spid="33" grpId="0" animBg="1"/>
      <p:bldP spid="33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CE7CF-8526-4C5D-BE7D-CB066BD21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3420" y="182898"/>
            <a:ext cx="10668674" cy="542925"/>
          </a:xfrm>
        </p:spPr>
        <p:txBody>
          <a:bodyPr vert="horz" lIns="0" tIns="0" rIns="0" bIns="0" rtlCol="0" anchor="ctr" anchorCtr="0">
            <a:noAutofit/>
          </a:bodyPr>
          <a:lstStyle/>
          <a:p>
            <a:r>
              <a:rPr lang="en-GB" sz="2800">
                <a:latin typeface="Segoe UI" panose="020B0502040204020203" pitchFamily="34" charset="0"/>
                <a:cs typeface="Segoe UI" panose="020B0502040204020203" pitchFamily="34" charset="0"/>
              </a:rPr>
              <a:t>Example outputs from other consulting firms (click the boxes)</a:t>
            </a: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8768BCEF-8CD8-453C-BC84-BB7473F83CEC}"/>
              </a:ext>
            </a:extLst>
          </p:cNvPr>
          <p:cNvSpPr/>
          <p:nvPr/>
        </p:nvSpPr>
        <p:spPr>
          <a:xfrm>
            <a:off x="1698521" y="1119543"/>
            <a:ext cx="4144070" cy="461586"/>
          </a:xfrm>
          <a:prstGeom prst="roundRect">
            <a:avLst/>
          </a:prstGeom>
          <a:solidFill>
            <a:srgbClr val="002B46"/>
          </a:solidFill>
          <a:ln w="63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6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Critical Capability Wheels</a:t>
            </a:r>
          </a:p>
        </p:txBody>
      </p:sp>
      <p:sp>
        <p:nvSpPr>
          <p:cNvPr id="48" name="Rectangle: Rounded Corners 47">
            <a:extLst>
              <a:ext uri="{FF2B5EF4-FFF2-40B4-BE49-F238E27FC236}">
                <a16:creationId xmlns:a16="http://schemas.microsoft.com/office/drawing/2014/main" id="{C9C53640-099E-4739-B777-0CC2032E8470}"/>
              </a:ext>
            </a:extLst>
          </p:cNvPr>
          <p:cNvSpPr/>
          <p:nvPr/>
        </p:nvSpPr>
        <p:spPr>
          <a:xfrm>
            <a:off x="6349411" y="1119543"/>
            <a:ext cx="4144070" cy="461586"/>
          </a:xfrm>
          <a:prstGeom prst="roundRect">
            <a:avLst/>
          </a:prstGeom>
          <a:solidFill>
            <a:srgbClr val="002B46"/>
          </a:solidFill>
          <a:ln w="63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6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Competency Matrices</a:t>
            </a:r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3163C888-536B-4EF5-8CA2-C6B4CBCCF9AA}"/>
              </a:ext>
            </a:extLst>
          </p:cNvPr>
          <p:cNvSpPr/>
          <p:nvPr/>
        </p:nvSpPr>
        <p:spPr>
          <a:xfrm>
            <a:off x="1698522" y="3861153"/>
            <a:ext cx="4144069" cy="461586"/>
          </a:xfrm>
          <a:prstGeom prst="roundRect">
            <a:avLst/>
          </a:prstGeom>
          <a:solidFill>
            <a:srgbClr val="002B46"/>
          </a:solidFill>
          <a:ln w="63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6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Career Paths</a:t>
            </a:r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4CD741B8-9E79-45E7-B55A-D9B87C3F63C2}"/>
              </a:ext>
            </a:extLst>
          </p:cNvPr>
          <p:cNvSpPr/>
          <p:nvPr/>
        </p:nvSpPr>
        <p:spPr>
          <a:xfrm>
            <a:off x="6349411" y="3861153"/>
            <a:ext cx="4144070" cy="461586"/>
          </a:xfrm>
          <a:prstGeom prst="roundRect">
            <a:avLst/>
          </a:prstGeom>
          <a:solidFill>
            <a:srgbClr val="002B46"/>
          </a:solidFill>
          <a:ln w="6350">
            <a:solidFill>
              <a:schemeClr val="tx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6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Review Templates</a:t>
            </a:r>
          </a:p>
        </p:txBody>
      </p:sp>
      <p:sp>
        <p:nvSpPr>
          <p:cNvPr id="3" name="Rectangle: Diagonal Corners Rounded 2">
            <a:hlinkClick r:id="rId2"/>
            <a:extLst>
              <a:ext uri="{FF2B5EF4-FFF2-40B4-BE49-F238E27FC236}">
                <a16:creationId xmlns:a16="http://schemas.microsoft.com/office/drawing/2014/main" id="{97AC8D15-0EA7-4533-AC47-F9D496790284}"/>
              </a:ext>
            </a:extLst>
          </p:cNvPr>
          <p:cNvSpPr/>
          <p:nvPr/>
        </p:nvSpPr>
        <p:spPr>
          <a:xfrm>
            <a:off x="2010267" y="1847654"/>
            <a:ext cx="1630837" cy="772998"/>
          </a:xfrm>
          <a:prstGeom prst="round2DiagRect">
            <a:avLst/>
          </a:prstGeom>
          <a:solidFill>
            <a:srgbClr val="0089DE"/>
          </a:solidFill>
          <a:ln w="6350">
            <a:solidFill>
              <a:schemeClr val="tx2"/>
            </a:solidFill>
          </a:ln>
          <a:effectLst>
            <a:outerShdw blurRad="50800" dist="508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 anchorCtr="1"/>
          <a:lstStyle/>
          <a:p>
            <a:pPr algn="ctr"/>
            <a:r>
              <a:rPr lang="en-GB" sz="14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Bid Management Consultancy</a:t>
            </a:r>
          </a:p>
        </p:txBody>
      </p:sp>
      <p:sp>
        <p:nvSpPr>
          <p:cNvPr id="9" name="Rectangle: Diagonal Corners Rounded 8">
            <a:hlinkClick r:id="rId3"/>
            <a:extLst>
              <a:ext uri="{FF2B5EF4-FFF2-40B4-BE49-F238E27FC236}">
                <a16:creationId xmlns:a16="http://schemas.microsoft.com/office/drawing/2014/main" id="{A0A51241-D12C-4E04-961D-55B0C5CED0A1}"/>
              </a:ext>
            </a:extLst>
          </p:cNvPr>
          <p:cNvSpPr/>
          <p:nvPr/>
        </p:nvSpPr>
        <p:spPr>
          <a:xfrm>
            <a:off x="3914481" y="1847654"/>
            <a:ext cx="1630837" cy="772998"/>
          </a:xfrm>
          <a:prstGeom prst="round2DiagRect">
            <a:avLst/>
          </a:prstGeom>
          <a:solidFill>
            <a:srgbClr val="0089DE"/>
          </a:solidFill>
          <a:ln w="6350">
            <a:solidFill>
              <a:schemeClr val="tx2"/>
            </a:solidFill>
          </a:ln>
          <a:effectLst>
            <a:outerShdw blurRad="50800" dist="508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 anchorCtr="1"/>
          <a:lstStyle/>
          <a:p>
            <a:pPr algn="ctr"/>
            <a:r>
              <a:rPr lang="en-GB" sz="14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Data Analytics</a:t>
            </a:r>
            <a:br>
              <a:rPr lang="en-GB" sz="14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sz="14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Consultancy</a:t>
            </a:r>
          </a:p>
        </p:txBody>
      </p:sp>
      <p:sp>
        <p:nvSpPr>
          <p:cNvPr id="10" name="Rectangle: Diagonal Corners Rounded 9">
            <a:hlinkClick r:id="rId4"/>
            <a:extLst>
              <a:ext uri="{FF2B5EF4-FFF2-40B4-BE49-F238E27FC236}">
                <a16:creationId xmlns:a16="http://schemas.microsoft.com/office/drawing/2014/main" id="{E7E1ACA5-729A-4D2E-86D4-06E3566DBF0F}"/>
              </a:ext>
            </a:extLst>
          </p:cNvPr>
          <p:cNvSpPr/>
          <p:nvPr/>
        </p:nvSpPr>
        <p:spPr>
          <a:xfrm>
            <a:off x="2010267" y="2790075"/>
            <a:ext cx="1630837" cy="772998"/>
          </a:xfrm>
          <a:prstGeom prst="round2DiagRect">
            <a:avLst/>
          </a:prstGeom>
          <a:solidFill>
            <a:srgbClr val="0089DE"/>
          </a:solidFill>
          <a:ln w="6350">
            <a:solidFill>
              <a:schemeClr val="tx2"/>
            </a:solidFill>
          </a:ln>
          <a:effectLst>
            <a:outerShdw blurRad="50800" dist="508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 anchorCtr="1"/>
          <a:lstStyle/>
          <a:p>
            <a:pPr algn="ctr"/>
            <a:r>
              <a:rPr lang="en-GB" sz="14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Energy Market Consultancy</a:t>
            </a:r>
          </a:p>
        </p:txBody>
      </p:sp>
      <p:sp>
        <p:nvSpPr>
          <p:cNvPr id="11" name="Rectangle: Diagonal Corners Rounded 10">
            <a:hlinkClick r:id="rId5"/>
            <a:extLst>
              <a:ext uri="{FF2B5EF4-FFF2-40B4-BE49-F238E27FC236}">
                <a16:creationId xmlns:a16="http://schemas.microsoft.com/office/drawing/2014/main" id="{DA1A223A-94DD-406E-870E-90A1A1C9FC65}"/>
              </a:ext>
            </a:extLst>
          </p:cNvPr>
          <p:cNvSpPr/>
          <p:nvPr/>
        </p:nvSpPr>
        <p:spPr>
          <a:xfrm>
            <a:off x="3914481" y="2790075"/>
            <a:ext cx="1630837" cy="772998"/>
          </a:xfrm>
          <a:prstGeom prst="round2DiagRect">
            <a:avLst/>
          </a:prstGeom>
          <a:solidFill>
            <a:srgbClr val="0089DE"/>
          </a:solidFill>
          <a:ln w="6350">
            <a:solidFill>
              <a:schemeClr val="tx2"/>
            </a:solidFill>
          </a:ln>
          <a:effectLst>
            <a:outerShdw blurRad="50800" dist="508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 anchorCtr="1"/>
          <a:lstStyle/>
          <a:p>
            <a:pPr algn="ctr"/>
            <a:r>
              <a:rPr lang="en-GB" sz="14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Pricing Consultancy</a:t>
            </a:r>
          </a:p>
        </p:txBody>
      </p:sp>
      <p:sp>
        <p:nvSpPr>
          <p:cNvPr id="12" name="Rectangle: Diagonal Corners Rounded 11">
            <a:hlinkClick r:id="rId6"/>
            <a:extLst>
              <a:ext uri="{FF2B5EF4-FFF2-40B4-BE49-F238E27FC236}">
                <a16:creationId xmlns:a16="http://schemas.microsoft.com/office/drawing/2014/main" id="{BD6B38F0-F743-457E-AEED-D38A6B43B13E}"/>
              </a:ext>
            </a:extLst>
          </p:cNvPr>
          <p:cNvSpPr/>
          <p:nvPr/>
        </p:nvSpPr>
        <p:spPr>
          <a:xfrm>
            <a:off x="8557182" y="1847654"/>
            <a:ext cx="1630837" cy="772998"/>
          </a:xfrm>
          <a:prstGeom prst="round2DiagRect">
            <a:avLst/>
          </a:prstGeom>
          <a:solidFill>
            <a:srgbClr val="0089DE"/>
          </a:solidFill>
          <a:ln w="6350">
            <a:solidFill>
              <a:schemeClr val="tx2"/>
            </a:solidFill>
          </a:ln>
          <a:effectLst>
            <a:outerShdw blurRad="50800" dist="508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 anchorCtr="1"/>
          <a:lstStyle/>
          <a:p>
            <a:pPr algn="ctr"/>
            <a:r>
              <a:rPr lang="en-GB" sz="14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Strategy Consultancy</a:t>
            </a:r>
          </a:p>
        </p:txBody>
      </p:sp>
      <p:sp>
        <p:nvSpPr>
          <p:cNvPr id="13" name="Rectangle: Diagonal Corners Rounded 12">
            <a:hlinkClick r:id="rId7"/>
            <a:extLst>
              <a:ext uri="{FF2B5EF4-FFF2-40B4-BE49-F238E27FC236}">
                <a16:creationId xmlns:a16="http://schemas.microsoft.com/office/drawing/2014/main" id="{33988474-17FC-47C8-B717-06898DE6AAC2}"/>
              </a:ext>
            </a:extLst>
          </p:cNvPr>
          <p:cNvSpPr/>
          <p:nvPr/>
        </p:nvSpPr>
        <p:spPr>
          <a:xfrm>
            <a:off x="6646684" y="1847654"/>
            <a:ext cx="1630837" cy="772998"/>
          </a:xfrm>
          <a:prstGeom prst="round2DiagRect">
            <a:avLst/>
          </a:prstGeom>
          <a:solidFill>
            <a:srgbClr val="0089DE"/>
          </a:solidFill>
          <a:ln w="6350">
            <a:solidFill>
              <a:schemeClr val="tx2"/>
            </a:solidFill>
          </a:ln>
          <a:effectLst>
            <a:outerShdw blurRad="50800" dist="508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 anchorCtr="1"/>
          <a:lstStyle/>
          <a:p>
            <a:pPr algn="ctr"/>
            <a:r>
              <a:rPr lang="en-GB" sz="14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Pricing Consultancy</a:t>
            </a:r>
          </a:p>
        </p:txBody>
      </p:sp>
      <p:sp>
        <p:nvSpPr>
          <p:cNvPr id="14" name="Rectangle: Diagonal Corners Rounded 13">
            <a:hlinkClick r:id="rId8"/>
            <a:extLst>
              <a:ext uri="{FF2B5EF4-FFF2-40B4-BE49-F238E27FC236}">
                <a16:creationId xmlns:a16="http://schemas.microsoft.com/office/drawing/2014/main" id="{513FF91C-E9C0-47ED-9D12-198701C1E7B8}"/>
              </a:ext>
            </a:extLst>
          </p:cNvPr>
          <p:cNvSpPr/>
          <p:nvPr/>
        </p:nvSpPr>
        <p:spPr>
          <a:xfrm>
            <a:off x="6646684" y="2790075"/>
            <a:ext cx="1630837" cy="772998"/>
          </a:xfrm>
          <a:prstGeom prst="round2DiagRect">
            <a:avLst/>
          </a:prstGeom>
          <a:solidFill>
            <a:srgbClr val="0089DE"/>
          </a:solidFill>
          <a:ln w="6350">
            <a:solidFill>
              <a:schemeClr val="tx2"/>
            </a:solidFill>
          </a:ln>
          <a:effectLst>
            <a:outerShdw blurRad="50800" dist="508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 anchorCtr="1"/>
          <a:lstStyle/>
          <a:p>
            <a:pPr algn="ctr"/>
            <a:r>
              <a:rPr lang="en-GB" sz="14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Data Engineering (Consultants)</a:t>
            </a:r>
          </a:p>
        </p:txBody>
      </p:sp>
      <p:sp>
        <p:nvSpPr>
          <p:cNvPr id="15" name="Rectangle: Diagonal Corners Rounded 14">
            <a:hlinkClick r:id="rId9"/>
            <a:extLst>
              <a:ext uri="{FF2B5EF4-FFF2-40B4-BE49-F238E27FC236}">
                <a16:creationId xmlns:a16="http://schemas.microsoft.com/office/drawing/2014/main" id="{23D51643-BBCE-4F76-B049-C65BE892440D}"/>
              </a:ext>
            </a:extLst>
          </p:cNvPr>
          <p:cNvSpPr/>
          <p:nvPr/>
        </p:nvSpPr>
        <p:spPr>
          <a:xfrm>
            <a:off x="8557182" y="2790075"/>
            <a:ext cx="1630837" cy="772998"/>
          </a:xfrm>
          <a:prstGeom prst="round2DiagRect">
            <a:avLst/>
          </a:prstGeom>
          <a:solidFill>
            <a:srgbClr val="0089DE"/>
          </a:solidFill>
          <a:ln w="6350">
            <a:solidFill>
              <a:schemeClr val="tx2"/>
            </a:solidFill>
          </a:ln>
          <a:effectLst>
            <a:outerShdw blurRad="50800" dist="508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 anchorCtr="1"/>
          <a:lstStyle/>
          <a:p>
            <a:pPr algn="ctr"/>
            <a:r>
              <a:rPr lang="en-GB" sz="14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Data Engineering</a:t>
            </a:r>
            <a:br>
              <a:rPr lang="en-GB" sz="14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sz="14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(Developers)</a:t>
            </a:r>
          </a:p>
        </p:txBody>
      </p:sp>
      <p:sp>
        <p:nvSpPr>
          <p:cNvPr id="17" name="Rectangle: Diagonal Corners Rounded 16">
            <a:hlinkClick r:id="rId10"/>
            <a:extLst>
              <a:ext uri="{FF2B5EF4-FFF2-40B4-BE49-F238E27FC236}">
                <a16:creationId xmlns:a16="http://schemas.microsoft.com/office/drawing/2014/main" id="{2ADFA0DD-EDDF-417F-8EE7-F6575F425125}"/>
              </a:ext>
            </a:extLst>
          </p:cNvPr>
          <p:cNvSpPr/>
          <p:nvPr/>
        </p:nvSpPr>
        <p:spPr>
          <a:xfrm>
            <a:off x="6646684" y="4591884"/>
            <a:ext cx="1630837" cy="772998"/>
          </a:xfrm>
          <a:prstGeom prst="round2DiagRect">
            <a:avLst/>
          </a:prstGeom>
          <a:solidFill>
            <a:srgbClr val="0089DE"/>
          </a:solidFill>
          <a:ln w="6350">
            <a:solidFill>
              <a:schemeClr val="tx2"/>
            </a:solidFill>
          </a:ln>
          <a:effectLst>
            <a:outerShdw blurRad="50800" dist="508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 anchorCtr="1"/>
          <a:lstStyle/>
          <a:p>
            <a:pPr algn="ctr"/>
            <a:r>
              <a:rPr lang="en-GB" sz="14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Comprehensive Review Book</a:t>
            </a:r>
          </a:p>
        </p:txBody>
      </p:sp>
      <p:sp>
        <p:nvSpPr>
          <p:cNvPr id="16" name="Rectangle: Diagonal Corners Rounded 15">
            <a:hlinkClick r:id="rId11"/>
            <a:extLst>
              <a:ext uri="{FF2B5EF4-FFF2-40B4-BE49-F238E27FC236}">
                <a16:creationId xmlns:a16="http://schemas.microsoft.com/office/drawing/2014/main" id="{9E8B3372-5B79-4696-99FF-EDE01C75A719}"/>
              </a:ext>
            </a:extLst>
          </p:cNvPr>
          <p:cNvSpPr/>
          <p:nvPr/>
        </p:nvSpPr>
        <p:spPr>
          <a:xfrm>
            <a:off x="8557182" y="5563240"/>
            <a:ext cx="1630837" cy="772998"/>
          </a:xfrm>
          <a:prstGeom prst="round2DiagRect">
            <a:avLst/>
          </a:prstGeom>
          <a:solidFill>
            <a:srgbClr val="0089DE"/>
          </a:solidFill>
          <a:ln w="6350">
            <a:solidFill>
              <a:schemeClr val="tx2"/>
            </a:solidFill>
          </a:ln>
          <a:effectLst>
            <a:outerShdw blurRad="50800" dist="508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 anchorCtr="1"/>
          <a:lstStyle/>
          <a:p>
            <a:pPr algn="ctr"/>
            <a:r>
              <a:rPr lang="en-GB" sz="14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Simple - Project</a:t>
            </a:r>
          </a:p>
        </p:txBody>
      </p:sp>
      <p:sp>
        <p:nvSpPr>
          <p:cNvPr id="18" name="Rectangle: Diagonal Corners Rounded 17">
            <a:hlinkClick r:id="rId12"/>
            <a:extLst>
              <a:ext uri="{FF2B5EF4-FFF2-40B4-BE49-F238E27FC236}">
                <a16:creationId xmlns:a16="http://schemas.microsoft.com/office/drawing/2014/main" id="{6B6EBC87-BAB8-4537-9E1B-0549980050F4}"/>
              </a:ext>
            </a:extLst>
          </p:cNvPr>
          <p:cNvSpPr/>
          <p:nvPr/>
        </p:nvSpPr>
        <p:spPr>
          <a:xfrm>
            <a:off x="8557182" y="4591884"/>
            <a:ext cx="1630837" cy="772998"/>
          </a:xfrm>
          <a:prstGeom prst="round2DiagRect">
            <a:avLst/>
          </a:prstGeom>
          <a:solidFill>
            <a:srgbClr val="0089DE"/>
          </a:solidFill>
          <a:ln w="6350">
            <a:solidFill>
              <a:schemeClr val="tx2"/>
            </a:solidFill>
          </a:ln>
          <a:effectLst>
            <a:outerShdw blurRad="50800" dist="508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 anchorCtr="1"/>
          <a:lstStyle/>
          <a:p>
            <a:pPr algn="ctr"/>
            <a:r>
              <a:rPr lang="en-GB" sz="14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Simple - Appraisal</a:t>
            </a:r>
          </a:p>
        </p:txBody>
      </p:sp>
      <p:sp>
        <p:nvSpPr>
          <p:cNvPr id="19" name="Rectangle: Diagonal Corners Rounded 18">
            <a:hlinkClick r:id="rId13"/>
            <a:extLst>
              <a:ext uri="{FF2B5EF4-FFF2-40B4-BE49-F238E27FC236}">
                <a16:creationId xmlns:a16="http://schemas.microsoft.com/office/drawing/2014/main" id="{C948C149-38BA-4443-911A-304A75E557BD}"/>
              </a:ext>
            </a:extLst>
          </p:cNvPr>
          <p:cNvSpPr/>
          <p:nvPr/>
        </p:nvSpPr>
        <p:spPr>
          <a:xfrm>
            <a:off x="6646684" y="5563240"/>
            <a:ext cx="1630837" cy="772998"/>
          </a:xfrm>
          <a:prstGeom prst="round2DiagRect">
            <a:avLst/>
          </a:prstGeom>
          <a:solidFill>
            <a:srgbClr val="0089DE"/>
          </a:solidFill>
          <a:ln w="6350">
            <a:solidFill>
              <a:schemeClr val="tx2"/>
            </a:solidFill>
          </a:ln>
          <a:effectLst>
            <a:outerShdw blurRad="50800" dist="508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 anchorCtr="1"/>
          <a:lstStyle/>
          <a:p>
            <a:pPr algn="ctr"/>
            <a:r>
              <a:rPr lang="en-GB" sz="14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Simple - PDP</a:t>
            </a:r>
          </a:p>
        </p:txBody>
      </p:sp>
      <p:sp>
        <p:nvSpPr>
          <p:cNvPr id="21" name="Rectangle: Diagonal Corners Rounded 20">
            <a:hlinkClick r:id="rId14"/>
            <a:extLst>
              <a:ext uri="{FF2B5EF4-FFF2-40B4-BE49-F238E27FC236}">
                <a16:creationId xmlns:a16="http://schemas.microsoft.com/office/drawing/2014/main" id="{635F0DBD-2C73-40F0-801C-551FE2059819}"/>
              </a:ext>
            </a:extLst>
          </p:cNvPr>
          <p:cNvSpPr/>
          <p:nvPr/>
        </p:nvSpPr>
        <p:spPr>
          <a:xfrm>
            <a:off x="3914480" y="4591884"/>
            <a:ext cx="1630837" cy="772998"/>
          </a:xfrm>
          <a:prstGeom prst="round2DiagRect">
            <a:avLst/>
          </a:prstGeom>
          <a:solidFill>
            <a:srgbClr val="0089DE"/>
          </a:solidFill>
          <a:ln w="6350">
            <a:solidFill>
              <a:schemeClr val="tx2"/>
            </a:solidFill>
          </a:ln>
          <a:effectLst>
            <a:outerShdw blurRad="50800" dist="508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 anchorCtr="1"/>
          <a:lstStyle/>
          <a:p>
            <a:pPr algn="ctr"/>
            <a:r>
              <a:rPr lang="en-GB" sz="14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Data</a:t>
            </a:r>
            <a:br>
              <a:rPr lang="en-GB" sz="14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sz="14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Engineering</a:t>
            </a:r>
          </a:p>
        </p:txBody>
      </p:sp>
      <p:sp>
        <p:nvSpPr>
          <p:cNvPr id="22" name="Rectangle: Diagonal Corners Rounded 21">
            <a:hlinkClick r:id="rId15"/>
            <a:extLst>
              <a:ext uri="{FF2B5EF4-FFF2-40B4-BE49-F238E27FC236}">
                <a16:creationId xmlns:a16="http://schemas.microsoft.com/office/drawing/2014/main" id="{0A27B0FF-0269-40A2-93AE-95B5026674D8}"/>
              </a:ext>
            </a:extLst>
          </p:cNvPr>
          <p:cNvSpPr/>
          <p:nvPr/>
        </p:nvSpPr>
        <p:spPr>
          <a:xfrm>
            <a:off x="2010267" y="4591884"/>
            <a:ext cx="1630837" cy="772998"/>
          </a:xfrm>
          <a:prstGeom prst="round2DiagRect">
            <a:avLst/>
          </a:prstGeom>
          <a:solidFill>
            <a:srgbClr val="0089DE"/>
          </a:solidFill>
          <a:ln w="6350">
            <a:solidFill>
              <a:schemeClr val="tx2"/>
            </a:solidFill>
          </a:ln>
          <a:effectLst>
            <a:outerShdw blurRad="50800" dist="508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 anchorCtr="1"/>
          <a:lstStyle/>
          <a:p>
            <a:pPr algn="ctr"/>
            <a:r>
              <a:rPr lang="en-GB" sz="14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Strategy Consultancy</a:t>
            </a:r>
          </a:p>
        </p:txBody>
      </p:sp>
    </p:spTree>
    <p:extLst>
      <p:ext uri="{BB962C8B-B14F-4D97-AF65-F5344CB8AC3E}">
        <p14:creationId xmlns:p14="http://schemas.microsoft.com/office/powerpoint/2010/main" val="957254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8E50B2-7D44-41B7-020F-6F88026EEC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0059" y="124254"/>
            <a:ext cx="10854073" cy="664797"/>
          </a:xfrm>
        </p:spPr>
        <p:txBody>
          <a:bodyPr vert="horz" lIns="91440" tIns="45720" rIns="91440" bIns="45720" rtlCol="0" anchor="ctr">
            <a:noAutofit/>
          </a:bodyPr>
          <a:lstStyle/>
          <a:p>
            <a:pPr>
              <a:spcBef>
                <a:spcPct val="0"/>
              </a:spcBef>
            </a:pPr>
            <a:r>
              <a:rPr lang="en-GB" sz="2800" dirty="0">
                <a:solidFill>
                  <a:schemeClr val="tx1"/>
                </a:solidFill>
                <a:latin typeface="Segoe UI"/>
                <a:cs typeface="Segoe UI"/>
              </a:rPr>
              <a:t>10 attributes of the typical target end state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5EEAE7F-828F-47E1-A200-4FF50504065C}"/>
              </a:ext>
            </a:extLst>
          </p:cNvPr>
          <p:cNvSpPr txBox="1"/>
          <p:nvPr/>
        </p:nvSpPr>
        <p:spPr>
          <a:xfrm>
            <a:off x="696206" y="1155248"/>
            <a:ext cx="10637926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Capabilities </a:t>
            </a:r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needed to deliver our strategy are crystal clear</a:t>
            </a: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Progression</a:t>
            </a:r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through each capability, from Base to Master, is clearly defined</a:t>
            </a: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Expectations</a:t>
            </a:r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of each role are clear to everyone</a:t>
            </a: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Career paths </a:t>
            </a:r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are flexible, with individuals able to align their own interests with the firm’s</a:t>
            </a: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Performance review processes </a:t>
            </a:r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are consistent, trusted, and drive decision making</a:t>
            </a: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Skill gaps </a:t>
            </a:r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are regularly assessed at three levels – firm, peer group, and individual</a:t>
            </a: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 have a plan</a:t>
            </a:r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to address skills gaps systematically - recruitment, on-the-job experience, coaching, training</a:t>
            </a: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Project allocations </a:t>
            </a:r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processes / decision rights are clearly defined &amp; consider development needs</a:t>
            </a: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Coaching</a:t>
            </a:r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is part of our DNA and drives on-the-job development</a:t>
            </a:r>
          </a:p>
          <a:p>
            <a:pPr marL="342900" indent="-342900">
              <a:spcBef>
                <a:spcPts val="1200"/>
              </a:spcBef>
              <a:buFont typeface="+mj-lt"/>
              <a:buAutoNum type="arabicPeriod"/>
            </a:pPr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Training</a:t>
            </a:r>
            <a:r>
              <a:rPr lang="en-GB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curricula and annual calendars are clear for each peer group</a:t>
            </a:r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CD3B7B3C-735D-1810-EB45-49EF17C55662}"/>
              </a:ext>
            </a:extLst>
          </p:cNvPr>
          <p:cNvSpPr/>
          <p:nvPr/>
        </p:nvSpPr>
        <p:spPr>
          <a:xfrm>
            <a:off x="5394629" y="5416062"/>
            <a:ext cx="1024932" cy="311498"/>
          </a:xfrm>
          <a:prstGeom prst="downArrow">
            <a:avLst>
              <a:gd name="adj1" fmla="val 50000"/>
              <a:gd name="adj2" fmla="val 100000"/>
            </a:avLst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C3644F-3EC4-F5DA-287C-1DDE4FAA27BA}"/>
              </a:ext>
            </a:extLst>
          </p:cNvPr>
          <p:cNvSpPr txBox="1"/>
          <p:nvPr/>
        </p:nvSpPr>
        <p:spPr>
          <a:xfrm>
            <a:off x="2280976" y="5818759"/>
            <a:ext cx="7252238" cy="73866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 consider these attributes in defining </a:t>
            </a:r>
            <a:r>
              <a:rPr lang="en-GB" sz="1600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your</a:t>
            </a:r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target end state</a:t>
            </a:r>
          </a:p>
          <a:p>
            <a:pPr algn="ctr">
              <a:spcBef>
                <a:spcPts val="1200"/>
              </a:spcBef>
            </a:pPr>
            <a:r>
              <a:rPr lang="en-GB" sz="16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Which are most important to you? Where are improvements needed?</a:t>
            </a:r>
            <a:endParaRPr lang="en-GB" sz="1600" i="1" u="sng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88156CDC-6779-46E7-3510-F7A0473E38CF}"/>
              </a:ext>
            </a:extLst>
          </p:cNvPr>
          <p:cNvSpPr txBox="1">
            <a:spLocks/>
          </p:cNvSpPr>
          <p:nvPr/>
        </p:nvSpPr>
        <p:spPr>
          <a:xfrm>
            <a:off x="9741532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75" kern="120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8887534-9256-4D4A-AB4E-4EBB84A560FF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32683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CE7CF-8526-4C5D-BE7D-CB066BD21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2385" y="182898"/>
            <a:ext cx="9205683" cy="542925"/>
          </a:xfrm>
        </p:spPr>
        <p:txBody>
          <a:bodyPr/>
          <a:lstStyle/>
          <a:p>
            <a:r>
              <a:rPr lang="en-GB" sz="2800" dirty="0">
                <a:latin typeface="Segoe UI" panose="020B0502040204020203" pitchFamily="34" charset="0"/>
                <a:cs typeface="Segoe UI" panose="020B0502040204020203" pitchFamily="34" charset="0"/>
              </a:rPr>
              <a:t>Example project steps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E1791A0C-669D-4F75-BE7F-A278C969A739}"/>
              </a:ext>
            </a:extLst>
          </p:cNvPr>
          <p:cNvSpPr/>
          <p:nvPr/>
        </p:nvSpPr>
        <p:spPr>
          <a:xfrm>
            <a:off x="505736" y="1973487"/>
            <a:ext cx="2606643" cy="19578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t" anchorCtr="0"/>
          <a:lstStyle/>
          <a:p>
            <a:pPr marL="180975" indent="-180975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Review Brand Genetics vision &amp; strategy to identify critical capabilities</a:t>
            </a:r>
          </a:p>
          <a:p>
            <a:pPr marL="180975" indent="-180975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Develop structure &amp; purpose of critical capabilities</a:t>
            </a:r>
          </a:p>
        </p:txBody>
      </p:sp>
      <p:sp>
        <p:nvSpPr>
          <p:cNvPr id="41" name="Freeform 72">
            <a:extLst>
              <a:ext uri="{FF2B5EF4-FFF2-40B4-BE49-F238E27FC236}">
                <a16:creationId xmlns:a16="http://schemas.microsoft.com/office/drawing/2014/main" id="{B804AA69-372D-4E38-BDD5-9593572B202A}"/>
              </a:ext>
            </a:extLst>
          </p:cNvPr>
          <p:cNvSpPr>
            <a:spLocks noChangeAspect="1"/>
          </p:cNvSpPr>
          <p:nvPr/>
        </p:nvSpPr>
        <p:spPr>
          <a:xfrm>
            <a:off x="492386" y="1125691"/>
            <a:ext cx="2619993" cy="751894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955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Critical capabilities</a:t>
            </a:r>
          </a:p>
        </p:txBody>
      </p:sp>
      <p:sp>
        <p:nvSpPr>
          <p:cNvPr id="9" name="Freeform 72">
            <a:extLst>
              <a:ext uri="{FF2B5EF4-FFF2-40B4-BE49-F238E27FC236}">
                <a16:creationId xmlns:a16="http://schemas.microsoft.com/office/drawing/2014/main" id="{4E39D655-61E2-46F0-A0C7-4C3272914E6F}"/>
              </a:ext>
            </a:extLst>
          </p:cNvPr>
          <p:cNvSpPr>
            <a:spLocks noChangeAspect="1"/>
          </p:cNvSpPr>
          <p:nvPr/>
        </p:nvSpPr>
        <p:spPr>
          <a:xfrm>
            <a:off x="3372544" y="1125691"/>
            <a:ext cx="2619993" cy="751894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955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Competency Matrix</a:t>
            </a:r>
            <a:b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&amp; Career Paths</a:t>
            </a:r>
          </a:p>
        </p:txBody>
      </p:sp>
      <p:sp>
        <p:nvSpPr>
          <p:cNvPr id="11" name="Freeform 72">
            <a:extLst>
              <a:ext uri="{FF2B5EF4-FFF2-40B4-BE49-F238E27FC236}">
                <a16:creationId xmlns:a16="http://schemas.microsoft.com/office/drawing/2014/main" id="{5171AD5A-3524-4C58-A6C3-45FF45AD480D}"/>
              </a:ext>
            </a:extLst>
          </p:cNvPr>
          <p:cNvSpPr>
            <a:spLocks noChangeAspect="1"/>
          </p:cNvSpPr>
          <p:nvPr/>
        </p:nvSpPr>
        <p:spPr>
          <a:xfrm>
            <a:off x="6252701" y="1125691"/>
            <a:ext cx="2619993" cy="751894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955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Skill Gaps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E89B9E2-60C8-4391-8FE1-4069361C3F0E}"/>
              </a:ext>
            </a:extLst>
          </p:cNvPr>
          <p:cNvSpPr/>
          <p:nvPr/>
        </p:nvSpPr>
        <p:spPr>
          <a:xfrm>
            <a:off x="3372544" y="1973487"/>
            <a:ext cx="2619992" cy="19578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t" anchorCtr="0"/>
          <a:lstStyle/>
          <a:p>
            <a:pPr marL="180975" indent="-180975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 each capability area, define expected behaviours and skill levels – Base through to Master</a:t>
            </a:r>
          </a:p>
          <a:p>
            <a:pPr marL="180975" indent="-180975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Define Roles by the expectations for that role</a:t>
            </a:r>
          </a:p>
          <a:p>
            <a:pPr marL="180975" indent="-180975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Define Career Paths by the different capabilities </a:t>
            </a:r>
            <a:r>
              <a:rPr lang="en-US" sz="16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prioritised</a:t>
            </a:r>
            <a:r>
              <a:rPr lang="en-US" sz="16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each path</a:t>
            </a:r>
          </a:p>
          <a:p>
            <a:pPr marL="285750" indent="-28575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en-GB" sz="16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3884E64-1CD1-4772-8683-938B7F06D4D1}"/>
              </a:ext>
            </a:extLst>
          </p:cNvPr>
          <p:cNvSpPr/>
          <p:nvPr/>
        </p:nvSpPr>
        <p:spPr>
          <a:xfrm>
            <a:off x="3904494" y="2377525"/>
            <a:ext cx="1644490" cy="19578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t" anchorCtr="0"/>
          <a:lstStyle/>
          <a:p>
            <a:pPr>
              <a:spcBef>
                <a:spcPts val="600"/>
              </a:spcBef>
            </a:pPr>
            <a:endParaRPr lang="en-GB" sz="1600">
              <a:solidFill>
                <a:srgbClr val="212C5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5C26CC2-CE25-4AA1-8D1E-1A95A7A7D54F}"/>
              </a:ext>
            </a:extLst>
          </p:cNvPr>
          <p:cNvSpPr/>
          <p:nvPr/>
        </p:nvSpPr>
        <p:spPr>
          <a:xfrm>
            <a:off x="6239353" y="1973487"/>
            <a:ext cx="2619992" cy="19578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t" anchorCtr="0"/>
          <a:lstStyle/>
          <a:p>
            <a:pPr marL="180975" indent="-180975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Create a performance assessment framework, built around critical capabilities</a:t>
            </a:r>
          </a:p>
          <a:p>
            <a:pPr marL="180975" indent="-180975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Define processes and decision rights for promotion decisions</a:t>
            </a:r>
          </a:p>
          <a:p>
            <a:pPr marL="180975" indent="-180975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Create supporting templates &amp; guidelines</a:t>
            </a:r>
          </a:p>
          <a:p>
            <a:pPr marL="180975" indent="-180975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Run review processes to measure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AA2903D-B342-43DE-991C-E60BF88623EE}"/>
              </a:ext>
            </a:extLst>
          </p:cNvPr>
          <p:cNvSpPr txBox="1"/>
          <p:nvPr/>
        </p:nvSpPr>
        <p:spPr>
          <a:xfrm>
            <a:off x="492386" y="5395872"/>
            <a:ext cx="2619994" cy="93459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wrap="square" lIns="36000" tIns="36000" rIns="36000" bIns="36000" rtlCol="0" anchor="t">
            <a:noAutofit/>
          </a:bodyPr>
          <a:lstStyle>
            <a:defPPr>
              <a:defRPr lang="en-US"/>
            </a:defPPr>
            <a:lvl1pPr algn="ctr"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defRPr sz="1600" b="1">
                <a:solidFill>
                  <a:srgbClr val="212C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GB" dirty="0">
                <a:solidFill>
                  <a:schemeClr val="tx1"/>
                </a:solidFill>
              </a:rPr>
              <a:t>Clear alignment on what BG needs to be great at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C2AB20B-BA68-491D-B770-5D98838482D6}"/>
              </a:ext>
            </a:extLst>
          </p:cNvPr>
          <p:cNvCxnSpPr/>
          <p:nvPr/>
        </p:nvCxnSpPr>
        <p:spPr>
          <a:xfrm>
            <a:off x="492386" y="5334510"/>
            <a:ext cx="1257597" cy="0"/>
          </a:xfrm>
          <a:prstGeom prst="line">
            <a:avLst/>
          </a:prstGeom>
          <a:ln w="12700" cap="rnd">
            <a:solidFill>
              <a:srgbClr val="212C56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917B4AF-00EA-45FF-A4C9-FE0F4707F166}"/>
              </a:ext>
            </a:extLst>
          </p:cNvPr>
          <p:cNvCxnSpPr/>
          <p:nvPr/>
        </p:nvCxnSpPr>
        <p:spPr>
          <a:xfrm>
            <a:off x="1854783" y="5334510"/>
            <a:ext cx="1257597" cy="0"/>
          </a:xfrm>
          <a:prstGeom prst="line">
            <a:avLst/>
          </a:prstGeom>
          <a:ln w="12700" cap="rnd">
            <a:solidFill>
              <a:srgbClr val="212C56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19B2C34-442C-4F40-8E4F-3B59F1761869}"/>
              </a:ext>
            </a:extLst>
          </p:cNvPr>
          <p:cNvCxnSpPr/>
          <p:nvPr/>
        </p:nvCxnSpPr>
        <p:spPr>
          <a:xfrm>
            <a:off x="1749983" y="5273148"/>
            <a:ext cx="52399" cy="122724"/>
          </a:xfrm>
          <a:prstGeom prst="line">
            <a:avLst/>
          </a:prstGeom>
          <a:ln w="12700" cap="rnd">
            <a:solidFill>
              <a:srgbClr val="212C56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9D6DA6C-EFD8-4532-8E4E-8C7ADB32CC60}"/>
              </a:ext>
            </a:extLst>
          </p:cNvPr>
          <p:cNvCxnSpPr/>
          <p:nvPr/>
        </p:nvCxnSpPr>
        <p:spPr>
          <a:xfrm flipV="1">
            <a:off x="1802381" y="5273148"/>
            <a:ext cx="52400" cy="122724"/>
          </a:xfrm>
          <a:prstGeom prst="line">
            <a:avLst/>
          </a:prstGeom>
          <a:ln w="12700" cap="rnd">
            <a:solidFill>
              <a:srgbClr val="212C56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14642876-DE1D-48DD-998A-23192E211358}"/>
              </a:ext>
            </a:extLst>
          </p:cNvPr>
          <p:cNvSpPr txBox="1"/>
          <p:nvPr/>
        </p:nvSpPr>
        <p:spPr>
          <a:xfrm>
            <a:off x="3372544" y="5395872"/>
            <a:ext cx="2619994" cy="93459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wrap="square" lIns="36000" tIns="36000" rIns="36000" bIns="36000" rtlCol="0" anchor="t">
            <a:noAutofit/>
          </a:bodyPr>
          <a:lstStyle>
            <a:defPPr>
              <a:defRPr lang="en-US"/>
            </a:defPPr>
            <a:lvl1pPr algn="ctr">
              <a:spcBef>
                <a:spcPts val="600"/>
              </a:spcBef>
              <a:spcAft>
                <a:spcPts val="0"/>
              </a:spcAft>
              <a:buClr>
                <a:srgbClr val="002060"/>
              </a:buClr>
              <a:defRPr sz="1600" b="1">
                <a:solidFill>
                  <a:srgbClr val="212C5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GB" dirty="0">
                <a:solidFill>
                  <a:schemeClr val="tx1"/>
                </a:solidFill>
              </a:rPr>
              <a:t>Clear articulation of expectations by role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DEB9906B-9F07-491D-906B-5D749CE15D50}"/>
              </a:ext>
            </a:extLst>
          </p:cNvPr>
          <p:cNvCxnSpPr/>
          <p:nvPr/>
        </p:nvCxnSpPr>
        <p:spPr>
          <a:xfrm>
            <a:off x="3372544" y="5334510"/>
            <a:ext cx="1257597" cy="0"/>
          </a:xfrm>
          <a:prstGeom prst="line">
            <a:avLst/>
          </a:prstGeom>
          <a:ln w="12700" cap="rnd">
            <a:solidFill>
              <a:srgbClr val="212C56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4AAD7588-220F-444A-B1D3-91191BF3881D}"/>
              </a:ext>
            </a:extLst>
          </p:cNvPr>
          <p:cNvCxnSpPr/>
          <p:nvPr/>
        </p:nvCxnSpPr>
        <p:spPr>
          <a:xfrm>
            <a:off x="4734940" y="5334510"/>
            <a:ext cx="1257597" cy="0"/>
          </a:xfrm>
          <a:prstGeom prst="line">
            <a:avLst/>
          </a:prstGeom>
          <a:ln w="12700" cap="rnd">
            <a:solidFill>
              <a:srgbClr val="212C56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358EC59-5731-4141-A863-F0672A795E2E}"/>
              </a:ext>
            </a:extLst>
          </p:cNvPr>
          <p:cNvCxnSpPr/>
          <p:nvPr/>
        </p:nvCxnSpPr>
        <p:spPr>
          <a:xfrm>
            <a:off x="4630141" y="5273148"/>
            <a:ext cx="52399" cy="122724"/>
          </a:xfrm>
          <a:prstGeom prst="line">
            <a:avLst/>
          </a:prstGeom>
          <a:ln w="12700" cap="rnd">
            <a:solidFill>
              <a:srgbClr val="212C56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4895AD6-256B-4395-8BEA-D524350A457A}"/>
              </a:ext>
            </a:extLst>
          </p:cNvPr>
          <p:cNvCxnSpPr/>
          <p:nvPr/>
        </p:nvCxnSpPr>
        <p:spPr>
          <a:xfrm flipV="1">
            <a:off x="4682539" y="5273148"/>
            <a:ext cx="52400" cy="122724"/>
          </a:xfrm>
          <a:prstGeom prst="line">
            <a:avLst/>
          </a:prstGeom>
          <a:ln w="12700" cap="rnd">
            <a:solidFill>
              <a:srgbClr val="212C56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D6522365-98F0-418A-B7CA-7B8F17F9CD22}"/>
              </a:ext>
            </a:extLst>
          </p:cNvPr>
          <p:cNvSpPr txBox="1"/>
          <p:nvPr/>
        </p:nvSpPr>
        <p:spPr>
          <a:xfrm>
            <a:off x="6252702" y="5395872"/>
            <a:ext cx="2619994" cy="93459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wrap="square" lIns="36000" tIns="36000" rIns="36000" bIns="36000" rtlCol="0" anchor="t">
            <a:noAutofit/>
          </a:bodyPr>
          <a:lstStyle/>
          <a:p>
            <a:pPr algn="ctr">
              <a:spcBef>
                <a:spcPts val="600"/>
              </a:spcBef>
              <a:buClr>
                <a:srgbClr val="002060"/>
              </a:buClr>
            </a:pPr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Necessary tools to assess current skills &amp; identify gaps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5FB10B4-5544-467A-A32A-74F96975BF2A}"/>
              </a:ext>
            </a:extLst>
          </p:cNvPr>
          <p:cNvCxnSpPr/>
          <p:nvPr/>
        </p:nvCxnSpPr>
        <p:spPr>
          <a:xfrm>
            <a:off x="6252702" y="5334510"/>
            <a:ext cx="1257597" cy="0"/>
          </a:xfrm>
          <a:prstGeom prst="line">
            <a:avLst/>
          </a:prstGeom>
          <a:ln w="12700" cap="rnd">
            <a:solidFill>
              <a:srgbClr val="212C56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4238694-70CF-41B6-8F48-7329D3007582}"/>
              </a:ext>
            </a:extLst>
          </p:cNvPr>
          <p:cNvCxnSpPr/>
          <p:nvPr/>
        </p:nvCxnSpPr>
        <p:spPr>
          <a:xfrm>
            <a:off x="7615099" y="5334510"/>
            <a:ext cx="1257597" cy="0"/>
          </a:xfrm>
          <a:prstGeom prst="line">
            <a:avLst/>
          </a:prstGeom>
          <a:ln w="12700" cap="rnd">
            <a:solidFill>
              <a:srgbClr val="212C56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AA731564-68A8-41E8-B389-DC8C66A8876A}"/>
              </a:ext>
            </a:extLst>
          </p:cNvPr>
          <p:cNvCxnSpPr/>
          <p:nvPr/>
        </p:nvCxnSpPr>
        <p:spPr>
          <a:xfrm>
            <a:off x="7510299" y="5273148"/>
            <a:ext cx="52399" cy="122724"/>
          </a:xfrm>
          <a:prstGeom prst="line">
            <a:avLst/>
          </a:prstGeom>
          <a:ln w="12700" cap="rnd">
            <a:solidFill>
              <a:srgbClr val="212C56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762868D2-93B0-4EBC-9E5F-358CE3996D53}"/>
              </a:ext>
            </a:extLst>
          </p:cNvPr>
          <p:cNvCxnSpPr/>
          <p:nvPr/>
        </p:nvCxnSpPr>
        <p:spPr>
          <a:xfrm flipV="1">
            <a:off x="7562698" y="5273148"/>
            <a:ext cx="52400" cy="122724"/>
          </a:xfrm>
          <a:prstGeom prst="line">
            <a:avLst/>
          </a:prstGeom>
          <a:ln w="12700" cap="rnd">
            <a:solidFill>
              <a:srgbClr val="212C56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reeform 72">
            <a:extLst>
              <a:ext uri="{FF2B5EF4-FFF2-40B4-BE49-F238E27FC236}">
                <a16:creationId xmlns:a16="http://schemas.microsoft.com/office/drawing/2014/main" id="{718AB1EF-2E4C-1B46-7091-639CF34B0A72}"/>
              </a:ext>
            </a:extLst>
          </p:cNvPr>
          <p:cNvSpPr>
            <a:spLocks noChangeAspect="1"/>
          </p:cNvSpPr>
          <p:nvPr/>
        </p:nvSpPr>
        <p:spPr>
          <a:xfrm>
            <a:off x="9137215" y="1125691"/>
            <a:ext cx="2619993" cy="751894"/>
          </a:xfrm>
          <a:prstGeom prst="round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0" tIns="0" rIns="0" bIns="0" numCol="1" spcCol="1270" anchor="ctr" anchorCtr="0">
            <a:noAutofit/>
          </a:bodyPr>
          <a:lstStyle/>
          <a:p>
            <a:pPr algn="ctr" defTabSz="1955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 Plan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410D91C-CB24-D5F1-F9E9-7AA2656A7D6E}"/>
              </a:ext>
            </a:extLst>
          </p:cNvPr>
          <p:cNvSpPr/>
          <p:nvPr/>
        </p:nvSpPr>
        <p:spPr>
          <a:xfrm>
            <a:off x="9123867" y="1973487"/>
            <a:ext cx="2619992" cy="19578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t" anchorCtr="0"/>
          <a:lstStyle/>
          <a:p>
            <a:pPr marL="180975" indent="-180975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Define how to address priority skills gaps</a:t>
            </a:r>
          </a:p>
          <a:p>
            <a:pPr marL="742950" lvl="1" indent="-2857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GB" sz="1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Recruitment</a:t>
            </a:r>
          </a:p>
          <a:p>
            <a:pPr marL="742950" lvl="1" indent="-285750">
              <a:spcBef>
                <a:spcPts val="200"/>
              </a:spcBef>
              <a:buFont typeface="Wingdings" panose="05000000000000000000" pitchFamily="2" charset="2"/>
              <a:buChar char="Ø"/>
            </a:pPr>
            <a:r>
              <a:rPr lang="en-GB" sz="1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On-the-job experience</a:t>
            </a:r>
          </a:p>
          <a:p>
            <a:pPr marL="742950" lvl="1" indent="-285750">
              <a:spcBef>
                <a:spcPts val="200"/>
              </a:spcBef>
              <a:buFont typeface="Wingdings" panose="05000000000000000000" pitchFamily="2" charset="2"/>
              <a:buChar char="Ø"/>
            </a:pPr>
            <a:r>
              <a:rPr lang="en-GB" sz="1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Coaching</a:t>
            </a:r>
          </a:p>
          <a:p>
            <a:pPr marL="742950" lvl="1" indent="-285750">
              <a:spcBef>
                <a:spcPts val="200"/>
              </a:spcBef>
              <a:buFont typeface="Wingdings" panose="05000000000000000000" pitchFamily="2" charset="2"/>
              <a:buChar char="Ø"/>
            </a:pPr>
            <a:r>
              <a:rPr lang="en-GB" sz="1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Training</a:t>
            </a:r>
          </a:p>
          <a:p>
            <a:pPr marL="180975" indent="-180975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Define training curriculum for each peer group</a:t>
            </a:r>
          </a:p>
          <a:p>
            <a:pPr marL="180975" indent="-180975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Create annual training calendar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69857E1-B993-2423-8170-F3B0EF05153B}"/>
              </a:ext>
            </a:extLst>
          </p:cNvPr>
          <p:cNvSpPr txBox="1"/>
          <p:nvPr/>
        </p:nvSpPr>
        <p:spPr>
          <a:xfrm>
            <a:off x="9137216" y="5395872"/>
            <a:ext cx="2619994" cy="93459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wrap="square" lIns="36000" tIns="36000" rIns="36000" bIns="36000" rtlCol="0" anchor="t">
            <a:noAutofit/>
          </a:bodyPr>
          <a:lstStyle/>
          <a:p>
            <a:pPr algn="ctr">
              <a:spcBef>
                <a:spcPts val="600"/>
              </a:spcBef>
              <a:buClr>
                <a:srgbClr val="002060"/>
              </a:buClr>
            </a:pPr>
            <a:r>
              <a:rPr lang="en-GB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Rigorous plan to build the skills needed to realise your strategy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5A0F82C-A2AD-B261-232E-1340DEFAB2FB}"/>
              </a:ext>
            </a:extLst>
          </p:cNvPr>
          <p:cNvCxnSpPr/>
          <p:nvPr/>
        </p:nvCxnSpPr>
        <p:spPr>
          <a:xfrm>
            <a:off x="9137216" y="5334510"/>
            <a:ext cx="1257597" cy="0"/>
          </a:xfrm>
          <a:prstGeom prst="line">
            <a:avLst/>
          </a:prstGeom>
          <a:ln w="12700" cap="rnd">
            <a:solidFill>
              <a:srgbClr val="212C56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2873B218-DA39-85C3-E8AE-78890EF420C2}"/>
              </a:ext>
            </a:extLst>
          </p:cNvPr>
          <p:cNvCxnSpPr/>
          <p:nvPr/>
        </p:nvCxnSpPr>
        <p:spPr>
          <a:xfrm>
            <a:off x="10499613" y="5334510"/>
            <a:ext cx="1257597" cy="0"/>
          </a:xfrm>
          <a:prstGeom prst="line">
            <a:avLst/>
          </a:prstGeom>
          <a:ln w="12700" cap="rnd">
            <a:solidFill>
              <a:srgbClr val="212C56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A88C0B9-14C6-92C0-F1C5-5EEFC2A1340E}"/>
              </a:ext>
            </a:extLst>
          </p:cNvPr>
          <p:cNvCxnSpPr/>
          <p:nvPr/>
        </p:nvCxnSpPr>
        <p:spPr>
          <a:xfrm>
            <a:off x="10394813" y="5273148"/>
            <a:ext cx="52399" cy="122724"/>
          </a:xfrm>
          <a:prstGeom prst="line">
            <a:avLst/>
          </a:prstGeom>
          <a:ln w="12700" cap="rnd">
            <a:solidFill>
              <a:srgbClr val="212C56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21B1FBA9-45A2-E5D0-CD03-C9D3C1B2200F}"/>
              </a:ext>
            </a:extLst>
          </p:cNvPr>
          <p:cNvCxnSpPr/>
          <p:nvPr/>
        </p:nvCxnSpPr>
        <p:spPr>
          <a:xfrm flipV="1">
            <a:off x="10447212" y="5273148"/>
            <a:ext cx="52400" cy="122724"/>
          </a:xfrm>
          <a:prstGeom prst="line">
            <a:avLst/>
          </a:prstGeom>
          <a:ln w="12700" cap="rnd">
            <a:solidFill>
              <a:srgbClr val="212C56"/>
            </a:solidFill>
            <a:prstDash val="solid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Slide Number Placeholder 3">
            <a:extLst>
              <a:ext uri="{FF2B5EF4-FFF2-40B4-BE49-F238E27FC236}">
                <a16:creationId xmlns:a16="http://schemas.microsoft.com/office/drawing/2014/main" id="{160A517E-3CA3-75BD-FE61-CE00DEAAA7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741532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75" kern="120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8887534-9256-4D4A-AB4E-4EBB84A560FF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61728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CE7CF-8526-4C5D-BE7D-CB066BD219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840" y="199369"/>
            <a:ext cx="9205683" cy="542925"/>
          </a:xfrm>
        </p:spPr>
        <p:txBody>
          <a:bodyPr/>
          <a:lstStyle/>
          <a:p>
            <a:r>
              <a:rPr lang="en-GB" sz="2800" dirty="0">
                <a:latin typeface="Segoe UI" panose="020B0502040204020203" pitchFamily="34" charset="0"/>
                <a:cs typeface="Segoe UI" panose="020B0502040204020203" pitchFamily="34" charset="0"/>
              </a:rPr>
              <a:t>Example workplan</a:t>
            </a:r>
          </a:p>
        </p:txBody>
      </p:sp>
      <p:sp>
        <p:nvSpPr>
          <p:cNvPr id="8" name="Chevron">
            <a:extLst>
              <a:ext uri="{FF2B5EF4-FFF2-40B4-BE49-F238E27FC236}">
                <a16:creationId xmlns:a16="http://schemas.microsoft.com/office/drawing/2014/main" id="{EEE562E6-BCDB-4230-B9EB-F9E7793410D8}"/>
              </a:ext>
            </a:extLst>
          </p:cNvPr>
          <p:cNvSpPr/>
          <p:nvPr/>
        </p:nvSpPr>
        <p:spPr>
          <a:xfrm>
            <a:off x="2185640" y="1118502"/>
            <a:ext cx="1653329" cy="297922"/>
          </a:xfrm>
          <a:prstGeom prst="chevron">
            <a:avLst/>
          </a:prstGeom>
          <a:solidFill>
            <a:schemeClr val="accent2"/>
          </a:solidFill>
          <a:ln w="6350">
            <a:solidFill>
              <a:srgbClr val="212C5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 anchorCtr="1">
            <a:noAutofit/>
          </a:bodyPr>
          <a:lstStyle/>
          <a:p>
            <a:pPr algn="ctr"/>
            <a:r>
              <a:rPr lang="en-GB" sz="1400" b="1" dirty="0">
                <a:solidFill>
                  <a:schemeClr val="bg1"/>
                </a:solidFill>
                <a:latin typeface="Tahoma" panose="020B0604030504040204" pitchFamily="34" charset="0"/>
              </a:rPr>
              <a:t>Week 1</a:t>
            </a:r>
          </a:p>
        </p:txBody>
      </p:sp>
      <p:sp>
        <p:nvSpPr>
          <p:cNvPr id="10" name="Chevron">
            <a:extLst>
              <a:ext uri="{FF2B5EF4-FFF2-40B4-BE49-F238E27FC236}">
                <a16:creationId xmlns:a16="http://schemas.microsoft.com/office/drawing/2014/main" id="{2EB06071-118C-445A-B8CD-F29EAEC54892}"/>
              </a:ext>
            </a:extLst>
          </p:cNvPr>
          <p:cNvSpPr/>
          <p:nvPr/>
        </p:nvSpPr>
        <p:spPr>
          <a:xfrm>
            <a:off x="3736118" y="1118502"/>
            <a:ext cx="1653329" cy="297922"/>
          </a:xfrm>
          <a:prstGeom prst="chevron">
            <a:avLst/>
          </a:prstGeom>
          <a:solidFill>
            <a:schemeClr val="accent2"/>
          </a:solidFill>
          <a:ln w="6350">
            <a:solidFill>
              <a:srgbClr val="212C5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 anchorCtr="1">
            <a:noAutofit/>
          </a:bodyPr>
          <a:lstStyle/>
          <a:p>
            <a:pPr algn="ctr"/>
            <a:r>
              <a:rPr lang="en-GB" sz="1400" b="1" dirty="0">
                <a:solidFill>
                  <a:schemeClr val="bg1"/>
                </a:solidFill>
                <a:latin typeface="Tahoma" panose="020B0604030504040204" pitchFamily="34" charset="0"/>
              </a:rPr>
              <a:t>Week 2</a:t>
            </a:r>
          </a:p>
        </p:txBody>
      </p:sp>
      <p:sp>
        <p:nvSpPr>
          <p:cNvPr id="12" name="Chevron">
            <a:extLst>
              <a:ext uri="{FF2B5EF4-FFF2-40B4-BE49-F238E27FC236}">
                <a16:creationId xmlns:a16="http://schemas.microsoft.com/office/drawing/2014/main" id="{CB92DB14-EF41-4232-A2EA-C711AA08BB88}"/>
              </a:ext>
            </a:extLst>
          </p:cNvPr>
          <p:cNvSpPr/>
          <p:nvPr/>
        </p:nvSpPr>
        <p:spPr>
          <a:xfrm>
            <a:off x="5286599" y="1118502"/>
            <a:ext cx="1653329" cy="297922"/>
          </a:xfrm>
          <a:prstGeom prst="chevron">
            <a:avLst/>
          </a:prstGeom>
          <a:solidFill>
            <a:schemeClr val="accent2"/>
          </a:solidFill>
          <a:ln w="6350">
            <a:solidFill>
              <a:srgbClr val="212C5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 anchorCtr="1">
            <a:noAutofit/>
          </a:bodyPr>
          <a:lstStyle/>
          <a:p>
            <a:pPr algn="ctr"/>
            <a:r>
              <a:rPr lang="en-GB" sz="1400" b="1" dirty="0">
                <a:solidFill>
                  <a:schemeClr val="bg1"/>
                </a:solidFill>
                <a:latin typeface="Tahoma" panose="020B0604030504040204" pitchFamily="34" charset="0"/>
              </a:rPr>
              <a:t>Weeks 3 - 6</a:t>
            </a:r>
          </a:p>
        </p:txBody>
      </p:sp>
      <p:sp>
        <p:nvSpPr>
          <p:cNvPr id="16" name="Chevron">
            <a:extLst>
              <a:ext uri="{FF2B5EF4-FFF2-40B4-BE49-F238E27FC236}">
                <a16:creationId xmlns:a16="http://schemas.microsoft.com/office/drawing/2014/main" id="{48A4B6C5-BD6C-490C-A231-ED79695ACA3E}"/>
              </a:ext>
            </a:extLst>
          </p:cNvPr>
          <p:cNvSpPr/>
          <p:nvPr/>
        </p:nvSpPr>
        <p:spPr>
          <a:xfrm>
            <a:off x="6837078" y="1118502"/>
            <a:ext cx="1653329" cy="297922"/>
          </a:xfrm>
          <a:prstGeom prst="chevron">
            <a:avLst/>
          </a:prstGeom>
          <a:solidFill>
            <a:srgbClr val="EBB95F"/>
          </a:solidFill>
          <a:ln w="6350">
            <a:solidFill>
              <a:srgbClr val="212C5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 anchorCtr="1">
            <a:noAutofit/>
          </a:bodyPr>
          <a:lstStyle/>
          <a:p>
            <a:pPr algn="ctr"/>
            <a:r>
              <a:rPr lang="en-GB" sz="1400" b="1" dirty="0">
                <a:solidFill>
                  <a:srgbClr val="212C56"/>
                </a:solidFill>
                <a:latin typeface="Tahoma" panose="020B0604030504040204" pitchFamily="34" charset="0"/>
              </a:rPr>
              <a:t>Weeks 7 - 9</a:t>
            </a:r>
          </a:p>
        </p:txBody>
      </p:sp>
      <p:sp>
        <p:nvSpPr>
          <p:cNvPr id="17" name="Chevron">
            <a:extLst>
              <a:ext uri="{FF2B5EF4-FFF2-40B4-BE49-F238E27FC236}">
                <a16:creationId xmlns:a16="http://schemas.microsoft.com/office/drawing/2014/main" id="{722A6C34-891E-4BA1-845F-867560626A8F}"/>
              </a:ext>
            </a:extLst>
          </p:cNvPr>
          <p:cNvSpPr/>
          <p:nvPr/>
        </p:nvSpPr>
        <p:spPr>
          <a:xfrm>
            <a:off x="8387556" y="1118502"/>
            <a:ext cx="1653329" cy="297922"/>
          </a:xfrm>
          <a:prstGeom prst="chevron">
            <a:avLst/>
          </a:prstGeom>
          <a:solidFill>
            <a:schemeClr val="accent2"/>
          </a:solidFill>
          <a:ln w="6350">
            <a:solidFill>
              <a:srgbClr val="212C5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 anchorCtr="1">
            <a:noAutofit/>
          </a:bodyPr>
          <a:lstStyle/>
          <a:p>
            <a:pPr algn="ctr"/>
            <a:r>
              <a:rPr lang="en-GB" sz="1400" b="1" dirty="0">
                <a:solidFill>
                  <a:schemeClr val="bg1"/>
                </a:solidFill>
                <a:latin typeface="Tahoma" panose="020B0604030504040204" pitchFamily="34" charset="0"/>
              </a:rPr>
              <a:t>Week 10</a:t>
            </a:r>
          </a:p>
        </p:txBody>
      </p:sp>
      <p:sp>
        <p:nvSpPr>
          <p:cNvPr id="18" name="Chevron">
            <a:extLst>
              <a:ext uri="{FF2B5EF4-FFF2-40B4-BE49-F238E27FC236}">
                <a16:creationId xmlns:a16="http://schemas.microsoft.com/office/drawing/2014/main" id="{AA9FBAD5-189B-413C-96BE-CEB6D8A3E5E5}"/>
              </a:ext>
            </a:extLst>
          </p:cNvPr>
          <p:cNvSpPr/>
          <p:nvPr/>
        </p:nvSpPr>
        <p:spPr>
          <a:xfrm>
            <a:off x="9938036" y="1118502"/>
            <a:ext cx="1653329" cy="297922"/>
          </a:xfrm>
          <a:prstGeom prst="chevron">
            <a:avLst/>
          </a:prstGeom>
          <a:solidFill>
            <a:schemeClr val="accent2"/>
          </a:solidFill>
          <a:ln w="6350">
            <a:solidFill>
              <a:srgbClr val="212C5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 anchorCtr="1">
            <a:noAutofit/>
          </a:bodyPr>
          <a:lstStyle/>
          <a:p>
            <a:pPr algn="ctr"/>
            <a:r>
              <a:rPr lang="en-GB" sz="1400" b="1" dirty="0">
                <a:solidFill>
                  <a:schemeClr val="bg1"/>
                </a:solidFill>
                <a:latin typeface="Tahoma" panose="020B0604030504040204" pitchFamily="34" charset="0"/>
              </a:rPr>
              <a:t>Week 12</a:t>
            </a:r>
          </a:p>
        </p:txBody>
      </p:sp>
      <p:sp>
        <p:nvSpPr>
          <p:cNvPr id="30" name="Box">
            <a:extLst>
              <a:ext uri="{FF2B5EF4-FFF2-40B4-BE49-F238E27FC236}">
                <a16:creationId xmlns:a16="http://schemas.microsoft.com/office/drawing/2014/main" id="{606CB35A-6BA0-47AF-AEED-E30F58C1E734}"/>
              </a:ext>
            </a:extLst>
          </p:cNvPr>
          <p:cNvSpPr/>
          <p:nvPr/>
        </p:nvSpPr>
        <p:spPr>
          <a:xfrm>
            <a:off x="2271233" y="1536267"/>
            <a:ext cx="1193367" cy="305459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 anchorCtr="1">
            <a:noAutofit/>
          </a:bodyPr>
          <a:lstStyle/>
          <a:p>
            <a:pPr algn="ctr"/>
            <a:r>
              <a:rPr lang="en-GB" sz="1200" i="1" dirty="0">
                <a:solidFill>
                  <a:srgbClr val="212C56"/>
                </a:solidFill>
                <a:latin typeface="Tahoma" panose="020B0604030504040204" pitchFamily="34" charset="0"/>
              </a:rPr>
              <a:t>Half-day workshop</a:t>
            </a:r>
          </a:p>
        </p:txBody>
      </p:sp>
      <p:sp>
        <p:nvSpPr>
          <p:cNvPr id="31" name="Box">
            <a:extLst>
              <a:ext uri="{FF2B5EF4-FFF2-40B4-BE49-F238E27FC236}">
                <a16:creationId xmlns:a16="http://schemas.microsoft.com/office/drawing/2014/main" id="{1C24AB3B-26EF-4903-A89A-F3038953209E}"/>
              </a:ext>
            </a:extLst>
          </p:cNvPr>
          <p:cNvSpPr/>
          <p:nvPr/>
        </p:nvSpPr>
        <p:spPr>
          <a:xfrm>
            <a:off x="3822610" y="1536267"/>
            <a:ext cx="1193368" cy="305459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200" i="1" dirty="0">
                <a:solidFill>
                  <a:srgbClr val="212C56"/>
                </a:solidFill>
                <a:latin typeface="Tahoma" panose="020B0604030504040204" pitchFamily="34" charset="0"/>
              </a:rPr>
              <a:t>Half-day workshop</a:t>
            </a:r>
          </a:p>
        </p:txBody>
      </p:sp>
      <p:sp>
        <p:nvSpPr>
          <p:cNvPr id="32" name="Box">
            <a:extLst>
              <a:ext uri="{FF2B5EF4-FFF2-40B4-BE49-F238E27FC236}">
                <a16:creationId xmlns:a16="http://schemas.microsoft.com/office/drawing/2014/main" id="{61E9D0EC-64CE-4478-99E9-ED3C98A8411C}"/>
              </a:ext>
            </a:extLst>
          </p:cNvPr>
          <p:cNvSpPr/>
          <p:nvPr/>
        </p:nvSpPr>
        <p:spPr>
          <a:xfrm>
            <a:off x="5373989" y="1615195"/>
            <a:ext cx="1193367" cy="305459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200" i="1" dirty="0">
                <a:solidFill>
                  <a:srgbClr val="212C56"/>
                </a:solidFill>
                <a:latin typeface="Tahoma" panose="020B0604030504040204" pitchFamily="34" charset="0"/>
              </a:rPr>
              <a:t>Working sessions as needed</a:t>
            </a:r>
          </a:p>
        </p:txBody>
      </p:sp>
      <p:sp>
        <p:nvSpPr>
          <p:cNvPr id="33" name="Box">
            <a:extLst>
              <a:ext uri="{FF2B5EF4-FFF2-40B4-BE49-F238E27FC236}">
                <a16:creationId xmlns:a16="http://schemas.microsoft.com/office/drawing/2014/main" id="{BC6C3C0E-14BC-4E17-8DB3-0EC81EFABACC}"/>
              </a:ext>
            </a:extLst>
          </p:cNvPr>
          <p:cNvSpPr/>
          <p:nvPr/>
        </p:nvSpPr>
        <p:spPr>
          <a:xfrm>
            <a:off x="6925364" y="1536267"/>
            <a:ext cx="1193367" cy="305459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200" i="1" dirty="0">
                <a:solidFill>
                  <a:srgbClr val="212C56"/>
                </a:solidFill>
                <a:latin typeface="Tahoma" panose="020B0604030504040204" pitchFamily="34" charset="0"/>
              </a:rPr>
              <a:t>Internal process</a:t>
            </a:r>
          </a:p>
        </p:txBody>
      </p:sp>
      <p:sp>
        <p:nvSpPr>
          <p:cNvPr id="34" name="Box">
            <a:extLst>
              <a:ext uri="{FF2B5EF4-FFF2-40B4-BE49-F238E27FC236}">
                <a16:creationId xmlns:a16="http://schemas.microsoft.com/office/drawing/2014/main" id="{1B1B6522-C215-4E76-994B-61D17C6EB527}"/>
              </a:ext>
            </a:extLst>
          </p:cNvPr>
          <p:cNvSpPr/>
          <p:nvPr/>
        </p:nvSpPr>
        <p:spPr>
          <a:xfrm>
            <a:off x="8476742" y="1536267"/>
            <a:ext cx="1193368" cy="305459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200" i="1" dirty="0">
                <a:solidFill>
                  <a:srgbClr val="212C56"/>
                </a:solidFill>
                <a:latin typeface="Tahoma" panose="020B0604030504040204" pitchFamily="34" charset="0"/>
              </a:rPr>
              <a:t>Half-day workshop</a:t>
            </a:r>
          </a:p>
        </p:txBody>
      </p:sp>
      <p:sp>
        <p:nvSpPr>
          <p:cNvPr id="35" name="Box">
            <a:extLst>
              <a:ext uri="{FF2B5EF4-FFF2-40B4-BE49-F238E27FC236}">
                <a16:creationId xmlns:a16="http://schemas.microsoft.com/office/drawing/2014/main" id="{2A1F2DD9-0F22-43C8-81C5-BD83B044121F}"/>
              </a:ext>
            </a:extLst>
          </p:cNvPr>
          <p:cNvSpPr/>
          <p:nvPr/>
        </p:nvSpPr>
        <p:spPr>
          <a:xfrm>
            <a:off x="10028123" y="1536267"/>
            <a:ext cx="1193367" cy="305459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200" i="1" dirty="0">
                <a:solidFill>
                  <a:srgbClr val="212C56"/>
                </a:solidFill>
                <a:latin typeface="Tahoma" panose="020B0604030504040204" pitchFamily="34" charset="0"/>
              </a:rPr>
              <a:t>Half-day workshop</a:t>
            </a:r>
          </a:p>
        </p:txBody>
      </p:sp>
      <p:sp>
        <p:nvSpPr>
          <p:cNvPr id="39" name="Freeform 72">
            <a:extLst>
              <a:ext uri="{FF2B5EF4-FFF2-40B4-BE49-F238E27FC236}">
                <a16:creationId xmlns:a16="http://schemas.microsoft.com/office/drawing/2014/main" id="{8A924631-C6BC-483E-A5CC-2952B5891D80}"/>
              </a:ext>
            </a:extLst>
          </p:cNvPr>
          <p:cNvSpPr>
            <a:spLocks noChangeAspect="1"/>
          </p:cNvSpPr>
          <p:nvPr/>
        </p:nvSpPr>
        <p:spPr>
          <a:xfrm>
            <a:off x="284481" y="2282646"/>
            <a:ext cx="1792584" cy="873501"/>
          </a:xfrm>
          <a:prstGeom prst="homePlate">
            <a:avLst>
              <a:gd name="adj" fmla="val 23801"/>
            </a:avLst>
          </a:prstGeom>
          <a:solidFill>
            <a:srgbClr val="212C56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8000" tIns="0" rIns="0" bIns="0" numCol="1" spcCol="1270" anchor="ctr" anchorCtr="0">
            <a:noAutofit/>
          </a:bodyPr>
          <a:lstStyle/>
          <a:p>
            <a:pPr defTabSz="1955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Critical capabilities</a:t>
            </a:r>
          </a:p>
        </p:txBody>
      </p:sp>
      <p:sp>
        <p:nvSpPr>
          <p:cNvPr id="40" name="Freeform 72">
            <a:extLst>
              <a:ext uri="{FF2B5EF4-FFF2-40B4-BE49-F238E27FC236}">
                <a16:creationId xmlns:a16="http://schemas.microsoft.com/office/drawing/2014/main" id="{F0DECA53-6703-4EC9-954A-FE8E71B6661C}"/>
              </a:ext>
            </a:extLst>
          </p:cNvPr>
          <p:cNvSpPr>
            <a:spLocks noChangeAspect="1"/>
          </p:cNvSpPr>
          <p:nvPr/>
        </p:nvSpPr>
        <p:spPr>
          <a:xfrm>
            <a:off x="284481" y="3264373"/>
            <a:ext cx="1792584" cy="949866"/>
          </a:xfrm>
          <a:prstGeom prst="homePlate">
            <a:avLst>
              <a:gd name="adj" fmla="val 23801"/>
            </a:avLst>
          </a:prstGeom>
          <a:solidFill>
            <a:srgbClr val="212C56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8000" tIns="0" rIns="0" bIns="0" numCol="1" spcCol="1270" anchor="ctr" anchorCtr="0">
            <a:noAutofit/>
          </a:bodyPr>
          <a:lstStyle/>
          <a:p>
            <a:pPr defTabSz="1955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Competency matrix &amp; Career Paths</a:t>
            </a:r>
          </a:p>
        </p:txBody>
      </p:sp>
      <p:sp>
        <p:nvSpPr>
          <p:cNvPr id="42" name="Freeform 72">
            <a:extLst>
              <a:ext uri="{FF2B5EF4-FFF2-40B4-BE49-F238E27FC236}">
                <a16:creationId xmlns:a16="http://schemas.microsoft.com/office/drawing/2014/main" id="{6CF8CEAF-CC12-4CD6-B993-C01E41944148}"/>
              </a:ext>
            </a:extLst>
          </p:cNvPr>
          <p:cNvSpPr>
            <a:spLocks noChangeAspect="1"/>
          </p:cNvSpPr>
          <p:nvPr/>
        </p:nvSpPr>
        <p:spPr>
          <a:xfrm>
            <a:off x="284480" y="4328373"/>
            <a:ext cx="1792584" cy="1063258"/>
          </a:xfrm>
          <a:prstGeom prst="homePlate">
            <a:avLst>
              <a:gd name="adj" fmla="val 22928"/>
            </a:avLst>
          </a:prstGeom>
          <a:solidFill>
            <a:srgbClr val="212C56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8000" tIns="0" rIns="0" bIns="0" numCol="1" spcCol="1270" anchor="ctr" anchorCtr="0">
            <a:noAutofit/>
          </a:bodyPr>
          <a:lstStyle/>
          <a:p>
            <a:pPr defTabSz="1955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Skill Gaps</a:t>
            </a:r>
          </a:p>
        </p:txBody>
      </p:sp>
      <p:sp>
        <p:nvSpPr>
          <p:cNvPr id="43" name="Freeform 72">
            <a:extLst>
              <a:ext uri="{FF2B5EF4-FFF2-40B4-BE49-F238E27FC236}">
                <a16:creationId xmlns:a16="http://schemas.microsoft.com/office/drawing/2014/main" id="{3C753C9E-D320-4AE6-AF3E-CD594BBEF01F}"/>
              </a:ext>
            </a:extLst>
          </p:cNvPr>
          <p:cNvSpPr>
            <a:spLocks noChangeAspect="1"/>
          </p:cNvSpPr>
          <p:nvPr/>
        </p:nvSpPr>
        <p:spPr>
          <a:xfrm>
            <a:off x="2271232" y="2282645"/>
            <a:ext cx="1357211" cy="703382"/>
          </a:xfrm>
          <a:prstGeom prst="rect">
            <a:avLst/>
          </a:prstGeom>
          <a:solidFill>
            <a:srgbClr val="E5F5FF"/>
          </a:solidFill>
        </p:spPr>
        <p:txBody>
          <a:bodyPr vert="horz" lIns="90000" tIns="45720" rIns="91440" bIns="45720" rtlCol="0">
            <a:noAutofit/>
          </a:bodyPr>
          <a:lstStyle/>
          <a:p>
            <a:pPr marL="900">
              <a:spcBef>
                <a:spcPts val="400"/>
              </a:spcBef>
            </a:pPr>
            <a:r>
              <a:rPr lang="en-US" sz="1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Brainstorm Critical Capabilities</a:t>
            </a:r>
          </a:p>
        </p:txBody>
      </p:sp>
      <p:sp>
        <p:nvSpPr>
          <p:cNvPr id="44" name="Box">
            <a:extLst>
              <a:ext uri="{FF2B5EF4-FFF2-40B4-BE49-F238E27FC236}">
                <a16:creationId xmlns:a16="http://schemas.microsoft.com/office/drawing/2014/main" id="{3CE230E2-F241-4BE8-AC7F-ED0A00764965}"/>
              </a:ext>
            </a:extLst>
          </p:cNvPr>
          <p:cNvSpPr/>
          <p:nvPr/>
        </p:nvSpPr>
        <p:spPr>
          <a:xfrm>
            <a:off x="2271233" y="1866561"/>
            <a:ext cx="1193367" cy="305459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 anchorCtr="1">
            <a:noAutofit/>
          </a:bodyPr>
          <a:lstStyle/>
          <a:p>
            <a:pPr algn="ctr"/>
            <a:r>
              <a:rPr lang="en-GB" sz="1200" i="1" dirty="0">
                <a:solidFill>
                  <a:srgbClr val="212C56"/>
                </a:solidFill>
                <a:latin typeface="Tahoma" panose="020B0604030504040204" pitchFamily="34" charset="0"/>
              </a:rPr>
              <a:t>Senior team</a:t>
            </a:r>
          </a:p>
        </p:txBody>
      </p:sp>
      <p:sp>
        <p:nvSpPr>
          <p:cNvPr id="45" name="Box">
            <a:extLst>
              <a:ext uri="{FF2B5EF4-FFF2-40B4-BE49-F238E27FC236}">
                <a16:creationId xmlns:a16="http://schemas.microsoft.com/office/drawing/2014/main" id="{306EA22E-A48D-481B-97B4-76AB74D6C3E0}"/>
              </a:ext>
            </a:extLst>
          </p:cNvPr>
          <p:cNvSpPr/>
          <p:nvPr/>
        </p:nvSpPr>
        <p:spPr>
          <a:xfrm>
            <a:off x="3822610" y="1866561"/>
            <a:ext cx="1193368" cy="305459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200" i="1" dirty="0">
                <a:solidFill>
                  <a:srgbClr val="212C56"/>
                </a:solidFill>
                <a:latin typeface="Tahoma" panose="020B0604030504040204" pitchFamily="34" charset="0"/>
              </a:rPr>
              <a:t>Senior team</a:t>
            </a:r>
          </a:p>
        </p:txBody>
      </p:sp>
      <p:sp>
        <p:nvSpPr>
          <p:cNvPr id="49" name="Box">
            <a:extLst>
              <a:ext uri="{FF2B5EF4-FFF2-40B4-BE49-F238E27FC236}">
                <a16:creationId xmlns:a16="http://schemas.microsoft.com/office/drawing/2014/main" id="{48E9BA75-C807-4FA2-90BF-B10E42B70404}"/>
              </a:ext>
            </a:extLst>
          </p:cNvPr>
          <p:cNvSpPr/>
          <p:nvPr/>
        </p:nvSpPr>
        <p:spPr>
          <a:xfrm>
            <a:off x="10028123" y="1866561"/>
            <a:ext cx="1193367" cy="305459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200" i="1" dirty="0">
                <a:solidFill>
                  <a:srgbClr val="212C56"/>
                </a:solidFill>
                <a:latin typeface="Tahoma" panose="020B0604030504040204" pitchFamily="34" charset="0"/>
              </a:rPr>
              <a:t>Working team</a:t>
            </a:r>
          </a:p>
        </p:txBody>
      </p:sp>
      <p:sp>
        <p:nvSpPr>
          <p:cNvPr id="50" name="Freeform 72">
            <a:extLst>
              <a:ext uri="{FF2B5EF4-FFF2-40B4-BE49-F238E27FC236}">
                <a16:creationId xmlns:a16="http://schemas.microsoft.com/office/drawing/2014/main" id="{F2FC5ED3-7832-4DAC-8783-75378FE48798}"/>
              </a:ext>
            </a:extLst>
          </p:cNvPr>
          <p:cNvSpPr>
            <a:spLocks noChangeAspect="1"/>
          </p:cNvSpPr>
          <p:nvPr/>
        </p:nvSpPr>
        <p:spPr>
          <a:xfrm>
            <a:off x="3822610" y="2282645"/>
            <a:ext cx="1357211" cy="873502"/>
          </a:xfrm>
          <a:prstGeom prst="rect">
            <a:avLst/>
          </a:prstGeom>
          <a:solidFill>
            <a:srgbClr val="E5F5FF"/>
          </a:solidFill>
        </p:spPr>
        <p:txBody>
          <a:bodyPr vert="horz" lIns="90000" tIns="45720" rIns="91440" bIns="45720" rtlCol="0">
            <a:noAutofit/>
          </a:bodyPr>
          <a:lstStyle/>
          <a:p>
            <a:pPr marL="900">
              <a:spcBef>
                <a:spcPts val="400"/>
              </a:spcBef>
            </a:pPr>
            <a:r>
              <a:rPr lang="en-US" sz="1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Finalise</a:t>
            </a:r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capabilities (structure &amp; purpose)</a:t>
            </a:r>
          </a:p>
        </p:txBody>
      </p:sp>
      <p:sp>
        <p:nvSpPr>
          <p:cNvPr id="51" name="Freeform 72">
            <a:extLst>
              <a:ext uri="{FF2B5EF4-FFF2-40B4-BE49-F238E27FC236}">
                <a16:creationId xmlns:a16="http://schemas.microsoft.com/office/drawing/2014/main" id="{DBFFB466-4375-4D01-BA21-FC2D53AE0B63}"/>
              </a:ext>
            </a:extLst>
          </p:cNvPr>
          <p:cNvSpPr>
            <a:spLocks noChangeAspect="1"/>
          </p:cNvSpPr>
          <p:nvPr/>
        </p:nvSpPr>
        <p:spPr>
          <a:xfrm>
            <a:off x="3822610" y="3261021"/>
            <a:ext cx="1357211" cy="953218"/>
          </a:xfrm>
          <a:prstGeom prst="rect">
            <a:avLst/>
          </a:prstGeom>
          <a:solidFill>
            <a:srgbClr val="E5F5FF"/>
          </a:solidFill>
        </p:spPr>
        <p:txBody>
          <a:bodyPr vert="horz" lIns="90000" tIns="45720" rIns="91440" bIns="45720" rtlCol="0">
            <a:noAutofit/>
          </a:bodyPr>
          <a:lstStyle/>
          <a:p>
            <a:pPr marL="900">
              <a:spcBef>
                <a:spcPts val="400"/>
              </a:spcBef>
            </a:pPr>
            <a:r>
              <a:rPr lang="en-US" sz="1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Intro to developing expertise matrix</a:t>
            </a:r>
          </a:p>
        </p:txBody>
      </p:sp>
      <p:sp>
        <p:nvSpPr>
          <p:cNvPr id="52" name="Freeform 72">
            <a:extLst>
              <a:ext uri="{FF2B5EF4-FFF2-40B4-BE49-F238E27FC236}">
                <a16:creationId xmlns:a16="http://schemas.microsoft.com/office/drawing/2014/main" id="{C2A4826E-790E-4450-A27B-EF85CFF808A0}"/>
              </a:ext>
            </a:extLst>
          </p:cNvPr>
          <p:cNvSpPr>
            <a:spLocks noChangeAspect="1"/>
          </p:cNvSpPr>
          <p:nvPr/>
        </p:nvSpPr>
        <p:spPr>
          <a:xfrm>
            <a:off x="3822609" y="4328371"/>
            <a:ext cx="1357211" cy="1063259"/>
          </a:xfrm>
          <a:prstGeom prst="rect">
            <a:avLst/>
          </a:prstGeom>
          <a:solidFill>
            <a:srgbClr val="E5F5FF"/>
          </a:solidFill>
        </p:spPr>
        <p:txBody>
          <a:bodyPr vert="horz" lIns="90000" tIns="45720" rIns="91440" bIns="45720" rtlCol="0">
            <a:noAutofit/>
          </a:bodyPr>
          <a:lstStyle/>
          <a:p>
            <a:pPr marL="900">
              <a:spcBef>
                <a:spcPts val="400"/>
              </a:spcBef>
            </a:pPr>
            <a:r>
              <a:rPr lang="en-US" sz="1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Current review processes</a:t>
            </a:r>
          </a:p>
          <a:p>
            <a:pPr marL="900">
              <a:spcBef>
                <a:spcPts val="400"/>
              </a:spcBef>
            </a:pPr>
            <a:r>
              <a:rPr lang="en-US" sz="12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Intro to decision design</a:t>
            </a:r>
          </a:p>
        </p:txBody>
      </p:sp>
      <p:sp>
        <p:nvSpPr>
          <p:cNvPr id="54" name="Freeform 72">
            <a:extLst>
              <a:ext uri="{FF2B5EF4-FFF2-40B4-BE49-F238E27FC236}">
                <a16:creationId xmlns:a16="http://schemas.microsoft.com/office/drawing/2014/main" id="{5530DAA4-2660-45D5-9BF5-22E714824D38}"/>
              </a:ext>
            </a:extLst>
          </p:cNvPr>
          <p:cNvSpPr>
            <a:spLocks noChangeAspect="1"/>
          </p:cNvSpPr>
          <p:nvPr/>
        </p:nvSpPr>
        <p:spPr>
          <a:xfrm>
            <a:off x="5388547" y="3261021"/>
            <a:ext cx="1357211" cy="953218"/>
          </a:xfrm>
          <a:prstGeom prst="rect">
            <a:avLst/>
          </a:prstGeom>
          <a:solidFill>
            <a:srgbClr val="E5F5FF"/>
          </a:solidFill>
        </p:spPr>
        <p:txBody>
          <a:bodyPr vert="horz" lIns="90000" tIns="45720" rIns="91440" bIns="45720" rtlCol="0">
            <a:noAutofit/>
          </a:bodyPr>
          <a:lstStyle/>
          <a:p>
            <a:pPr marL="900">
              <a:spcBef>
                <a:spcPts val="400"/>
              </a:spcBef>
            </a:pPr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Competency matrix</a:t>
            </a:r>
          </a:p>
          <a:p>
            <a:pPr marL="900">
              <a:spcBef>
                <a:spcPts val="400"/>
              </a:spcBef>
            </a:pPr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Role mapping</a:t>
            </a:r>
          </a:p>
          <a:p>
            <a:pPr marL="900">
              <a:spcBef>
                <a:spcPts val="400"/>
              </a:spcBef>
            </a:pPr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Career Paths</a:t>
            </a:r>
          </a:p>
        </p:txBody>
      </p:sp>
      <p:sp>
        <p:nvSpPr>
          <p:cNvPr id="55" name="Freeform 72">
            <a:extLst>
              <a:ext uri="{FF2B5EF4-FFF2-40B4-BE49-F238E27FC236}">
                <a16:creationId xmlns:a16="http://schemas.microsoft.com/office/drawing/2014/main" id="{35BB5BC3-2028-41B9-86E8-7C1BF6916045}"/>
              </a:ext>
            </a:extLst>
          </p:cNvPr>
          <p:cNvSpPr>
            <a:spLocks noChangeAspect="1"/>
          </p:cNvSpPr>
          <p:nvPr/>
        </p:nvSpPr>
        <p:spPr>
          <a:xfrm>
            <a:off x="5388546" y="4328371"/>
            <a:ext cx="1357211" cy="1063259"/>
          </a:xfrm>
          <a:prstGeom prst="rect">
            <a:avLst/>
          </a:prstGeom>
          <a:solidFill>
            <a:srgbClr val="E5F5FF"/>
          </a:solidFill>
        </p:spPr>
        <p:txBody>
          <a:bodyPr vert="horz" lIns="90000" tIns="45720" rIns="91440" bIns="45720" rtlCol="0">
            <a:noAutofit/>
          </a:bodyPr>
          <a:lstStyle/>
          <a:p>
            <a:pPr marL="900">
              <a:spcBef>
                <a:spcPts val="400"/>
              </a:spcBef>
            </a:pPr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Updated review processes</a:t>
            </a:r>
          </a:p>
          <a:p>
            <a:pPr marL="900">
              <a:spcBef>
                <a:spcPts val="400"/>
              </a:spcBef>
            </a:pPr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Create review templates, tools &amp; guidance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3DA1006-B5C1-ACBF-8997-BBC26EDDBB95}"/>
              </a:ext>
            </a:extLst>
          </p:cNvPr>
          <p:cNvSpPr/>
          <p:nvPr/>
        </p:nvSpPr>
        <p:spPr>
          <a:xfrm>
            <a:off x="164284" y="1106429"/>
            <a:ext cx="1895744" cy="563256"/>
          </a:xfrm>
          <a:prstGeom prst="rect">
            <a:avLst/>
          </a:prstGeom>
          <a:solidFill>
            <a:schemeClr val="accent2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Pre-work </a:t>
            </a:r>
            <a:br>
              <a:rPr lang="en-GB" sz="14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sz="1400" i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(interviews + survey)</a:t>
            </a:r>
          </a:p>
        </p:txBody>
      </p:sp>
      <p:sp>
        <p:nvSpPr>
          <p:cNvPr id="4" name="Box">
            <a:extLst>
              <a:ext uri="{FF2B5EF4-FFF2-40B4-BE49-F238E27FC236}">
                <a16:creationId xmlns:a16="http://schemas.microsoft.com/office/drawing/2014/main" id="{14E9DA82-015F-DCCB-A0F5-F5BA9EA35382}"/>
              </a:ext>
            </a:extLst>
          </p:cNvPr>
          <p:cNvSpPr/>
          <p:nvPr/>
        </p:nvSpPr>
        <p:spPr>
          <a:xfrm>
            <a:off x="8534156" y="1866561"/>
            <a:ext cx="1193367" cy="305459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2000" tIns="72000" rIns="72000" bIns="72000" numCol="1" spcCol="0" rtlCol="0" fromWordArt="0" anchor="ctr" anchorCtr="1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200" i="1" dirty="0">
                <a:solidFill>
                  <a:srgbClr val="212C56"/>
                </a:solidFill>
                <a:latin typeface="Tahoma" panose="020B0604030504040204" pitchFamily="34" charset="0"/>
              </a:rPr>
              <a:t>Working team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1B5EAFB2-6734-6D1A-8DE5-5AFDADB63780}"/>
              </a:ext>
            </a:extLst>
          </p:cNvPr>
          <p:cNvGrpSpPr/>
          <p:nvPr/>
        </p:nvGrpSpPr>
        <p:grpSpPr>
          <a:xfrm>
            <a:off x="6954484" y="2458720"/>
            <a:ext cx="1357211" cy="2932908"/>
            <a:chOff x="6954484" y="2629112"/>
            <a:chExt cx="1357211" cy="3401841"/>
          </a:xfrm>
        </p:grpSpPr>
        <p:sp>
          <p:nvSpPr>
            <p:cNvPr id="57" name="Freeform 72">
              <a:extLst>
                <a:ext uri="{FF2B5EF4-FFF2-40B4-BE49-F238E27FC236}">
                  <a16:creationId xmlns:a16="http://schemas.microsoft.com/office/drawing/2014/main" id="{A3307A75-32E2-4355-8BFC-9057486F193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954484" y="3250718"/>
              <a:ext cx="1357211" cy="2147739"/>
            </a:xfrm>
            <a:prstGeom prst="rect">
              <a:avLst/>
            </a:prstGeom>
            <a:solidFill>
              <a:schemeClr val="accent3"/>
            </a:solidFill>
          </p:spPr>
          <p:txBody>
            <a:bodyPr vert="horz" lIns="90000" tIns="45720" rIns="91440" bIns="45720" rtlCol="0">
              <a:noAutofit/>
            </a:bodyPr>
            <a:lstStyle/>
            <a:p>
              <a:pPr marL="900">
                <a:spcBef>
                  <a:spcPts val="400"/>
                </a:spcBef>
              </a:pPr>
              <a:r>
                <a:rPr lang="en-US" sz="12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Review of all team members (benchmark current skills vs expectations)</a:t>
              </a:r>
            </a:p>
            <a:p>
              <a:pPr marL="900">
                <a:spcBef>
                  <a:spcPts val="400"/>
                </a:spcBef>
              </a:pPr>
              <a:endPara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  <a:p>
              <a:pPr marL="900">
                <a:spcBef>
                  <a:spcPts val="400"/>
                </a:spcBef>
              </a:pPr>
              <a:r>
                <a:rPr lang="en-US" sz="1200" dirty="0" err="1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Analyse</a:t>
              </a:r>
              <a:r>
                <a:rPr lang="en-US" sz="1200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results to identify priority skill gaps</a:t>
              </a:r>
            </a:p>
          </p:txBody>
        </p: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479B4F1D-F2D9-9BA5-9519-340284F9266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592449" y="2629112"/>
              <a:ext cx="0" cy="499155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922E3650-3137-5F12-C676-3B0DB0E41CB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592449" y="5492731"/>
              <a:ext cx="0" cy="538222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Freeform 72">
            <a:extLst>
              <a:ext uri="{FF2B5EF4-FFF2-40B4-BE49-F238E27FC236}">
                <a16:creationId xmlns:a16="http://schemas.microsoft.com/office/drawing/2014/main" id="{3E80712E-B33C-7B36-1F98-4EA7381D141C}"/>
              </a:ext>
            </a:extLst>
          </p:cNvPr>
          <p:cNvSpPr>
            <a:spLocks noChangeAspect="1"/>
          </p:cNvSpPr>
          <p:nvPr/>
        </p:nvSpPr>
        <p:spPr>
          <a:xfrm>
            <a:off x="284480" y="5505765"/>
            <a:ext cx="1792584" cy="1063258"/>
          </a:xfrm>
          <a:prstGeom prst="homePlate">
            <a:avLst>
              <a:gd name="adj" fmla="val 22928"/>
            </a:avLst>
          </a:prstGeom>
          <a:solidFill>
            <a:srgbClr val="212C56"/>
          </a:solidFill>
          <a:ln>
            <a:noFill/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8000" tIns="0" rIns="0" bIns="0" numCol="1" spcCol="1270" anchor="ctr" anchorCtr="0">
            <a:noAutofit/>
          </a:bodyPr>
          <a:lstStyle/>
          <a:p>
            <a:pPr defTabSz="1955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 Plan</a:t>
            </a:r>
          </a:p>
        </p:txBody>
      </p:sp>
      <p:sp>
        <p:nvSpPr>
          <p:cNvPr id="19" name="Freeform 72">
            <a:extLst>
              <a:ext uri="{FF2B5EF4-FFF2-40B4-BE49-F238E27FC236}">
                <a16:creationId xmlns:a16="http://schemas.microsoft.com/office/drawing/2014/main" id="{218BF2CB-B615-0611-C6E1-5D539FFA6CF1}"/>
              </a:ext>
            </a:extLst>
          </p:cNvPr>
          <p:cNvSpPr>
            <a:spLocks noChangeAspect="1"/>
          </p:cNvSpPr>
          <p:nvPr/>
        </p:nvSpPr>
        <p:spPr>
          <a:xfrm>
            <a:off x="8490407" y="5505764"/>
            <a:ext cx="1357211" cy="1063259"/>
          </a:xfrm>
          <a:prstGeom prst="rect">
            <a:avLst/>
          </a:prstGeom>
          <a:solidFill>
            <a:srgbClr val="E5F5FF"/>
          </a:solidFill>
        </p:spPr>
        <p:txBody>
          <a:bodyPr vert="horz" lIns="90000" tIns="45720" rIns="91440" bIns="45720" rtlCol="0">
            <a:noAutofit/>
          </a:bodyPr>
          <a:lstStyle/>
          <a:p>
            <a:pPr marL="900">
              <a:spcBef>
                <a:spcPts val="400"/>
              </a:spcBef>
            </a:pPr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Create plan for how to address each skill gap</a:t>
            </a:r>
          </a:p>
        </p:txBody>
      </p:sp>
      <p:sp>
        <p:nvSpPr>
          <p:cNvPr id="20" name="Freeform 72">
            <a:extLst>
              <a:ext uri="{FF2B5EF4-FFF2-40B4-BE49-F238E27FC236}">
                <a16:creationId xmlns:a16="http://schemas.microsoft.com/office/drawing/2014/main" id="{A9A5C20A-39FF-FFFE-6C35-F6259CC22ADB}"/>
              </a:ext>
            </a:extLst>
          </p:cNvPr>
          <p:cNvSpPr>
            <a:spLocks noChangeAspect="1"/>
          </p:cNvSpPr>
          <p:nvPr/>
        </p:nvSpPr>
        <p:spPr>
          <a:xfrm>
            <a:off x="10028123" y="5505764"/>
            <a:ext cx="1357211" cy="1063259"/>
          </a:xfrm>
          <a:prstGeom prst="rect">
            <a:avLst/>
          </a:prstGeom>
          <a:solidFill>
            <a:srgbClr val="E5F5FF"/>
          </a:solidFill>
        </p:spPr>
        <p:txBody>
          <a:bodyPr vert="horz" lIns="90000" tIns="45720" rIns="91440" bIns="45720" rtlCol="0">
            <a:noAutofit/>
          </a:bodyPr>
          <a:lstStyle/>
          <a:p>
            <a:pPr marL="900">
              <a:spcBef>
                <a:spcPts val="400"/>
              </a:spcBef>
            </a:pPr>
            <a:r>
              <a:rPr lang="en-US" sz="1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Finalise</a:t>
            </a:r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training curriculum for each peer group</a:t>
            </a:r>
          </a:p>
          <a:p>
            <a:pPr marL="900">
              <a:spcBef>
                <a:spcPts val="400"/>
              </a:spcBef>
            </a:pPr>
            <a:r>
              <a:rPr lang="en-US" sz="1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Finalise</a:t>
            </a:r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annual training calendar</a:t>
            </a:r>
          </a:p>
        </p:txBody>
      </p:sp>
      <p:sp>
        <p:nvSpPr>
          <p:cNvPr id="21" name="Slide Number Placeholder 3">
            <a:extLst>
              <a:ext uri="{FF2B5EF4-FFF2-40B4-BE49-F238E27FC236}">
                <a16:creationId xmlns:a16="http://schemas.microsoft.com/office/drawing/2014/main" id="{608BE308-309D-A257-11F7-005A1185C0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741532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975" kern="120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8887534-9256-4D4A-AB4E-4EBB84A560FF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2761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FFCD832-1D39-4042-90DA-5E552AAA6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660" y="365126"/>
            <a:ext cx="10515600" cy="315912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dirty="0">
                <a:latin typeface="Segoe UI"/>
                <a:cs typeface="Segoe UI"/>
              </a:rPr>
              <a:t>Appendix: Consulting Skills Accelerator</a:t>
            </a:r>
          </a:p>
        </p:txBody>
      </p:sp>
      <p:sp>
        <p:nvSpPr>
          <p:cNvPr id="6" name="Google Shape;113;p2">
            <a:extLst>
              <a:ext uri="{FF2B5EF4-FFF2-40B4-BE49-F238E27FC236}">
                <a16:creationId xmlns:a16="http://schemas.microsoft.com/office/drawing/2014/main" id="{97456207-1EFA-4043-9D6E-A4FA005B913F}"/>
              </a:ext>
            </a:extLst>
          </p:cNvPr>
          <p:cNvSpPr txBox="1">
            <a:spLocks/>
          </p:cNvSpPr>
          <p:nvPr/>
        </p:nvSpPr>
        <p:spPr>
          <a:xfrm>
            <a:off x="11633538" y="6623532"/>
            <a:ext cx="163804" cy="1846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687617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375235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2062852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75047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3438086" algn="l" defTabSz="1375235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4125703" algn="l" defTabSz="1375235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4813320" algn="l" defTabSz="1375235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5500937" algn="l" defTabSz="1375235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</a:pPr>
            <a:fld id="{00000000-1234-1234-1234-123412341234}" type="slidenum">
              <a:rPr lang="en-GB" sz="1200"/>
              <a:pPr>
                <a:spcAft>
                  <a:spcPts val="0"/>
                </a:spcAft>
              </a:pPr>
              <a:t>6</a:t>
            </a:fld>
            <a:endParaRPr lang="en-GB" sz="1200"/>
          </a:p>
        </p:txBody>
      </p:sp>
    </p:spTree>
    <p:extLst>
      <p:ext uri="{BB962C8B-B14F-4D97-AF65-F5344CB8AC3E}">
        <p14:creationId xmlns:p14="http://schemas.microsoft.com/office/powerpoint/2010/main" val="16181146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DD887-FF19-4140-9B32-EF43C6A731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2439" y="35442"/>
            <a:ext cx="11269661" cy="775597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>
                <a:latin typeface="Segoe UI"/>
                <a:cs typeface="Segoe UI"/>
              </a:rPr>
              <a:t>Accelerating skill development can enable today’s </a:t>
            </a:r>
            <a:br>
              <a:rPr lang="en-GB">
                <a:latin typeface="Segoe UI"/>
                <a:cs typeface="Segoe UI"/>
              </a:rPr>
            </a:br>
            <a:r>
              <a:rPr lang="en-GB">
                <a:latin typeface="Segoe UI"/>
                <a:cs typeface="Segoe UI"/>
              </a:rPr>
              <a:t>Consultant to contribute £500k+ more profit over 6 years</a:t>
            </a:r>
          </a:p>
        </p:txBody>
      </p:sp>
      <p:cxnSp>
        <p:nvCxnSpPr>
          <p:cNvPr id="5" name="Connector: Elbow 4">
            <a:extLst>
              <a:ext uri="{FF2B5EF4-FFF2-40B4-BE49-F238E27FC236}">
                <a16:creationId xmlns:a16="http://schemas.microsoft.com/office/drawing/2014/main" id="{E83161DC-42FC-45A9-879C-04883982DAA7}"/>
              </a:ext>
            </a:extLst>
          </p:cNvPr>
          <p:cNvCxnSpPr>
            <a:cxnSpLocks/>
            <a:stCxn id="3" idx="3"/>
            <a:endCxn id="12" idx="1"/>
          </p:cNvCxnSpPr>
          <p:nvPr/>
        </p:nvCxnSpPr>
        <p:spPr>
          <a:xfrm flipV="1">
            <a:off x="2316371" y="2890710"/>
            <a:ext cx="1974974" cy="809634"/>
          </a:xfrm>
          <a:prstGeom prst="bentConnector3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or: Elbow 19">
            <a:extLst>
              <a:ext uri="{FF2B5EF4-FFF2-40B4-BE49-F238E27FC236}">
                <a16:creationId xmlns:a16="http://schemas.microsoft.com/office/drawing/2014/main" id="{5C1C17B6-FF96-40DB-B34C-D8A539349985}"/>
              </a:ext>
            </a:extLst>
          </p:cNvPr>
          <p:cNvCxnSpPr>
            <a:cxnSpLocks/>
            <a:stCxn id="12" idx="3"/>
            <a:endCxn id="16" idx="1"/>
          </p:cNvCxnSpPr>
          <p:nvPr/>
        </p:nvCxnSpPr>
        <p:spPr>
          <a:xfrm flipV="1">
            <a:off x="6102774" y="2081078"/>
            <a:ext cx="1596850" cy="809632"/>
          </a:xfrm>
          <a:prstGeom prst="bentConnector3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47308B8C-8A4B-4918-8285-DB2F7C227C9C}"/>
              </a:ext>
            </a:extLst>
          </p:cNvPr>
          <p:cNvSpPr txBox="1"/>
          <p:nvPr/>
        </p:nvSpPr>
        <p:spPr>
          <a:xfrm>
            <a:off x="2921000" y="3082541"/>
            <a:ext cx="743234" cy="492443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GB" sz="1600" i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 – 3</a:t>
            </a:r>
            <a:br>
              <a:rPr lang="en-GB" sz="1600" i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sz="1600" i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years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0AFBAED-4885-4D8C-8A4E-6CD8A0FB1F58}"/>
              </a:ext>
            </a:extLst>
          </p:cNvPr>
          <p:cNvSpPr/>
          <p:nvPr/>
        </p:nvSpPr>
        <p:spPr>
          <a:xfrm>
            <a:off x="1219310" y="3407831"/>
            <a:ext cx="1097061" cy="585025"/>
          </a:xfrm>
          <a:prstGeom prst="rect">
            <a:avLst/>
          </a:prstGeom>
          <a:solidFill>
            <a:srgbClr val="00B05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3F83017-5F38-44EF-BB01-0A018161CA93}"/>
              </a:ext>
            </a:extLst>
          </p:cNvPr>
          <p:cNvSpPr txBox="1"/>
          <p:nvPr/>
        </p:nvSpPr>
        <p:spPr>
          <a:xfrm>
            <a:off x="855089" y="4132981"/>
            <a:ext cx="19688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Typical </a:t>
            </a:r>
            <a:br>
              <a:rPr lang="en-GB" sz="1600" b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sz="1600" b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£80 - 90k margin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C15B5315-061F-4415-B66B-304FB870EE81}"/>
              </a:ext>
            </a:extLst>
          </p:cNvPr>
          <p:cNvGrpSpPr/>
          <p:nvPr/>
        </p:nvGrpSpPr>
        <p:grpSpPr>
          <a:xfrm>
            <a:off x="4291345" y="3407831"/>
            <a:ext cx="1811428" cy="585025"/>
            <a:chOff x="3403600" y="4216400"/>
            <a:chExt cx="1920240" cy="56896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3B7C0244-BE3B-4341-8C6E-A2F0A6F32817}"/>
                </a:ext>
              </a:extLst>
            </p:cNvPr>
            <p:cNvSpPr/>
            <p:nvPr/>
          </p:nvSpPr>
          <p:spPr>
            <a:xfrm>
              <a:off x="3403600" y="4216400"/>
              <a:ext cx="873760" cy="568960"/>
            </a:xfrm>
            <a:prstGeom prst="rect">
              <a:avLst/>
            </a:prstGeom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45B5866B-CAD2-47E2-853D-2A20308B5591}"/>
                </a:ext>
              </a:extLst>
            </p:cNvPr>
            <p:cNvSpPr/>
            <p:nvPr/>
          </p:nvSpPr>
          <p:spPr>
            <a:xfrm>
              <a:off x="4450080" y="4216400"/>
              <a:ext cx="873760" cy="568960"/>
            </a:xfrm>
            <a:prstGeom prst="rect">
              <a:avLst/>
            </a:prstGeom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</a:t>
              </a:r>
            </a:p>
          </p:txBody>
        </p:sp>
      </p:grpSp>
      <p:sp>
        <p:nvSpPr>
          <p:cNvPr id="12" name="Rectangle 11">
            <a:extLst>
              <a:ext uri="{FF2B5EF4-FFF2-40B4-BE49-F238E27FC236}">
                <a16:creationId xmlns:a16="http://schemas.microsoft.com/office/drawing/2014/main" id="{5166E1A2-7129-49B3-8C24-1349CE7E923E}"/>
              </a:ext>
            </a:extLst>
          </p:cNvPr>
          <p:cNvSpPr/>
          <p:nvPr/>
        </p:nvSpPr>
        <p:spPr>
          <a:xfrm>
            <a:off x="4291345" y="2598197"/>
            <a:ext cx="1811428" cy="585025"/>
          </a:xfrm>
          <a:prstGeom prst="rect">
            <a:avLst/>
          </a:prstGeom>
          <a:solidFill>
            <a:srgbClr val="00B05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Sen C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85CBCC04-B9EF-4175-B0B9-8525B24AEDAC}"/>
              </a:ext>
            </a:extLst>
          </p:cNvPr>
          <p:cNvSpPr txBox="1"/>
          <p:nvPr/>
        </p:nvSpPr>
        <p:spPr>
          <a:xfrm>
            <a:off x="4083289" y="4132981"/>
            <a:ext cx="22317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Typical</a:t>
            </a:r>
          </a:p>
          <a:p>
            <a:pPr algn="ctr"/>
            <a:r>
              <a:rPr lang="en-GB" sz="1600" b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£270 - 300k margin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1C4E73E-6CEE-472C-8694-13E64113002C}"/>
              </a:ext>
            </a:extLst>
          </p:cNvPr>
          <p:cNvSpPr/>
          <p:nvPr/>
        </p:nvSpPr>
        <p:spPr>
          <a:xfrm>
            <a:off x="7699623" y="2598197"/>
            <a:ext cx="1811427" cy="585025"/>
          </a:xfrm>
          <a:prstGeom prst="rect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Sen C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FB4EF96-A4C1-4BF8-83FA-AEEFC8452240}"/>
              </a:ext>
            </a:extLst>
          </p:cNvPr>
          <p:cNvSpPr/>
          <p:nvPr/>
        </p:nvSpPr>
        <p:spPr>
          <a:xfrm>
            <a:off x="7699623" y="1788565"/>
            <a:ext cx="3857377" cy="585025"/>
          </a:xfrm>
          <a:prstGeom prst="rect">
            <a:avLst/>
          </a:prstGeom>
          <a:solidFill>
            <a:srgbClr val="00B050"/>
          </a:solidFill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Manager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9D67543-9418-46EA-AF01-B332CD027B50}"/>
              </a:ext>
            </a:extLst>
          </p:cNvPr>
          <p:cNvSpPr/>
          <p:nvPr/>
        </p:nvSpPr>
        <p:spPr>
          <a:xfrm>
            <a:off x="9745573" y="2598197"/>
            <a:ext cx="1811427" cy="585025"/>
          </a:xfrm>
          <a:prstGeom prst="rect">
            <a:avLst/>
          </a:prstGeom>
          <a:ln w="63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Sen C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DBEB26B-A433-4490-927F-93900951C255}"/>
              </a:ext>
            </a:extLst>
          </p:cNvPr>
          <p:cNvGrpSpPr/>
          <p:nvPr/>
        </p:nvGrpSpPr>
        <p:grpSpPr>
          <a:xfrm>
            <a:off x="7699623" y="3407831"/>
            <a:ext cx="1811427" cy="585025"/>
            <a:chOff x="3403600" y="4216400"/>
            <a:chExt cx="1920240" cy="568960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A9624191-E83E-4ADD-8FB8-5329C14AA19D}"/>
                </a:ext>
              </a:extLst>
            </p:cNvPr>
            <p:cNvSpPr/>
            <p:nvPr/>
          </p:nvSpPr>
          <p:spPr>
            <a:xfrm>
              <a:off x="3403600" y="4216400"/>
              <a:ext cx="873760" cy="568960"/>
            </a:xfrm>
            <a:prstGeom prst="rect">
              <a:avLst/>
            </a:prstGeom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8B04492A-A7F9-4076-A6DF-339D8C9A5EE5}"/>
                </a:ext>
              </a:extLst>
            </p:cNvPr>
            <p:cNvSpPr/>
            <p:nvPr/>
          </p:nvSpPr>
          <p:spPr>
            <a:xfrm>
              <a:off x="4450080" y="4216400"/>
              <a:ext cx="873760" cy="568960"/>
            </a:xfrm>
            <a:prstGeom prst="rect">
              <a:avLst/>
            </a:prstGeom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62F02A9C-5D11-40F1-B022-34B332F018CE}"/>
              </a:ext>
            </a:extLst>
          </p:cNvPr>
          <p:cNvGrpSpPr/>
          <p:nvPr/>
        </p:nvGrpSpPr>
        <p:grpSpPr>
          <a:xfrm>
            <a:off x="9745573" y="3407831"/>
            <a:ext cx="1811427" cy="585025"/>
            <a:chOff x="3403600" y="4216400"/>
            <a:chExt cx="1920240" cy="568960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B0828882-DE88-45ED-9A03-34A19EA82A38}"/>
                </a:ext>
              </a:extLst>
            </p:cNvPr>
            <p:cNvSpPr/>
            <p:nvPr/>
          </p:nvSpPr>
          <p:spPr>
            <a:xfrm>
              <a:off x="3403600" y="4216400"/>
              <a:ext cx="873760" cy="568960"/>
            </a:xfrm>
            <a:prstGeom prst="rect">
              <a:avLst/>
            </a:prstGeom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87C4B138-446E-4F3D-A268-F7DE7AC4DF6C}"/>
                </a:ext>
              </a:extLst>
            </p:cNvPr>
            <p:cNvSpPr/>
            <p:nvPr/>
          </p:nvSpPr>
          <p:spPr>
            <a:xfrm>
              <a:off x="4450080" y="4216400"/>
              <a:ext cx="873760" cy="568960"/>
            </a:xfrm>
            <a:prstGeom prst="rect">
              <a:avLst/>
            </a:prstGeom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160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</a:t>
              </a:r>
            </a:p>
          </p:txBody>
        </p: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498391CE-FB41-4C97-B4FD-82D83A5ABC92}"/>
              </a:ext>
            </a:extLst>
          </p:cNvPr>
          <p:cNvSpPr txBox="1"/>
          <p:nvPr/>
        </p:nvSpPr>
        <p:spPr>
          <a:xfrm>
            <a:off x="8547573" y="4132981"/>
            <a:ext cx="22317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600" b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Typical </a:t>
            </a:r>
          </a:p>
          <a:p>
            <a:pPr algn="ctr"/>
            <a:r>
              <a:rPr lang="en-GB" sz="1600" b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£650 - 700k margin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D9361E17-E7CF-4D5F-A22A-F2710FEF0937}"/>
              </a:ext>
            </a:extLst>
          </p:cNvPr>
          <p:cNvSpPr txBox="1"/>
          <p:nvPr/>
        </p:nvSpPr>
        <p:spPr>
          <a:xfrm>
            <a:off x="6666058" y="2267768"/>
            <a:ext cx="480901" cy="492443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>
            <a:spAutoFit/>
          </a:bodyPr>
          <a:lstStyle/>
          <a:p>
            <a:pPr algn="ctr"/>
            <a:r>
              <a:rPr lang="en-GB" sz="1600" i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 – 3</a:t>
            </a:r>
            <a:br>
              <a:rPr lang="en-GB" sz="1600" i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GB" sz="1600" i="1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years</a:t>
            </a:r>
          </a:p>
        </p:txBody>
      </p:sp>
      <p:sp>
        <p:nvSpPr>
          <p:cNvPr id="43" name="Arrow: Down 42">
            <a:extLst>
              <a:ext uri="{FF2B5EF4-FFF2-40B4-BE49-F238E27FC236}">
                <a16:creationId xmlns:a16="http://schemas.microsoft.com/office/drawing/2014/main" id="{5EEA7BC0-364F-4493-A3CD-37B9A14C5EFB}"/>
              </a:ext>
            </a:extLst>
          </p:cNvPr>
          <p:cNvSpPr/>
          <p:nvPr/>
        </p:nvSpPr>
        <p:spPr>
          <a:xfrm>
            <a:off x="4852963" y="5209585"/>
            <a:ext cx="2293996" cy="353016"/>
          </a:xfrm>
          <a:prstGeom prst="downArrow">
            <a:avLst>
              <a:gd name="adj1" fmla="val 50000"/>
              <a:gd name="adj2" fmla="val 100000"/>
            </a:avLst>
          </a:prstGeom>
          <a:solidFill>
            <a:srgbClr val="002060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 anchorCtr="1"/>
          <a:lstStyle/>
          <a:p>
            <a:pPr algn="ctr"/>
            <a:endParaRPr lang="en-GB" sz="1600" err="1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A17B5607-51E5-46A4-8BE5-52EC1A2D54AE}"/>
              </a:ext>
            </a:extLst>
          </p:cNvPr>
          <p:cNvSpPr txBox="1"/>
          <p:nvPr/>
        </p:nvSpPr>
        <p:spPr>
          <a:xfrm>
            <a:off x="576598" y="5729291"/>
            <a:ext cx="10846726" cy="526070"/>
          </a:xfrm>
          <a:prstGeom prst="rect">
            <a:avLst/>
          </a:prstGeom>
          <a:noFill/>
        </p:spPr>
        <p:txBody>
          <a:bodyPr vert="horz" wrap="square" lIns="36000" tIns="36000" rIns="36000" bIns="36000" rtlCol="0">
            <a:noAutofit/>
          </a:bodyPr>
          <a:lstStyle/>
          <a:p>
            <a:pPr algn="ctr"/>
            <a:r>
              <a:rPr lang="en-GB" sz="2400" i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Reducing “time-to-promote” by just 6 months can </a:t>
            </a:r>
            <a:r>
              <a:rPr lang="en-GB" sz="2400" b="1" i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increase total margin that person contributes by half a million pounds over a 6-year period</a:t>
            </a:r>
          </a:p>
        </p:txBody>
      </p:sp>
      <p:sp>
        <p:nvSpPr>
          <p:cNvPr id="7" name="Speech Bubble: Rectangle 6">
            <a:extLst>
              <a:ext uri="{FF2B5EF4-FFF2-40B4-BE49-F238E27FC236}">
                <a16:creationId xmlns:a16="http://schemas.microsoft.com/office/drawing/2014/main" id="{762D94EB-3E7B-4AA1-BBE6-D2B693766ABA}"/>
              </a:ext>
            </a:extLst>
          </p:cNvPr>
          <p:cNvSpPr/>
          <p:nvPr/>
        </p:nvSpPr>
        <p:spPr>
          <a:xfrm>
            <a:off x="855089" y="1416539"/>
            <a:ext cx="5013162" cy="853035"/>
          </a:xfrm>
          <a:prstGeom prst="wedgeRectCallout">
            <a:avLst>
              <a:gd name="adj1" fmla="val 64681"/>
              <a:gd name="adj2" fmla="val 52432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8900">
              <a:spcBef>
                <a:spcPts val="600"/>
              </a:spcBef>
            </a:pPr>
            <a:r>
              <a:rPr lang="en-GB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@ 3-year promotions = £1.1m over 6 years</a:t>
            </a:r>
          </a:p>
          <a:p>
            <a:pPr marL="88900">
              <a:spcBef>
                <a:spcPts val="600"/>
              </a:spcBef>
            </a:pPr>
            <a:r>
              <a:rPr lang="en-GB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@ 2.5-year promotions = £1.6m over 6 years</a:t>
            </a:r>
          </a:p>
        </p:txBody>
      </p:sp>
      <p:sp>
        <p:nvSpPr>
          <p:cNvPr id="31" name="Google Shape;113;p2">
            <a:extLst>
              <a:ext uri="{FF2B5EF4-FFF2-40B4-BE49-F238E27FC236}">
                <a16:creationId xmlns:a16="http://schemas.microsoft.com/office/drawing/2014/main" id="{AD40CC13-C578-4F3B-93E3-B1386029E267}"/>
              </a:ext>
            </a:extLst>
          </p:cNvPr>
          <p:cNvSpPr txBox="1">
            <a:spLocks/>
          </p:cNvSpPr>
          <p:nvPr/>
        </p:nvSpPr>
        <p:spPr>
          <a:xfrm>
            <a:off x="11633538" y="6623532"/>
            <a:ext cx="163804" cy="1846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687617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375235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2062852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75047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3438086" algn="l" defTabSz="1375235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4125703" algn="l" defTabSz="1375235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4813320" algn="l" defTabSz="1375235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5500937" algn="l" defTabSz="1375235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</a:pPr>
            <a:fld id="{00000000-1234-1234-1234-123412341234}" type="slidenum">
              <a:rPr lang="en-GB" sz="1200"/>
              <a:pPr>
                <a:spcAft>
                  <a:spcPts val="0"/>
                </a:spcAft>
              </a:pPr>
              <a:t>7</a:t>
            </a:fld>
            <a:endParaRPr lang="en-GB" sz="1200"/>
          </a:p>
        </p:txBody>
      </p:sp>
    </p:spTree>
    <p:extLst>
      <p:ext uri="{BB962C8B-B14F-4D97-AF65-F5344CB8AC3E}">
        <p14:creationId xmlns:p14="http://schemas.microsoft.com/office/powerpoint/2010/main" val="280198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" grpId="0" animBg="1"/>
      <p:bldP spid="32" grpId="0"/>
      <p:bldP spid="12" grpId="0" animBg="1"/>
      <p:bldP spid="33" grpId="0"/>
      <p:bldP spid="15" grpId="0" animBg="1"/>
      <p:bldP spid="16" grpId="0" animBg="1"/>
      <p:bldP spid="19" grpId="0" animBg="1"/>
      <p:bldP spid="34" grpId="0"/>
      <p:bldP spid="42" grpId="0" animBg="1"/>
      <p:bldP spid="43" grpId="0" animBg="1"/>
      <p:bldP spid="44" grpId="0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618D806F-840A-4579-9583-5A1A29E7FEA6}"/>
              </a:ext>
            </a:extLst>
          </p:cNvPr>
          <p:cNvGrpSpPr/>
          <p:nvPr/>
        </p:nvGrpSpPr>
        <p:grpSpPr>
          <a:xfrm>
            <a:off x="476561" y="2506485"/>
            <a:ext cx="9395986" cy="1635816"/>
            <a:chOff x="713541" y="3600484"/>
            <a:chExt cx="13824614" cy="2454103"/>
          </a:xfrm>
        </p:grpSpPr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A86672B6-2CDF-4BE9-8D17-409CB2929BEB}"/>
                </a:ext>
              </a:extLst>
            </p:cNvPr>
            <p:cNvCxnSpPr/>
            <p:nvPr/>
          </p:nvCxnSpPr>
          <p:spPr>
            <a:xfrm>
              <a:off x="713541" y="6054587"/>
              <a:ext cx="13824614" cy="0"/>
            </a:xfrm>
            <a:prstGeom prst="line">
              <a:avLst/>
            </a:prstGeom>
            <a:ln w="19050">
              <a:solidFill>
                <a:schemeClr val="bg1">
                  <a:lumMod val="20000"/>
                  <a:lumOff val="80000"/>
                </a:schemeClr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B7D3067C-E83E-449B-9CF4-8C276D8EEBC9}"/>
                </a:ext>
              </a:extLst>
            </p:cNvPr>
            <p:cNvCxnSpPr/>
            <p:nvPr/>
          </p:nvCxnSpPr>
          <p:spPr>
            <a:xfrm>
              <a:off x="713541" y="4826935"/>
              <a:ext cx="13824614" cy="0"/>
            </a:xfrm>
            <a:prstGeom prst="line">
              <a:avLst/>
            </a:prstGeom>
            <a:ln w="19050">
              <a:solidFill>
                <a:schemeClr val="bg1">
                  <a:lumMod val="20000"/>
                  <a:lumOff val="80000"/>
                </a:schemeClr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6DCE18B9-A896-4E5F-980A-DE9C8D6A8587}"/>
                </a:ext>
              </a:extLst>
            </p:cNvPr>
            <p:cNvCxnSpPr/>
            <p:nvPr/>
          </p:nvCxnSpPr>
          <p:spPr>
            <a:xfrm>
              <a:off x="713541" y="3600484"/>
              <a:ext cx="13824614" cy="0"/>
            </a:xfrm>
            <a:prstGeom prst="line">
              <a:avLst/>
            </a:prstGeom>
            <a:ln w="19050">
              <a:solidFill>
                <a:schemeClr val="bg1">
                  <a:lumMod val="20000"/>
                  <a:lumOff val="80000"/>
                </a:schemeClr>
              </a:solidFill>
              <a:prstDash val="dash"/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9E8A5A4F-CF43-4708-9009-B628B30699C3}"/>
              </a:ext>
            </a:extLst>
          </p:cNvPr>
          <p:cNvSpPr txBox="1"/>
          <p:nvPr/>
        </p:nvSpPr>
        <p:spPr>
          <a:xfrm>
            <a:off x="3129063" y="5122881"/>
            <a:ext cx="351058" cy="205121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rtlCol="0">
            <a:spAutoFit/>
          </a:bodyPr>
          <a:lstStyle/>
          <a:p>
            <a:pPr marL="177806" indent="-177806" algn="ctr">
              <a:spcBef>
                <a:spcPts val="600"/>
              </a:spcBef>
              <a:buClr>
                <a:srgbClr val="002060"/>
              </a:buClr>
            </a:pPr>
            <a:r>
              <a:rPr lang="en-GB" sz="1333" b="1">
                <a:latin typeface="Arial" panose="020B0604020202020204" pitchFamily="34" charset="0"/>
                <a:cs typeface="Arial" panose="020B0604020202020204" pitchFamily="34" charset="0"/>
              </a:rPr>
              <a:t>Raw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C403454-F89D-4C25-9CED-0F6BF93F2802}"/>
              </a:ext>
            </a:extLst>
          </p:cNvPr>
          <p:cNvSpPr txBox="1"/>
          <p:nvPr/>
        </p:nvSpPr>
        <p:spPr>
          <a:xfrm>
            <a:off x="5428166" y="5122881"/>
            <a:ext cx="862416" cy="205121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rtlCol="0">
            <a:spAutoFit/>
          </a:bodyPr>
          <a:lstStyle/>
          <a:p>
            <a:pPr marL="177806" indent="-177806" algn="ctr">
              <a:spcBef>
                <a:spcPts val="600"/>
              </a:spcBef>
              <a:buClr>
                <a:srgbClr val="002060"/>
              </a:buClr>
            </a:pPr>
            <a:r>
              <a:rPr lang="en-GB" sz="1333" b="1">
                <a:latin typeface="Arial" panose="020B0604020202020204" pitchFamily="34" charset="0"/>
                <a:cs typeface="Arial" panose="020B0604020202020204" pitchFamily="34" charset="0"/>
              </a:rPr>
              <a:t>Developed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92AF0EB-9505-44BF-A793-7721B330879D}"/>
              </a:ext>
            </a:extLst>
          </p:cNvPr>
          <p:cNvSpPr txBox="1"/>
          <p:nvPr/>
        </p:nvSpPr>
        <p:spPr>
          <a:xfrm>
            <a:off x="8006995" y="5122881"/>
            <a:ext cx="814326" cy="205121"/>
          </a:xfrm>
          <a:prstGeom prst="rect">
            <a:avLst/>
          </a:prstGeom>
          <a:noFill/>
          <a:ln>
            <a:noFill/>
          </a:ln>
        </p:spPr>
        <p:txBody>
          <a:bodyPr vert="horz" wrap="none" lIns="0" tIns="0" rIns="0" bIns="0" rtlCol="0">
            <a:spAutoFit/>
          </a:bodyPr>
          <a:lstStyle/>
          <a:p>
            <a:pPr marL="177806" indent="-177806" algn="ctr">
              <a:spcBef>
                <a:spcPts val="600"/>
              </a:spcBef>
              <a:buClr>
                <a:srgbClr val="002060"/>
              </a:buClr>
            </a:pPr>
            <a:r>
              <a:rPr lang="en-GB" sz="1333" b="1">
                <a:latin typeface="Arial" panose="020B0604020202020204" pitchFamily="34" charset="0"/>
                <a:cs typeface="Arial" panose="020B0604020202020204" pitchFamily="34" charset="0"/>
              </a:rPr>
              <a:t>Enhanced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72B3CF9E-0221-4938-AF1F-0E63592819F8}"/>
              </a:ext>
            </a:extLst>
          </p:cNvPr>
          <p:cNvSpPr txBox="1"/>
          <p:nvPr/>
        </p:nvSpPr>
        <p:spPr>
          <a:xfrm>
            <a:off x="10454885" y="4803735"/>
            <a:ext cx="1197444" cy="41024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spcBef>
                <a:spcPts val="600"/>
              </a:spcBef>
              <a:buClr>
                <a:srgbClr val="002060"/>
              </a:buClr>
            </a:pPr>
            <a:r>
              <a:rPr lang="en-GB" sz="1333" b="1" i="1">
                <a:latin typeface="Arial" panose="020B0604020202020204" pitchFamily="34" charset="0"/>
                <a:cs typeface="Arial" panose="020B0604020202020204" pitchFamily="34" charset="0"/>
              </a:rPr>
              <a:t>Organisational</a:t>
            </a:r>
            <a:br>
              <a:rPr lang="en-GB" sz="1333" b="1" i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333" b="1" i="1">
                <a:latin typeface="Arial" panose="020B0604020202020204" pitchFamily="34" charset="0"/>
                <a:cs typeface="Arial" panose="020B0604020202020204" pitchFamily="34" charset="0"/>
              </a:rPr>
              <a:t>Enablers</a:t>
            </a:r>
          </a:p>
        </p:txBody>
      </p:sp>
      <p:sp>
        <p:nvSpPr>
          <p:cNvPr id="41" name="Callout: Line 26">
            <a:extLst>
              <a:ext uri="{FF2B5EF4-FFF2-40B4-BE49-F238E27FC236}">
                <a16:creationId xmlns:a16="http://schemas.microsoft.com/office/drawing/2014/main" id="{DF932ED4-1F3D-4FF2-A0E4-ABACA56AACDA}"/>
              </a:ext>
            </a:extLst>
          </p:cNvPr>
          <p:cNvSpPr/>
          <p:nvPr/>
        </p:nvSpPr>
        <p:spPr>
          <a:xfrm>
            <a:off x="2160078" y="5675311"/>
            <a:ext cx="2289026" cy="716036"/>
          </a:xfrm>
          <a:prstGeom prst="rect">
            <a:avLst/>
          </a:prstGeom>
          <a:noFill/>
          <a:ln w="63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 anchorCtr="1"/>
          <a:lstStyle/>
          <a:p>
            <a:pPr algn="ctr"/>
            <a:r>
              <a:rPr lang="en-GB" sz="1333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formal support for individuals to develop skills</a:t>
            </a:r>
          </a:p>
        </p:txBody>
      </p:sp>
      <p:sp>
        <p:nvSpPr>
          <p:cNvPr id="42" name="Callout: Line 88">
            <a:extLst>
              <a:ext uri="{FF2B5EF4-FFF2-40B4-BE49-F238E27FC236}">
                <a16:creationId xmlns:a16="http://schemas.microsoft.com/office/drawing/2014/main" id="{F6776E7A-6F09-417D-B925-E17A6A2EA3AD}"/>
              </a:ext>
            </a:extLst>
          </p:cNvPr>
          <p:cNvSpPr/>
          <p:nvPr/>
        </p:nvSpPr>
        <p:spPr>
          <a:xfrm>
            <a:off x="4714861" y="5675311"/>
            <a:ext cx="2289026" cy="716036"/>
          </a:xfrm>
          <a:prstGeom prst="rect">
            <a:avLst/>
          </a:prstGeom>
          <a:noFill/>
          <a:ln w="63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 anchorCtr="1"/>
          <a:lstStyle/>
          <a:p>
            <a:pPr algn="ctr"/>
            <a:r>
              <a:rPr lang="en-GB" sz="1333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Formal training or structured coaching interactions</a:t>
            </a:r>
          </a:p>
        </p:txBody>
      </p:sp>
      <p:sp>
        <p:nvSpPr>
          <p:cNvPr id="43" name="Callout: Line 89">
            <a:extLst>
              <a:ext uri="{FF2B5EF4-FFF2-40B4-BE49-F238E27FC236}">
                <a16:creationId xmlns:a16="http://schemas.microsoft.com/office/drawing/2014/main" id="{4E3CFADE-DDE0-4CD8-9093-55BA5106AD16}"/>
              </a:ext>
            </a:extLst>
          </p:cNvPr>
          <p:cNvSpPr/>
          <p:nvPr/>
        </p:nvSpPr>
        <p:spPr>
          <a:xfrm>
            <a:off x="7269645" y="5675311"/>
            <a:ext cx="2289026" cy="716036"/>
          </a:xfrm>
          <a:prstGeom prst="rect">
            <a:avLst/>
          </a:prstGeom>
          <a:noFill/>
          <a:ln w="63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 anchorCtr="1"/>
          <a:lstStyle/>
          <a:p>
            <a:pPr algn="ctr"/>
            <a:r>
              <a:rPr lang="en-GB" sz="1333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Systems, processes &amp; behaviours that enable mastery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B35FF24-8196-4E22-AD27-58195EE75D32}"/>
              </a:ext>
            </a:extLst>
          </p:cNvPr>
          <p:cNvSpPr txBox="1"/>
          <p:nvPr/>
        </p:nvSpPr>
        <p:spPr>
          <a:xfrm>
            <a:off x="476561" y="4450358"/>
            <a:ext cx="1409193" cy="205121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spAutoFit/>
          </a:bodyPr>
          <a:lstStyle/>
          <a:p>
            <a:pPr>
              <a:spcBef>
                <a:spcPts val="600"/>
              </a:spcBef>
              <a:buClr>
                <a:srgbClr val="002060"/>
              </a:buClr>
            </a:pPr>
            <a:r>
              <a:rPr lang="en-GB" sz="1333" b="1">
                <a:latin typeface="Arial" panose="020B0604020202020204" pitchFamily="34" charset="0"/>
                <a:cs typeface="Arial" panose="020B0604020202020204" pitchFamily="34" charset="0"/>
              </a:rPr>
              <a:t>Poor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0B6D681-75F2-4342-A92C-900AD85E8953}"/>
              </a:ext>
            </a:extLst>
          </p:cNvPr>
          <p:cNvSpPr txBox="1"/>
          <p:nvPr/>
        </p:nvSpPr>
        <p:spPr>
          <a:xfrm>
            <a:off x="476561" y="3632050"/>
            <a:ext cx="1409193" cy="205121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spAutoFit/>
          </a:bodyPr>
          <a:lstStyle/>
          <a:p>
            <a:pPr>
              <a:spcBef>
                <a:spcPts val="600"/>
              </a:spcBef>
              <a:buClr>
                <a:srgbClr val="002060"/>
              </a:buClr>
            </a:pPr>
            <a:r>
              <a:rPr lang="en-GB" sz="1333" b="1">
                <a:latin typeface="Arial" panose="020B0604020202020204" pitchFamily="34" charset="0"/>
                <a:cs typeface="Arial" panose="020B0604020202020204" pitchFamily="34" charset="0"/>
              </a:rPr>
              <a:t>Good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F3C40FF3-811C-4196-A362-8DB829AF4A80}"/>
              </a:ext>
            </a:extLst>
          </p:cNvPr>
          <p:cNvSpPr txBox="1"/>
          <p:nvPr/>
        </p:nvSpPr>
        <p:spPr>
          <a:xfrm>
            <a:off x="476561" y="2813742"/>
            <a:ext cx="1409193" cy="205121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spAutoFit/>
          </a:bodyPr>
          <a:lstStyle/>
          <a:p>
            <a:pPr>
              <a:spcBef>
                <a:spcPts val="600"/>
              </a:spcBef>
              <a:buClr>
                <a:srgbClr val="002060"/>
              </a:buClr>
            </a:pPr>
            <a:r>
              <a:rPr lang="en-GB" sz="1333" b="1">
                <a:latin typeface="Arial" panose="020B0604020202020204" pitchFamily="34" charset="0"/>
                <a:cs typeface="Arial" panose="020B0604020202020204" pitchFamily="34" charset="0"/>
              </a:rPr>
              <a:t>Excellent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5E6422A-0181-42E8-8AAF-71F24D3688BB}"/>
              </a:ext>
            </a:extLst>
          </p:cNvPr>
          <p:cNvSpPr txBox="1"/>
          <p:nvPr/>
        </p:nvSpPr>
        <p:spPr>
          <a:xfrm>
            <a:off x="476561" y="1995434"/>
            <a:ext cx="1409193" cy="205121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spAutoFit/>
          </a:bodyPr>
          <a:lstStyle/>
          <a:p>
            <a:pPr>
              <a:spcBef>
                <a:spcPts val="600"/>
              </a:spcBef>
              <a:buClr>
                <a:srgbClr val="002060"/>
              </a:buClr>
            </a:pPr>
            <a:r>
              <a:rPr lang="en-GB" sz="1333" b="1">
                <a:latin typeface="Arial" panose="020B0604020202020204" pitchFamily="34" charset="0"/>
                <a:cs typeface="Arial" panose="020B0604020202020204" pitchFamily="34" charset="0"/>
              </a:rPr>
              <a:t>Master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DBBF12D5-15B7-494B-8A33-5CFFB5DFF412}"/>
              </a:ext>
            </a:extLst>
          </p:cNvPr>
          <p:cNvSpPr txBox="1"/>
          <p:nvPr/>
        </p:nvSpPr>
        <p:spPr>
          <a:xfrm>
            <a:off x="1608815" y="1176885"/>
            <a:ext cx="836769" cy="41024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algn="ctr">
              <a:spcBef>
                <a:spcPts val="600"/>
              </a:spcBef>
              <a:buClr>
                <a:srgbClr val="002060"/>
              </a:buClr>
            </a:pPr>
            <a:r>
              <a:rPr lang="en-GB" sz="1333" b="1" i="1">
                <a:latin typeface="Arial" panose="020B0604020202020204" pitchFamily="34" charset="0"/>
                <a:cs typeface="Arial" panose="020B0604020202020204" pitchFamily="34" charset="0"/>
              </a:rPr>
              <a:t>Individual</a:t>
            </a:r>
            <a:br>
              <a:rPr lang="en-GB" sz="1333" b="1" i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333" b="1" i="1">
                <a:latin typeface="Arial" panose="020B0604020202020204" pitchFamily="34" charset="0"/>
                <a:cs typeface="Arial" panose="020B0604020202020204" pitchFamily="34" charset="0"/>
              </a:rPr>
              <a:t>Skill Level</a:t>
            </a:r>
          </a:p>
        </p:txBody>
      </p: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FAAC5146-5140-4ECD-94B5-E431EBEB904C}"/>
              </a:ext>
            </a:extLst>
          </p:cNvPr>
          <p:cNvCxnSpPr>
            <a:cxnSpLocks/>
          </p:cNvCxnSpPr>
          <p:nvPr/>
        </p:nvCxnSpPr>
        <p:spPr>
          <a:xfrm flipV="1">
            <a:off x="3188820" y="2097993"/>
            <a:ext cx="5278318" cy="1634334"/>
          </a:xfrm>
          <a:prstGeom prst="straightConnector1">
            <a:avLst/>
          </a:prstGeom>
          <a:ln w="38100">
            <a:solidFill>
              <a:srgbClr val="00206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3D420D5E-1793-4D0D-86B5-8426BE481C6D}"/>
              </a:ext>
            </a:extLst>
          </p:cNvPr>
          <p:cNvCxnSpPr>
            <a:cxnSpLocks/>
          </p:cNvCxnSpPr>
          <p:nvPr/>
        </p:nvCxnSpPr>
        <p:spPr>
          <a:xfrm flipV="1">
            <a:off x="3188820" y="3727714"/>
            <a:ext cx="5237644" cy="5574"/>
          </a:xfrm>
          <a:prstGeom prst="straightConnector1">
            <a:avLst/>
          </a:prstGeom>
          <a:ln w="38100">
            <a:solidFill>
              <a:srgbClr val="00206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5FE82083-E484-4D44-AB00-00A32BB52E94}"/>
              </a:ext>
            </a:extLst>
          </p:cNvPr>
          <p:cNvSpPr/>
          <p:nvPr/>
        </p:nvSpPr>
        <p:spPr>
          <a:xfrm>
            <a:off x="3079074" y="3511824"/>
            <a:ext cx="451034" cy="450013"/>
          </a:xfrm>
          <a:prstGeom prst="ellipse">
            <a:avLst/>
          </a:prstGeom>
          <a:solidFill>
            <a:srgbClr val="002060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 anchorCtr="1"/>
          <a:lstStyle/>
          <a:p>
            <a:pPr algn="ctr"/>
            <a:endParaRPr lang="en-GB" sz="1333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E752564C-8D79-4727-91B3-8AEC3D8AB682}"/>
              </a:ext>
            </a:extLst>
          </p:cNvPr>
          <p:cNvSpPr/>
          <p:nvPr/>
        </p:nvSpPr>
        <p:spPr>
          <a:xfrm>
            <a:off x="8514950" y="3511824"/>
            <a:ext cx="451034" cy="450013"/>
          </a:xfrm>
          <a:prstGeom prst="ellipse">
            <a:avLst/>
          </a:prstGeom>
          <a:solidFill>
            <a:srgbClr val="002060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 anchorCtr="1"/>
          <a:lstStyle/>
          <a:p>
            <a:pPr algn="ctr"/>
            <a:endParaRPr lang="en-GB" sz="1333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DF75EDED-A334-490D-9B5B-3AC3F0EFC7AC}"/>
              </a:ext>
            </a:extLst>
          </p:cNvPr>
          <p:cNvSpPr/>
          <p:nvPr/>
        </p:nvSpPr>
        <p:spPr>
          <a:xfrm>
            <a:off x="8514950" y="1871524"/>
            <a:ext cx="451034" cy="450013"/>
          </a:xfrm>
          <a:prstGeom prst="ellipse">
            <a:avLst/>
          </a:prstGeom>
          <a:solidFill>
            <a:srgbClr val="002060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 anchorCtr="1"/>
          <a:lstStyle/>
          <a:p>
            <a:pPr algn="ctr"/>
            <a:endParaRPr lang="en-GB" sz="1333" err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Callout: Line 100">
            <a:extLst>
              <a:ext uri="{FF2B5EF4-FFF2-40B4-BE49-F238E27FC236}">
                <a16:creationId xmlns:a16="http://schemas.microsoft.com/office/drawing/2014/main" id="{0E931846-ED3F-40FF-A7DB-B2952E37D4CC}"/>
              </a:ext>
            </a:extLst>
          </p:cNvPr>
          <p:cNvSpPr/>
          <p:nvPr/>
        </p:nvSpPr>
        <p:spPr>
          <a:xfrm>
            <a:off x="10127603" y="1687376"/>
            <a:ext cx="1587837" cy="818308"/>
          </a:xfrm>
          <a:prstGeom prst="rect">
            <a:avLst/>
          </a:prstGeom>
          <a:solidFill>
            <a:srgbClr val="00B05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 anchorCtr="1"/>
          <a:lstStyle/>
          <a:p>
            <a:pPr algn="ctr"/>
            <a:r>
              <a:rPr lang="en-GB" sz="1800" i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</a:t>
            </a:r>
            <a:br>
              <a:rPr lang="en-GB" sz="1800" i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800" i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performer</a:t>
            </a:r>
          </a:p>
        </p:txBody>
      </p:sp>
      <p:sp>
        <p:nvSpPr>
          <p:cNvPr id="55" name="Callout: Line 101">
            <a:extLst>
              <a:ext uri="{FF2B5EF4-FFF2-40B4-BE49-F238E27FC236}">
                <a16:creationId xmlns:a16="http://schemas.microsoft.com/office/drawing/2014/main" id="{48709E85-C4FC-47D6-8D55-A63F33CE32FB}"/>
              </a:ext>
            </a:extLst>
          </p:cNvPr>
          <p:cNvSpPr/>
          <p:nvPr/>
        </p:nvSpPr>
        <p:spPr>
          <a:xfrm>
            <a:off x="10127603" y="3323992"/>
            <a:ext cx="1587837" cy="818308"/>
          </a:xfrm>
          <a:prstGeom prst="rect">
            <a:avLst/>
          </a:prstGeom>
          <a:solidFill>
            <a:srgbClr val="FF0000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 anchorCtr="1"/>
          <a:lstStyle/>
          <a:p>
            <a:pPr algn="ctr"/>
            <a:r>
              <a:rPr lang="en-GB" sz="1800" i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Weak</a:t>
            </a:r>
            <a:br>
              <a:rPr lang="en-GB" sz="1800" i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1800" i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performer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73D45F57-4256-4FF0-AF01-6EFB4A89DE80}"/>
              </a:ext>
            </a:extLst>
          </p:cNvPr>
          <p:cNvCxnSpPr>
            <a:cxnSpLocks/>
          </p:cNvCxnSpPr>
          <p:nvPr/>
        </p:nvCxnSpPr>
        <p:spPr>
          <a:xfrm>
            <a:off x="1991879" y="5026667"/>
            <a:ext cx="8311875" cy="0"/>
          </a:xfrm>
          <a:prstGeom prst="straightConnector1">
            <a:avLst/>
          </a:prstGeom>
          <a:ln w="19050">
            <a:solidFill>
              <a:srgbClr val="00206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7391293B-6722-47AB-868B-B8FA9AAA9AF4}"/>
              </a:ext>
            </a:extLst>
          </p:cNvPr>
          <p:cNvCxnSpPr>
            <a:cxnSpLocks/>
          </p:cNvCxnSpPr>
          <p:nvPr/>
        </p:nvCxnSpPr>
        <p:spPr>
          <a:xfrm flipV="1">
            <a:off x="1991879" y="1617712"/>
            <a:ext cx="0" cy="3408955"/>
          </a:xfrm>
          <a:prstGeom prst="straightConnector1">
            <a:avLst/>
          </a:prstGeom>
          <a:ln w="19050">
            <a:solidFill>
              <a:srgbClr val="002060"/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Isosceles Triangle 55"/>
          <p:cNvSpPr/>
          <p:nvPr/>
        </p:nvSpPr>
        <p:spPr>
          <a:xfrm>
            <a:off x="3074070" y="5388171"/>
            <a:ext cx="461043" cy="176031"/>
          </a:xfrm>
          <a:prstGeom prst="triangle">
            <a:avLst/>
          </a:prstGeom>
          <a:noFill/>
          <a:ln w="63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 anchorCtr="1"/>
          <a:lstStyle/>
          <a:p>
            <a:pPr algn="ctr"/>
            <a:endParaRPr lang="en-US" sz="1333" b="1" i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Isosceles Triangle 56"/>
          <p:cNvSpPr/>
          <p:nvPr/>
        </p:nvSpPr>
        <p:spPr>
          <a:xfrm>
            <a:off x="5628852" y="5388171"/>
            <a:ext cx="461043" cy="176031"/>
          </a:xfrm>
          <a:prstGeom prst="triangle">
            <a:avLst/>
          </a:prstGeom>
          <a:noFill/>
          <a:ln w="63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 anchorCtr="1"/>
          <a:lstStyle/>
          <a:p>
            <a:pPr algn="ctr"/>
            <a:endParaRPr lang="en-US" sz="1333" b="1" i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Isosceles Triangle 58"/>
          <p:cNvSpPr/>
          <p:nvPr/>
        </p:nvSpPr>
        <p:spPr>
          <a:xfrm>
            <a:off x="8183637" y="5388171"/>
            <a:ext cx="461043" cy="176031"/>
          </a:xfrm>
          <a:prstGeom prst="triangle">
            <a:avLst/>
          </a:prstGeom>
          <a:noFill/>
          <a:ln w="635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 anchorCtr="1"/>
          <a:lstStyle/>
          <a:p>
            <a:pPr algn="ctr"/>
            <a:endParaRPr lang="en-US" sz="1333" b="1" i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Straight Connector 4"/>
          <p:cNvCxnSpPr>
            <a:stCxn id="52" idx="6"/>
            <a:endCxn id="55" idx="1"/>
          </p:cNvCxnSpPr>
          <p:nvPr/>
        </p:nvCxnSpPr>
        <p:spPr>
          <a:xfrm flipV="1">
            <a:off x="8965985" y="3733147"/>
            <a:ext cx="1161619" cy="368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53" idx="6"/>
            <a:endCxn id="54" idx="1"/>
          </p:cNvCxnSpPr>
          <p:nvPr/>
        </p:nvCxnSpPr>
        <p:spPr>
          <a:xfrm>
            <a:off x="8965985" y="2096530"/>
            <a:ext cx="1161619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itle 4">
            <a:extLst>
              <a:ext uri="{FF2B5EF4-FFF2-40B4-BE49-F238E27FC236}">
                <a16:creationId xmlns:a16="http://schemas.microsoft.com/office/drawing/2014/main" id="{71908409-C14E-41B1-978B-0FFE499D6C30}"/>
              </a:ext>
            </a:extLst>
          </p:cNvPr>
          <p:cNvSpPr txBox="1">
            <a:spLocks/>
          </p:cNvSpPr>
          <p:nvPr/>
        </p:nvSpPr>
        <p:spPr>
          <a:xfrm>
            <a:off x="583894" y="127019"/>
            <a:ext cx="8617771" cy="77559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t" anchorCtr="0">
            <a:spAutoFit/>
          </a:bodyPr>
          <a:lstStyle>
            <a:lvl1pPr>
              <a:lnSpc>
                <a:spcPct val="90000"/>
              </a:lnSpc>
              <a:spcBef>
                <a:spcPts val="0"/>
              </a:spcBef>
              <a:buSzPts val="1400"/>
              <a:buNone/>
              <a:defRPr sz="3200" b="1" baseline="0">
                <a:solidFill>
                  <a:srgbClr val="293460"/>
                </a:solidFill>
                <a:effectLst/>
                <a:latin typeface="Segoe UI" panose="020B0502040204020203" pitchFamily="34" charset="0"/>
                <a:ea typeface="+mj-ea"/>
                <a:cs typeface="Segoe UI" panose="020B0502040204020203" pitchFamily="34" charset="0"/>
              </a:defRPr>
            </a:lvl1pPr>
          </a:lstStyle>
          <a:p>
            <a:r>
              <a:rPr lang="en-US" sz="2800"/>
              <a:t>Accelerating skill development requires sustained effort to embed systems, processes &amp; behaviours</a:t>
            </a:r>
          </a:p>
        </p:txBody>
      </p:sp>
      <p:sp>
        <p:nvSpPr>
          <p:cNvPr id="8" name="Multiplication Sign 7">
            <a:extLst>
              <a:ext uri="{FF2B5EF4-FFF2-40B4-BE49-F238E27FC236}">
                <a16:creationId xmlns:a16="http://schemas.microsoft.com/office/drawing/2014/main" id="{06DFC6EA-706E-420B-8F22-E9F9C8A699DC}"/>
              </a:ext>
            </a:extLst>
          </p:cNvPr>
          <p:cNvSpPr/>
          <p:nvPr/>
        </p:nvSpPr>
        <p:spPr>
          <a:xfrm>
            <a:off x="2674282" y="1887548"/>
            <a:ext cx="1260618" cy="971825"/>
          </a:xfrm>
          <a:prstGeom prst="mathMultiply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70C248A-5EA4-4BB3-95A8-5DE8A1F25E78}"/>
              </a:ext>
            </a:extLst>
          </p:cNvPr>
          <p:cNvCxnSpPr>
            <a:stCxn id="51" idx="0"/>
          </p:cNvCxnSpPr>
          <p:nvPr/>
        </p:nvCxnSpPr>
        <p:spPr>
          <a:xfrm flipV="1">
            <a:off x="3304591" y="2707105"/>
            <a:ext cx="0" cy="804719"/>
          </a:xfrm>
          <a:prstGeom prst="straightConnector1">
            <a:avLst/>
          </a:prstGeom>
          <a:ln w="38100">
            <a:solidFill>
              <a:srgbClr val="C0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Google Shape;113;p2">
            <a:extLst>
              <a:ext uri="{FF2B5EF4-FFF2-40B4-BE49-F238E27FC236}">
                <a16:creationId xmlns:a16="http://schemas.microsoft.com/office/drawing/2014/main" id="{996B3D7C-C424-4B50-A982-D756F8C1E578}"/>
              </a:ext>
            </a:extLst>
          </p:cNvPr>
          <p:cNvSpPr txBox="1">
            <a:spLocks/>
          </p:cNvSpPr>
          <p:nvPr/>
        </p:nvSpPr>
        <p:spPr>
          <a:xfrm>
            <a:off x="11633538" y="6613022"/>
            <a:ext cx="163804" cy="1846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687617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375235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2062852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75047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3438086" algn="l" defTabSz="1375235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4125703" algn="l" defTabSz="1375235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4813320" algn="l" defTabSz="1375235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5500937" algn="l" defTabSz="1375235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</a:pPr>
            <a:fld id="{00000000-1234-1234-1234-123412341234}" type="slidenum">
              <a:rPr lang="en-GB" sz="1200"/>
              <a:pPr>
                <a:spcAft>
                  <a:spcPts val="0"/>
                </a:spcAft>
              </a:pPr>
              <a:t>8</a:t>
            </a:fld>
            <a:endParaRPr lang="en-GB" sz="1200"/>
          </a:p>
        </p:txBody>
      </p:sp>
    </p:spTree>
    <p:extLst>
      <p:ext uri="{BB962C8B-B14F-4D97-AF65-F5344CB8AC3E}">
        <p14:creationId xmlns:p14="http://schemas.microsoft.com/office/powerpoint/2010/main" val="1637267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  <p:bldP spid="39" grpId="0"/>
      <p:bldP spid="41" grpId="0" animBg="1"/>
      <p:bldP spid="42" grpId="0" animBg="1"/>
      <p:bldP spid="43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9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>
            <a:extLst>
              <a:ext uri="{FF2B5EF4-FFF2-40B4-BE49-F238E27FC236}">
                <a16:creationId xmlns:a16="http://schemas.microsoft.com/office/drawing/2014/main" id="{D15C0D26-D344-419C-849D-C3D2929020B8}"/>
              </a:ext>
            </a:extLst>
          </p:cNvPr>
          <p:cNvSpPr/>
          <p:nvPr/>
        </p:nvSpPr>
        <p:spPr>
          <a:xfrm>
            <a:off x="0" y="1"/>
            <a:ext cx="12192000" cy="99151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itle 4">
            <a:extLst>
              <a:ext uri="{FF2B5EF4-FFF2-40B4-BE49-F238E27FC236}">
                <a16:creationId xmlns:a16="http://schemas.microsoft.com/office/drawing/2014/main" id="{BC9EE318-4679-004A-8D57-5EA4E193DBB8}"/>
              </a:ext>
            </a:extLst>
          </p:cNvPr>
          <p:cNvSpPr txBox="1">
            <a:spLocks/>
          </p:cNvSpPr>
          <p:nvPr/>
        </p:nvSpPr>
        <p:spPr>
          <a:xfrm>
            <a:off x="555534" y="151349"/>
            <a:ext cx="9929904" cy="706292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 cap="all" baseline="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b="1" i="0" u="none" strike="noStrike" kern="1200" cap="none" spc="0" normalizeH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rPr>
              <a:t>Consulting Skills Accelerator</a:t>
            </a:r>
            <a:endParaRPr kumimoji="0" lang="en-US" b="1" i="0" u="none" strike="noStrike" kern="1200" cap="none" spc="0" normalizeH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ECB9F5C7-EA83-4A89-9EAC-78E0C555A64E}"/>
              </a:ext>
            </a:extLst>
          </p:cNvPr>
          <p:cNvGrpSpPr/>
          <p:nvPr/>
        </p:nvGrpSpPr>
        <p:grpSpPr>
          <a:xfrm>
            <a:off x="3033520" y="1200840"/>
            <a:ext cx="5702847" cy="5353500"/>
            <a:chOff x="3033520" y="1178805"/>
            <a:chExt cx="5702847" cy="5353500"/>
          </a:xfrm>
        </p:grpSpPr>
        <p:sp>
          <p:nvSpPr>
            <p:cNvPr id="2" name="Hexagon 1">
              <a:extLst>
                <a:ext uri="{FF2B5EF4-FFF2-40B4-BE49-F238E27FC236}">
                  <a16:creationId xmlns:a16="http://schemas.microsoft.com/office/drawing/2014/main" id="{90F118C5-7016-4946-8DCB-F569B8D86101}"/>
                </a:ext>
              </a:extLst>
            </p:cNvPr>
            <p:cNvSpPr/>
            <p:nvPr/>
          </p:nvSpPr>
          <p:spPr>
            <a:xfrm rot="16200000">
              <a:off x="3419250" y="1303314"/>
              <a:ext cx="5353500" cy="5104482"/>
            </a:xfrm>
            <a:prstGeom prst="hexagon">
              <a:avLst>
                <a:gd name="adj" fmla="val 25014"/>
                <a:gd name="vf" fmla="val 115470"/>
              </a:avLst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72133260-02DB-4651-A928-714FD8502643}"/>
                </a:ext>
              </a:extLst>
            </p:cNvPr>
            <p:cNvCxnSpPr>
              <a:cxnSpLocks/>
              <a:stCxn id="2" idx="2"/>
              <a:endCxn id="2" idx="5"/>
            </p:cNvCxnSpPr>
            <p:nvPr/>
          </p:nvCxnSpPr>
          <p:spPr>
            <a:xfrm flipH="1" flipV="1">
              <a:off x="3543760" y="2446116"/>
              <a:ext cx="5104480" cy="28188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BA434A00-A820-4B64-AB83-D4BBF254495B}"/>
                </a:ext>
              </a:extLst>
            </p:cNvPr>
            <p:cNvCxnSpPr>
              <a:cxnSpLocks/>
              <a:stCxn id="2" idx="1"/>
              <a:endCxn id="2" idx="4"/>
            </p:cNvCxnSpPr>
            <p:nvPr/>
          </p:nvCxnSpPr>
          <p:spPr>
            <a:xfrm flipH="1">
              <a:off x="3543760" y="2446116"/>
              <a:ext cx="5104480" cy="281887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35E8EA57-537C-4D5C-ADDA-D8B40D797F98}"/>
                </a:ext>
              </a:extLst>
            </p:cNvPr>
            <p:cNvCxnSpPr>
              <a:cxnSpLocks/>
              <a:stCxn id="2" idx="0"/>
              <a:endCxn id="2" idx="3"/>
            </p:cNvCxnSpPr>
            <p:nvPr/>
          </p:nvCxnSpPr>
          <p:spPr>
            <a:xfrm>
              <a:off x="6096000" y="1178805"/>
              <a:ext cx="0" cy="53535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43CCE6AE-91E5-4FDB-B346-C8CEC979CB4F}"/>
                </a:ext>
              </a:extLst>
            </p:cNvPr>
            <p:cNvSpPr txBox="1"/>
            <p:nvPr/>
          </p:nvSpPr>
          <p:spPr>
            <a:xfrm>
              <a:off x="6238816" y="2114224"/>
              <a:ext cx="1504792" cy="6032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Vision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3B87835D-6E40-4AD0-A20E-0C979477B8D5}"/>
                </a:ext>
              </a:extLst>
            </p:cNvPr>
            <p:cNvSpPr txBox="1"/>
            <p:nvPr/>
          </p:nvSpPr>
          <p:spPr>
            <a:xfrm>
              <a:off x="6747960" y="3556154"/>
              <a:ext cx="198840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Strategy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BC8EAAA0-A762-4C43-A78E-86D56CA52392}"/>
                </a:ext>
              </a:extLst>
            </p:cNvPr>
            <p:cNvSpPr txBox="1"/>
            <p:nvPr/>
          </p:nvSpPr>
          <p:spPr>
            <a:xfrm>
              <a:off x="6129212" y="4947862"/>
              <a:ext cx="198840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Capabilities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150260E7-7DB1-4073-AA79-577D2562B125}"/>
                </a:ext>
              </a:extLst>
            </p:cNvPr>
            <p:cNvSpPr txBox="1"/>
            <p:nvPr/>
          </p:nvSpPr>
          <p:spPr>
            <a:xfrm>
              <a:off x="4090987" y="4793626"/>
              <a:ext cx="1988407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Career Paths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96342216-9007-43C3-85CF-CE59334A073F}"/>
                </a:ext>
              </a:extLst>
            </p:cNvPr>
            <p:cNvSpPr txBox="1"/>
            <p:nvPr/>
          </p:nvSpPr>
          <p:spPr>
            <a:xfrm>
              <a:off x="3033520" y="3368868"/>
              <a:ext cx="2831288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Skill </a:t>
              </a:r>
              <a:br>
                <a:rPr lang="en-GB" sz="280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</a:br>
              <a:r>
                <a:rPr lang="en-GB" sz="280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Practice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4AA2067C-0231-4566-9C8F-66D36D19003D}"/>
                </a:ext>
              </a:extLst>
            </p:cNvPr>
            <p:cNvSpPr txBox="1"/>
            <p:nvPr/>
          </p:nvSpPr>
          <p:spPr>
            <a:xfrm>
              <a:off x="3844890" y="2123297"/>
              <a:ext cx="234952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280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Decisions</a:t>
              </a:r>
            </a:p>
          </p:txBody>
        </p:sp>
      </p:grpSp>
      <p:sp>
        <p:nvSpPr>
          <p:cNvPr id="36" name="Speech Bubble: Rectangle with Corners Rounded 35">
            <a:extLst>
              <a:ext uri="{FF2B5EF4-FFF2-40B4-BE49-F238E27FC236}">
                <a16:creationId xmlns:a16="http://schemas.microsoft.com/office/drawing/2014/main" id="{865F4609-7A3F-4F77-9983-F5CA00F814D0}"/>
              </a:ext>
            </a:extLst>
          </p:cNvPr>
          <p:cNvSpPr/>
          <p:nvPr/>
        </p:nvSpPr>
        <p:spPr>
          <a:xfrm>
            <a:off x="7656722" y="1196883"/>
            <a:ext cx="4259853" cy="733287"/>
          </a:xfrm>
          <a:prstGeom prst="wedgeRoundRectCallout">
            <a:avLst>
              <a:gd name="adj1" fmla="val -54979"/>
              <a:gd name="adj2" fmla="val 35456"/>
              <a:gd name="adj3" fmla="val 16667"/>
            </a:avLst>
          </a:prstGeom>
          <a:solidFill>
            <a:schemeClr val="accent5"/>
          </a:solidFill>
          <a:ln>
            <a:noFill/>
          </a:ln>
          <a:effectLst>
            <a:outerShdw blurRad="635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What is your firm trying to achieve?</a:t>
            </a:r>
          </a:p>
        </p:txBody>
      </p:sp>
      <p:sp>
        <p:nvSpPr>
          <p:cNvPr id="37" name="Speech Bubble: Rectangle with Corners Rounded 36">
            <a:extLst>
              <a:ext uri="{FF2B5EF4-FFF2-40B4-BE49-F238E27FC236}">
                <a16:creationId xmlns:a16="http://schemas.microsoft.com/office/drawing/2014/main" id="{378A5859-BC08-4385-88D7-2084DEA6FEAF}"/>
              </a:ext>
            </a:extLst>
          </p:cNvPr>
          <p:cNvSpPr/>
          <p:nvPr/>
        </p:nvSpPr>
        <p:spPr>
          <a:xfrm>
            <a:off x="8912646" y="3327096"/>
            <a:ext cx="3018621" cy="928334"/>
          </a:xfrm>
          <a:prstGeom prst="wedgeRoundRectCallout">
            <a:avLst>
              <a:gd name="adj1" fmla="val -56439"/>
              <a:gd name="adj2" fmla="val -17241"/>
              <a:gd name="adj3" fmla="val 16667"/>
            </a:avLst>
          </a:prstGeom>
          <a:solidFill>
            <a:schemeClr val="accent5"/>
          </a:solidFill>
          <a:ln>
            <a:noFill/>
          </a:ln>
          <a:effectLst>
            <a:outerShdw blurRad="635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2. How will you make that Vision a reality?</a:t>
            </a:r>
          </a:p>
        </p:txBody>
      </p:sp>
      <p:sp>
        <p:nvSpPr>
          <p:cNvPr id="38" name="Speech Bubble: Rectangle with Corners Rounded 37">
            <a:extLst>
              <a:ext uri="{FF2B5EF4-FFF2-40B4-BE49-F238E27FC236}">
                <a16:creationId xmlns:a16="http://schemas.microsoft.com/office/drawing/2014/main" id="{2D97F927-C781-4381-8D4E-25A88504F76F}"/>
              </a:ext>
            </a:extLst>
          </p:cNvPr>
          <p:cNvSpPr/>
          <p:nvPr/>
        </p:nvSpPr>
        <p:spPr>
          <a:xfrm>
            <a:off x="7656722" y="5872607"/>
            <a:ext cx="4259853" cy="733287"/>
          </a:xfrm>
          <a:prstGeom prst="wedgeRoundRectCallout">
            <a:avLst>
              <a:gd name="adj1" fmla="val -54720"/>
              <a:gd name="adj2" fmla="val -27644"/>
              <a:gd name="adj3" fmla="val 16667"/>
            </a:avLst>
          </a:prstGeom>
          <a:solidFill>
            <a:schemeClr val="accent5"/>
          </a:solidFill>
          <a:ln>
            <a:noFill/>
          </a:ln>
          <a:effectLst>
            <a:outerShdw blurRad="635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 What capabilities are critical?</a:t>
            </a:r>
          </a:p>
        </p:txBody>
      </p:sp>
      <p:sp>
        <p:nvSpPr>
          <p:cNvPr id="39" name="Speech Bubble: Rectangle with Corners Rounded 38">
            <a:extLst>
              <a:ext uri="{FF2B5EF4-FFF2-40B4-BE49-F238E27FC236}">
                <a16:creationId xmlns:a16="http://schemas.microsoft.com/office/drawing/2014/main" id="{CC6E081B-C3E0-46EA-B3EE-E3A3E005CC1C}"/>
              </a:ext>
            </a:extLst>
          </p:cNvPr>
          <p:cNvSpPr/>
          <p:nvPr/>
        </p:nvSpPr>
        <p:spPr>
          <a:xfrm>
            <a:off x="238946" y="1196883"/>
            <a:ext cx="4259853" cy="733287"/>
          </a:xfrm>
          <a:prstGeom prst="wedgeRoundRectCallout">
            <a:avLst>
              <a:gd name="adj1" fmla="val 54676"/>
              <a:gd name="adj2" fmla="val 38461"/>
              <a:gd name="adj3" fmla="val 16667"/>
            </a:avLst>
          </a:prstGeom>
          <a:solidFill>
            <a:schemeClr val="accent5"/>
          </a:solidFill>
          <a:ln>
            <a:noFill/>
          </a:ln>
          <a:effectLst>
            <a:outerShdw blurRad="635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6. How are Talent decisions made?</a:t>
            </a:r>
          </a:p>
        </p:txBody>
      </p:sp>
      <p:sp>
        <p:nvSpPr>
          <p:cNvPr id="40" name="Speech Bubble: Rectangle with Corners Rounded 39">
            <a:extLst>
              <a:ext uri="{FF2B5EF4-FFF2-40B4-BE49-F238E27FC236}">
                <a16:creationId xmlns:a16="http://schemas.microsoft.com/office/drawing/2014/main" id="{8796712F-E828-4DC5-9918-4118FE82C676}"/>
              </a:ext>
            </a:extLst>
          </p:cNvPr>
          <p:cNvSpPr/>
          <p:nvPr/>
        </p:nvSpPr>
        <p:spPr>
          <a:xfrm>
            <a:off x="238946" y="3327096"/>
            <a:ext cx="3018621" cy="928334"/>
          </a:xfrm>
          <a:prstGeom prst="wedgeRoundRectCallout">
            <a:avLst>
              <a:gd name="adj1" fmla="val 57430"/>
              <a:gd name="adj2" fmla="val -20801"/>
              <a:gd name="adj3" fmla="val 16667"/>
            </a:avLst>
          </a:prstGeom>
          <a:solidFill>
            <a:schemeClr val="accent5"/>
          </a:solidFill>
          <a:ln>
            <a:noFill/>
          </a:ln>
          <a:effectLst>
            <a:outerShdw blurRad="635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5. How will your team develop their skills?</a:t>
            </a:r>
          </a:p>
        </p:txBody>
      </p:sp>
      <p:sp>
        <p:nvSpPr>
          <p:cNvPr id="41" name="Speech Bubble: Rectangle with Corners Rounded 40">
            <a:extLst>
              <a:ext uri="{FF2B5EF4-FFF2-40B4-BE49-F238E27FC236}">
                <a16:creationId xmlns:a16="http://schemas.microsoft.com/office/drawing/2014/main" id="{D19A8CF2-9B6B-4BE0-B3C7-FDABA8347E02}"/>
              </a:ext>
            </a:extLst>
          </p:cNvPr>
          <p:cNvSpPr/>
          <p:nvPr/>
        </p:nvSpPr>
        <p:spPr>
          <a:xfrm>
            <a:off x="238946" y="5872607"/>
            <a:ext cx="4259853" cy="733287"/>
          </a:xfrm>
          <a:prstGeom prst="wedgeRoundRectCallout">
            <a:avLst>
              <a:gd name="adj1" fmla="val 56228"/>
              <a:gd name="adj2" fmla="val -29146"/>
              <a:gd name="adj3" fmla="val 16667"/>
            </a:avLst>
          </a:prstGeom>
          <a:solidFill>
            <a:schemeClr val="accent5"/>
          </a:solidFill>
          <a:ln>
            <a:noFill/>
          </a:ln>
          <a:effectLst>
            <a:outerShdw blurRad="635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 What paths can your team choose?</a:t>
            </a:r>
          </a:p>
        </p:txBody>
      </p:sp>
      <p:pic>
        <p:nvPicPr>
          <p:cNvPr id="43" name="Picture 42">
            <a:extLst>
              <a:ext uri="{FF2B5EF4-FFF2-40B4-BE49-F238E27FC236}">
                <a16:creationId xmlns:a16="http://schemas.microsoft.com/office/drawing/2014/main" id="{9AEC76D1-9850-434F-90E6-4115513699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6192" y="55085"/>
            <a:ext cx="1549706" cy="871710"/>
          </a:xfrm>
          <a:prstGeom prst="rect">
            <a:avLst/>
          </a:prstGeom>
        </p:spPr>
      </p:pic>
      <p:sp>
        <p:nvSpPr>
          <p:cNvPr id="24" name="Google Shape;113;p2">
            <a:extLst>
              <a:ext uri="{FF2B5EF4-FFF2-40B4-BE49-F238E27FC236}">
                <a16:creationId xmlns:a16="http://schemas.microsoft.com/office/drawing/2014/main" id="{7C97D2FE-A537-4464-A668-E1014F8C837E}"/>
              </a:ext>
            </a:extLst>
          </p:cNvPr>
          <p:cNvSpPr txBox="1">
            <a:spLocks/>
          </p:cNvSpPr>
          <p:nvPr/>
        </p:nvSpPr>
        <p:spPr>
          <a:xfrm>
            <a:off x="11633538" y="6613022"/>
            <a:ext cx="163804" cy="1846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687617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375235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2062852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75047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3438086" algn="l" defTabSz="1375235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4125703" algn="l" defTabSz="1375235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4813320" algn="l" defTabSz="1375235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5500937" algn="l" defTabSz="1375235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spcAft>
                <a:spcPts val="0"/>
              </a:spcAft>
            </a:pPr>
            <a:fld id="{00000000-1234-1234-1234-123412341234}" type="slidenum">
              <a:rPr lang="en-GB" sz="1200"/>
              <a:pPr>
                <a:spcAft>
                  <a:spcPts val="0"/>
                </a:spcAft>
              </a:pPr>
              <a:t>9</a:t>
            </a:fld>
            <a:endParaRPr lang="en-GB" sz="1200"/>
          </a:p>
        </p:txBody>
      </p:sp>
    </p:spTree>
    <p:extLst>
      <p:ext uri="{BB962C8B-B14F-4D97-AF65-F5344CB8AC3E}">
        <p14:creationId xmlns:p14="http://schemas.microsoft.com/office/powerpoint/2010/main" val="3673409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Honeycomb PS PPT Theme">
  <a:themeElements>
    <a:clrScheme name="Honeycomb Theme">
      <a:dk1>
        <a:srgbClr val="002060"/>
      </a:dk1>
      <a:lt1>
        <a:srgbClr val="FFFFFF"/>
      </a:lt1>
      <a:dk2>
        <a:srgbClr val="A6A6A6"/>
      </a:dk2>
      <a:lt2>
        <a:srgbClr val="EAEAEA"/>
      </a:lt2>
      <a:accent1>
        <a:srgbClr val="EBB95F"/>
      </a:accent1>
      <a:accent2>
        <a:srgbClr val="40AEA6"/>
      </a:accent2>
      <a:accent3>
        <a:srgbClr val="FAEDD6"/>
      </a:accent3>
      <a:accent4>
        <a:srgbClr val="6D9FC0"/>
      </a:accent4>
      <a:accent5>
        <a:srgbClr val="CADBE8"/>
      </a:accent5>
      <a:accent6>
        <a:srgbClr val="FF0000"/>
      </a:accent6>
      <a:hlink>
        <a:srgbClr val="40AEA6"/>
      </a:hlink>
      <a:folHlink>
        <a:srgbClr val="6D9FC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oneycomb PS PPT Theme" id="{49AAE42A-D050-4401-90D7-DBA0126EBDA6}" vid="{358EE050-D715-42EA-B551-4E1647DF878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Honeycomb PS PPT Theme</Template>
  <TotalTime>13</TotalTime>
  <Words>2123</Words>
  <Application>Microsoft Office PowerPoint</Application>
  <PresentationFormat>Widescreen</PresentationFormat>
  <Paragraphs>415</Paragraphs>
  <Slides>21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2" baseType="lpstr">
      <vt:lpstr>Arial</vt:lpstr>
      <vt:lpstr>Calibri</vt:lpstr>
      <vt:lpstr>Courier New</vt:lpstr>
      <vt:lpstr>Helvetica</vt:lpstr>
      <vt:lpstr>Noto Sans Symbols</vt:lpstr>
      <vt:lpstr>Segoe UI</vt:lpstr>
      <vt:lpstr>Tahoma</vt:lpstr>
      <vt:lpstr>Verdana</vt:lpstr>
      <vt:lpstr>Wingdings</vt:lpstr>
      <vt:lpstr>Honeycomb PS PPT Theme</vt:lpstr>
      <vt:lpstr>think-cell Slide</vt:lpstr>
      <vt:lpstr>4 Steps to build a bullet-proof skill development engine</vt:lpstr>
      <vt:lpstr>4 Steps to build a bullet-proof skill development engine</vt:lpstr>
      <vt:lpstr>10 attributes of the typical target end state</vt:lpstr>
      <vt:lpstr>Example project steps</vt:lpstr>
      <vt:lpstr>Example workplan</vt:lpstr>
      <vt:lpstr>Appendix: Consulting Skills Accelerator</vt:lpstr>
      <vt:lpstr>Accelerating skill development can enable today’s  Consultant to contribute £500k+ more profit over 6 years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Traditional Professional Services firm</vt:lpstr>
      <vt:lpstr>Flat firm career paths</vt:lpstr>
      <vt:lpstr>Map career paths to critical capabilities</vt:lpstr>
      <vt:lpstr>Practice is the foundation of skill development</vt:lpstr>
      <vt:lpstr>3 ways your team get experience &amp; develop skills</vt:lpstr>
      <vt:lpstr>Training curriculum design: Complex set of decisions</vt:lpstr>
      <vt:lpstr>Project Resourcing Decision process is critical</vt:lpstr>
      <vt:lpstr>PowerPoint Presentation</vt:lpstr>
      <vt:lpstr>Example outputs from other consulting firms (click the boxes)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Consulting Leaders' personal journey</dc:title>
  <dc:creator>Deri Hughes</dc:creator>
  <cp:lastModifiedBy>Joseph O'Mahoney</cp:lastModifiedBy>
  <cp:revision>6</cp:revision>
  <dcterms:created xsi:type="dcterms:W3CDTF">2023-10-17T15:28:50Z</dcterms:created>
  <dcterms:modified xsi:type="dcterms:W3CDTF">2024-12-01T08:53:04Z</dcterms:modified>
</cp:coreProperties>
</file>