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1305" r:id="rId2"/>
    <p:sldId id="1308" r:id="rId3"/>
    <p:sldId id="1320" r:id="rId4"/>
    <p:sldId id="1318" r:id="rId5"/>
    <p:sldId id="131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27E55-972C-49A3-B1EF-CB44B6DEA1D6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173C0F-B65B-497A-B0C7-28AC148918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704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FC071B-F67C-B946-94FA-C275650C7F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893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FC071B-F67C-B946-94FA-C275650C7FA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561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4A6A1-8ECA-2861-8B3F-2D3671D262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41D660-A7BB-0F00-108B-93BDD49012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CCF2CB-33B8-70B8-B6A5-BBC589302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E3C28-5F3F-4FCE-A241-6EB02591AF8B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F9C64-6888-3F2C-0F14-BAA52FE1A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D4D7A-D7D1-DD93-3409-604673C0B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634B1-6322-4F29-A470-7DC8E12E5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878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CBA1F-6A8C-7449-DDAE-EE8EEFB71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671234-B31E-1B8C-2110-F91BD4C675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7A93D6-8797-C910-1ED0-B6F0B70BC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E3C28-5F3F-4FCE-A241-6EB02591AF8B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D7AB5F-204C-7D15-5BB3-2C55855C2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8B220-DAD9-B0D2-833E-8005090D1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634B1-6322-4F29-A470-7DC8E12E5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007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BE1946-1C56-E86D-12A0-410DFF2B5C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E40439-E0A3-104C-1920-AA18184BE5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B773C-970F-E7AA-451C-733567A06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E3C28-5F3F-4FCE-A241-6EB02591AF8B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091CB-CD45-C3B5-F7A8-1916B9EB0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E9DE41-82B7-31B2-C7FA-44553B96B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634B1-6322-4F29-A470-7DC8E12E5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47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B356E-F1AC-EE11-838D-7BB9355D9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46DC1-218B-3B3D-D370-1A3B7B763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5B9B0-D932-398D-5322-375581FF6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E3C28-5F3F-4FCE-A241-6EB02591AF8B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B735D2-965D-1911-C745-04098A7A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28C02-8F89-7E46-3764-C6341C8C8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634B1-6322-4F29-A470-7DC8E12E5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5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4528C-EE2D-D0E0-FC86-AEFC51695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0018D7-6B44-8B18-C515-F8FDF73DC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DCCEFC-CE00-E1B9-D712-D44BEF57E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E3C28-5F3F-4FCE-A241-6EB02591AF8B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543A1-7BDA-825F-E082-4699D86B9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C3F1C-3C12-E335-781C-65D286477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634B1-6322-4F29-A470-7DC8E12E5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41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7D20A-A50B-8811-93BC-AA399A4BC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895D2B-91CF-C062-0703-F90889872E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CE43EE-49BF-E41C-93D4-D0036810F8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A15FE2-88AF-FA80-317A-55CE9424F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E3C28-5F3F-4FCE-A241-6EB02591AF8B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952493-610C-4D4B-F5A7-7C614A206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352731-80B8-8AC4-FA22-783023FF1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634B1-6322-4F29-A470-7DC8E12E5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911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B4B56-700E-F2D0-1FCA-B71CEDF6D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B3F83D-825F-1AD8-3A1C-FF276357F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C85DCA-7B23-A1EC-0E65-D7E4353AB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E027AD-9C8D-30AE-2061-F8A8F28AB9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1C6B50-C3FA-6660-D67E-E5B8227B1A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2A7AFF-C648-5B5A-5824-B35C8E957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E3C28-5F3F-4FCE-A241-6EB02591AF8B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D6B54C-AE2F-4BD3-F511-A55DE14C2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CA8200-DE04-8506-69CA-5B2427653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634B1-6322-4F29-A470-7DC8E12E5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989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03F93-8002-D754-ED1B-2F7D0EF52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BAF638-62FC-6AB6-4A11-52DB0E527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E3C28-5F3F-4FCE-A241-6EB02591AF8B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725EE-C196-ED92-2805-8C0D50128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47490D-8D67-6856-E897-3FB06658B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634B1-6322-4F29-A470-7DC8E12E5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735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CDB4CB-E8B8-926B-BDF0-0DA821A2C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E3C28-5F3F-4FCE-A241-6EB02591AF8B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6981A5-DD64-FC54-28FF-13DA4DAD5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B87E31-0691-746A-6211-BE916D0C6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634B1-6322-4F29-A470-7DC8E12E5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958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3FF5F-4B24-5374-0DA8-C4BB39049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1619D-3A20-8F2F-4386-19B3CA26B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B0406F-71CD-29D0-CD08-B26F235145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AD1CE-5213-C8B8-D580-9B719B7CE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E3C28-5F3F-4FCE-A241-6EB02591AF8B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058F0A-F431-5E6E-2E1B-22D48061D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65C897-E01D-E380-1CF0-0A005D211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634B1-6322-4F29-A470-7DC8E12E5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897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5FE23-8364-2366-EA8A-7EEAAFF20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2CE8A4-9370-D26A-F3C9-E69E12DDFF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C12CF7-26F2-A569-2651-62C6C0F2C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989C7-5204-F8B3-BB68-78D0984B2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E3C28-5F3F-4FCE-A241-6EB02591AF8B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EBEC2B-BB9F-EC85-2E73-542128A8C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5BE0E0-5C3F-FDBE-1DB7-8096444EF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634B1-6322-4F29-A470-7DC8E12E5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B0415F-7FAD-D337-97C2-DE9856E79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D62E2-1319-6357-63E1-9F204B5E4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4C255-CC3D-0015-EE54-7E835177C2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9E3C28-5F3F-4FCE-A241-6EB02591AF8B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C541B-914F-90CA-8ECB-989FE40AD1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8E023-DEBC-36C2-8AA9-D56899D63D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5634B1-6322-4F29-A470-7DC8E12E50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0706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01DB8-0DBF-6A70-2FA3-2EB539B22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205"/>
            <a:ext cx="10515600" cy="1325563"/>
          </a:xfrm>
        </p:spPr>
        <p:txBody>
          <a:bodyPr/>
          <a:lstStyle/>
          <a:p>
            <a:r>
              <a:rPr lang="en-GB" dirty="0"/>
              <a:t>Typical organisational chart @ 10m revenue</a:t>
            </a:r>
          </a:p>
        </p:txBody>
      </p:sp>
      <p:sp>
        <p:nvSpPr>
          <p:cNvPr id="3" name="Straight Connector 3">
            <a:extLst>
              <a:ext uri="{FF2B5EF4-FFF2-40B4-BE49-F238E27FC236}">
                <a16:creationId xmlns:a16="http://schemas.microsoft.com/office/drawing/2014/main" id="{8DFEF7D3-5371-8D8F-687E-26C8A13B9F53}"/>
              </a:ext>
            </a:extLst>
          </p:cNvPr>
          <p:cNvSpPr/>
          <p:nvPr/>
        </p:nvSpPr>
        <p:spPr>
          <a:xfrm>
            <a:off x="5667698" y="1963105"/>
            <a:ext cx="114359" cy="204758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14359" y="0"/>
                </a:moveTo>
                <a:lnTo>
                  <a:pt x="114359" y="2047580"/>
                </a:lnTo>
                <a:lnTo>
                  <a:pt x="0" y="2047580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C6972C05-B2AD-9AF4-7BA3-A28194407E43}"/>
              </a:ext>
            </a:extLst>
          </p:cNvPr>
          <p:cNvSpPr/>
          <p:nvPr/>
        </p:nvSpPr>
        <p:spPr>
          <a:xfrm>
            <a:off x="6440987" y="2736393"/>
            <a:ext cx="163370" cy="50100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501003"/>
                </a:lnTo>
                <a:lnTo>
                  <a:pt x="163370" y="501003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9F35CF8F-2F3E-09AC-B951-642246D74659}"/>
              </a:ext>
            </a:extLst>
          </p:cNvPr>
          <p:cNvSpPr/>
          <p:nvPr/>
        </p:nvSpPr>
        <p:spPr>
          <a:xfrm>
            <a:off x="5782058" y="1963105"/>
            <a:ext cx="114359" cy="50100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501003"/>
                </a:lnTo>
                <a:lnTo>
                  <a:pt x="114359" y="501003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B99A469D-B321-2793-9FB2-AEDF0F7E7AEB}"/>
              </a:ext>
            </a:extLst>
          </p:cNvPr>
          <p:cNvSpPr/>
          <p:nvPr/>
        </p:nvSpPr>
        <p:spPr>
          <a:xfrm>
            <a:off x="5667698" y="1963105"/>
            <a:ext cx="114359" cy="50100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14359" y="0"/>
                </a:moveTo>
                <a:lnTo>
                  <a:pt x="114359" y="501003"/>
                </a:lnTo>
                <a:lnTo>
                  <a:pt x="0" y="501003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83F77801-AFFB-2504-29FE-2F558FE0C5A2}"/>
              </a:ext>
            </a:extLst>
          </p:cNvPr>
          <p:cNvSpPr/>
          <p:nvPr/>
        </p:nvSpPr>
        <p:spPr>
          <a:xfrm>
            <a:off x="7982118" y="5056259"/>
            <a:ext cx="163370" cy="50100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501003"/>
                </a:lnTo>
                <a:lnTo>
                  <a:pt x="163370" y="501003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E498D8E5-ECF0-5E81-82E1-0F5AC7F69631}"/>
              </a:ext>
            </a:extLst>
          </p:cNvPr>
          <p:cNvSpPr/>
          <p:nvPr/>
        </p:nvSpPr>
        <p:spPr>
          <a:xfrm>
            <a:off x="5782058" y="1963105"/>
            <a:ext cx="2635715" cy="254858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434224"/>
                </a:lnTo>
                <a:lnTo>
                  <a:pt x="2635715" y="2434224"/>
                </a:lnTo>
                <a:lnTo>
                  <a:pt x="2635715" y="2548584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89AE03FD-12A3-915B-1011-B1719E5DC5EB}"/>
              </a:ext>
            </a:extLst>
          </p:cNvPr>
          <p:cNvSpPr/>
          <p:nvPr/>
        </p:nvSpPr>
        <p:spPr>
          <a:xfrm>
            <a:off x="6664260" y="5056259"/>
            <a:ext cx="163370" cy="50100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501003"/>
                </a:lnTo>
                <a:lnTo>
                  <a:pt x="163370" y="501003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E98531F5-6836-F641-FFBD-7C5C7AC6CC0E}"/>
              </a:ext>
            </a:extLst>
          </p:cNvPr>
          <p:cNvSpPr/>
          <p:nvPr/>
        </p:nvSpPr>
        <p:spPr>
          <a:xfrm>
            <a:off x="5782058" y="1963105"/>
            <a:ext cx="1317857" cy="254858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434224"/>
                </a:lnTo>
                <a:lnTo>
                  <a:pt x="1317857" y="2434224"/>
                </a:lnTo>
                <a:lnTo>
                  <a:pt x="1317857" y="2548584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A018DC71-0519-FA3D-8938-730E1500E827}"/>
              </a:ext>
            </a:extLst>
          </p:cNvPr>
          <p:cNvSpPr/>
          <p:nvPr/>
        </p:nvSpPr>
        <p:spPr>
          <a:xfrm>
            <a:off x="5346402" y="5056259"/>
            <a:ext cx="163370" cy="127429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274292"/>
                </a:lnTo>
                <a:lnTo>
                  <a:pt x="163370" y="1274292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B0F99C79-1201-3B12-2771-73BD9725734A}"/>
              </a:ext>
            </a:extLst>
          </p:cNvPr>
          <p:cNvSpPr/>
          <p:nvPr/>
        </p:nvSpPr>
        <p:spPr>
          <a:xfrm>
            <a:off x="5346402" y="5056259"/>
            <a:ext cx="163370" cy="50100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501003"/>
                </a:lnTo>
                <a:lnTo>
                  <a:pt x="163370" y="501003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536ED61E-B16A-FDA9-5EDC-5BE020ED186F}"/>
              </a:ext>
            </a:extLst>
          </p:cNvPr>
          <p:cNvSpPr/>
          <p:nvPr/>
        </p:nvSpPr>
        <p:spPr>
          <a:xfrm>
            <a:off x="5736338" y="1963105"/>
            <a:ext cx="91440" cy="254858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2548584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69050D4D-BB07-A72F-B963-520000040499}"/>
              </a:ext>
            </a:extLst>
          </p:cNvPr>
          <p:cNvSpPr/>
          <p:nvPr/>
        </p:nvSpPr>
        <p:spPr>
          <a:xfrm>
            <a:off x="4028545" y="5056259"/>
            <a:ext cx="163370" cy="127429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274292"/>
                </a:lnTo>
                <a:lnTo>
                  <a:pt x="163370" y="1274292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6E0893D6-3042-9B43-7789-EC5A2C1DE002}"/>
              </a:ext>
            </a:extLst>
          </p:cNvPr>
          <p:cNvSpPr/>
          <p:nvPr/>
        </p:nvSpPr>
        <p:spPr>
          <a:xfrm>
            <a:off x="4028545" y="5056259"/>
            <a:ext cx="163370" cy="50100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501003"/>
                </a:lnTo>
                <a:lnTo>
                  <a:pt x="163370" y="501003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7" name="Straight Connector 16">
            <a:extLst>
              <a:ext uri="{FF2B5EF4-FFF2-40B4-BE49-F238E27FC236}">
                <a16:creationId xmlns:a16="http://schemas.microsoft.com/office/drawing/2014/main" id="{A548B73E-7E4E-EE7F-6E87-EE931B1EF683}"/>
              </a:ext>
            </a:extLst>
          </p:cNvPr>
          <p:cNvSpPr/>
          <p:nvPr/>
        </p:nvSpPr>
        <p:spPr>
          <a:xfrm>
            <a:off x="4464200" y="1963105"/>
            <a:ext cx="1317857" cy="254858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317857" y="0"/>
                </a:moveTo>
                <a:lnTo>
                  <a:pt x="1317857" y="2434224"/>
                </a:lnTo>
                <a:lnTo>
                  <a:pt x="0" y="2434224"/>
                </a:lnTo>
                <a:lnTo>
                  <a:pt x="0" y="2548584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8" name="Straight Connector 17">
            <a:extLst>
              <a:ext uri="{FF2B5EF4-FFF2-40B4-BE49-F238E27FC236}">
                <a16:creationId xmlns:a16="http://schemas.microsoft.com/office/drawing/2014/main" id="{BC5A571C-5EAD-EE9A-7C25-487F5113C6B7}"/>
              </a:ext>
            </a:extLst>
          </p:cNvPr>
          <p:cNvSpPr/>
          <p:nvPr/>
        </p:nvSpPr>
        <p:spPr>
          <a:xfrm>
            <a:off x="2710687" y="5056259"/>
            <a:ext cx="163370" cy="127429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274292"/>
                </a:lnTo>
                <a:lnTo>
                  <a:pt x="163370" y="1274292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400FB136-E3D9-AA00-6DD3-BCFA15517C70}"/>
              </a:ext>
            </a:extLst>
          </p:cNvPr>
          <p:cNvSpPr/>
          <p:nvPr/>
        </p:nvSpPr>
        <p:spPr>
          <a:xfrm>
            <a:off x="2710687" y="5056259"/>
            <a:ext cx="163370" cy="501003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501003"/>
                </a:lnTo>
                <a:lnTo>
                  <a:pt x="163370" y="501003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sp>
        <p:nvSpPr>
          <p:cNvPr id="20" name="Straight Connector 19">
            <a:extLst>
              <a:ext uri="{FF2B5EF4-FFF2-40B4-BE49-F238E27FC236}">
                <a16:creationId xmlns:a16="http://schemas.microsoft.com/office/drawing/2014/main" id="{7B913434-0867-9B20-000C-2C7BA1AA39DB}"/>
              </a:ext>
            </a:extLst>
          </p:cNvPr>
          <p:cNvSpPr/>
          <p:nvPr/>
        </p:nvSpPr>
        <p:spPr>
          <a:xfrm>
            <a:off x="3146342" y="1963105"/>
            <a:ext cx="2635715" cy="254858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635715" y="0"/>
                </a:moveTo>
                <a:lnTo>
                  <a:pt x="2635715" y="2434224"/>
                </a:lnTo>
                <a:lnTo>
                  <a:pt x="0" y="2434224"/>
                </a:lnTo>
                <a:lnTo>
                  <a:pt x="0" y="2548584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C4AB681-45B9-E15C-C5EC-DBC52C992E10}"/>
              </a:ext>
            </a:extLst>
          </p:cNvPr>
          <p:cNvGrpSpPr/>
          <p:nvPr/>
        </p:nvGrpSpPr>
        <p:grpSpPr>
          <a:xfrm>
            <a:off x="5237488" y="1418536"/>
            <a:ext cx="1089138" cy="544569"/>
            <a:chOff x="3464339" y="2075"/>
            <a:chExt cx="1089138" cy="544569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C407D65A-555E-A4EE-797D-2F6FD8F5C7CA}"/>
                </a:ext>
              </a:extLst>
            </p:cNvPr>
            <p:cNvSpPr/>
            <p:nvPr/>
          </p:nvSpPr>
          <p:spPr>
            <a:xfrm>
              <a:off x="3464339" y="2075"/>
              <a:ext cx="1089138" cy="54456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5EBDD5AC-B01A-9E0B-AFE7-14C1E4298A25}"/>
                </a:ext>
              </a:extLst>
            </p:cNvPr>
            <p:cNvSpPr txBox="1"/>
            <p:nvPr/>
          </p:nvSpPr>
          <p:spPr>
            <a:xfrm>
              <a:off x="3464339" y="2075"/>
              <a:ext cx="1089138" cy="5445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100" kern="1200" dirty="0"/>
                <a:t>CEO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7687D32-1AF0-C941-A9BC-8F114904B2E5}"/>
              </a:ext>
            </a:extLst>
          </p:cNvPr>
          <p:cNvGrpSpPr/>
          <p:nvPr/>
        </p:nvGrpSpPr>
        <p:grpSpPr>
          <a:xfrm>
            <a:off x="2601773" y="4511689"/>
            <a:ext cx="1089138" cy="544569"/>
            <a:chOff x="828624" y="3095228"/>
            <a:chExt cx="1089138" cy="544569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679C0C22-59CA-F728-9FBD-4DD26B9053EA}"/>
                </a:ext>
              </a:extLst>
            </p:cNvPr>
            <p:cNvSpPr/>
            <p:nvPr/>
          </p:nvSpPr>
          <p:spPr>
            <a:xfrm>
              <a:off x="828624" y="3095228"/>
              <a:ext cx="1089138" cy="54456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B222B345-D15E-8872-C579-10A745299659}"/>
                </a:ext>
              </a:extLst>
            </p:cNvPr>
            <p:cNvSpPr txBox="1"/>
            <p:nvPr/>
          </p:nvSpPr>
          <p:spPr>
            <a:xfrm>
              <a:off x="828624" y="3095228"/>
              <a:ext cx="1089138" cy="5445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100" kern="1200" dirty="0"/>
                <a:t>Partner (Health)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1261CEE-E7C1-1204-6FC5-3DC045FAF483}"/>
              </a:ext>
            </a:extLst>
          </p:cNvPr>
          <p:cNvGrpSpPr/>
          <p:nvPr/>
        </p:nvGrpSpPr>
        <p:grpSpPr>
          <a:xfrm>
            <a:off x="2874058" y="5284978"/>
            <a:ext cx="1089138" cy="544569"/>
            <a:chOff x="1100909" y="3868517"/>
            <a:chExt cx="1089138" cy="544569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7008903E-3539-2C27-3D2F-7CC402F752B3}"/>
                </a:ext>
              </a:extLst>
            </p:cNvPr>
            <p:cNvSpPr/>
            <p:nvPr/>
          </p:nvSpPr>
          <p:spPr>
            <a:xfrm>
              <a:off x="1100909" y="3868517"/>
              <a:ext cx="1089138" cy="54456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9C3F3AF8-9CF4-AFD0-0AC0-813304283836}"/>
                </a:ext>
              </a:extLst>
            </p:cNvPr>
            <p:cNvSpPr txBox="1"/>
            <p:nvPr/>
          </p:nvSpPr>
          <p:spPr>
            <a:xfrm>
              <a:off x="1100909" y="3868517"/>
              <a:ext cx="1089138" cy="5445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100" kern="1200" dirty="0"/>
                <a:t>Account Manager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5E8E598-54CF-7CC3-9953-7D184AE1A2D1}"/>
              </a:ext>
            </a:extLst>
          </p:cNvPr>
          <p:cNvGrpSpPr/>
          <p:nvPr/>
        </p:nvGrpSpPr>
        <p:grpSpPr>
          <a:xfrm>
            <a:off x="2874058" y="6058266"/>
            <a:ext cx="1089138" cy="544569"/>
            <a:chOff x="1100909" y="4641805"/>
            <a:chExt cx="1089138" cy="544569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D9AB3DBD-A43E-DB50-ECD4-AACEF486E77E}"/>
                </a:ext>
              </a:extLst>
            </p:cNvPr>
            <p:cNvSpPr/>
            <p:nvPr/>
          </p:nvSpPr>
          <p:spPr>
            <a:xfrm>
              <a:off x="1100909" y="4641805"/>
              <a:ext cx="1089138" cy="54456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F16A46D3-06E8-EAE5-E550-5DD1AA55AE5C}"/>
                </a:ext>
              </a:extLst>
            </p:cNvPr>
            <p:cNvSpPr txBox="1"/>
            <p:nvPr/>
          </p:nvSpPr>
          <p:spPr>
            <a:xfrm>
              <a:off x="1100909" y="4641805"/>
              <a:ext cx="1089138" cy="5445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100" kern="1200" dirty="0"/>
                <a:t>Account Manager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DB4AFE2-53CB-3AC6-8BF3-0F04FD6CB53B}"/>
              </a:ext>
            </a:extLst>
          </p:cNvPr>
          <p:cNvGrpSpPr/>
          <p:nvPr/>
        </p:nvGrpSpPr>
        <p:grpSpPr>
          <a:xfrm>
            <a:off x="3919631" y="4511689"/>
            <a:ext cx="1089138" cy="544569"/>
            <a:chOff x="2146482" y="3095228"/>
            <a:chExt cx="1089138" cy="544569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95DC83CD-4928-189B-302B-45467E6C7A10}"/>
                </a:ext>
              </a:extLst>
            </p:cNvPr>
            <p:cNvSpPr/>
            <p:nvPr/>
          </p:nvSpPr>
          <p:spPr>
            <a:xfrm>
              <a:off x="2146482" y="3095228"/>
              <a:ext cx="1089138" cy="54456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0926A5E7-0565-DCB8-A323-37E6554A5BFD}"/>
                </a:ext>
              </a:extLst>
            </p:cNvPr>
            <p:cNvSpPr txBox="1"/>
            <p:nvPr/>
          </p:nvSpPr>
          <p:spPr>
            <a:xfrm>
              <a:off x="2146482" y="3095228"/>
              <a:ext cx="1089138" cy="5445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100" kern="1200" dirty="0"/>
                <a:t>Partner (Insurance)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E9D0F24-E0C7-1F5A-4169-4C122979044C}"/>
              </a:ext>
            </a:extLst>
          </p:cNvPr>
          <p:cNvGrpSpPr/>
          <p:nvPr/>
        </p:nvGrpSpPr>
        <p:grpSpPr>
          <a:xfrm>
            <a:off x="4191915" y="5284978"/>
            <a:ext cx="1089138" cy="544569"/>
            <a:chOff x="2418766" y="3868517"/>
            <a:chExt cx="1089138" cy="544569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DB1105B2-81FC-6F46-5985-BE6DD785F8E8}"/>
                </a:ext>
              </a:extLst>
            </p:cNvPr>
            <p:cNvSpPr/>
            <p:nvPr/>
          </p:nvSpPr>
          <p:spPr>
            <a:xfrm>
              <a:off x="2418766" y="3868517"/>
              <a:ext cx="1089138" cy="54456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5A4DDF9B-19D0-8498-2579-7A86F413A7B4}"/>
                </a:ext>
              </a:extLst>
            </p:cNvPr>
            <p:cNvSpPr txBox="1"/>
            <p:nvPr/>
          </p:nvSpPr>
          <p:spPr>
            <a:xfrm>
              <a:off x="2418766" y="3868517"/>
              <a:ext cx="1089138" cy="5445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100" kern="1200" dirty="0"/>
                <a:t>Account Manager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89E9EFF-56B7-4729-4AF1-1CC0F4F32D1D}"/>
              </a:ext>
            </a:extLst>
          </p:cNvPr>
          <p:cNvGrpSpPr/>
          <p:nvPr/>
        </p:nvGrpSpPr>
        <p:grpSpPr>
          <a:xfrm>
            <a:off x="4191915" y="6058266"/>
            <a:ext cx="1089138" cy="544569"/>
            <a:chOff x="2418766" y="4641805"/>
            <a:chExt cx="1089138" cy="544569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86D74DAD-6261-47DF-F4D3-4DFFCA68E1C3}"/>
                </a:ext>
              </a:extLst>
            </p:cNvPr>
            <p:cNvSpPr/>
            <p:nvPr/>
          </p:nvSpPr>
          <p:spPr>
            <a:xfrm>
              <a:off x="2418766" y="4641805"/>
              <a:ext cx="1089138" cy="54456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12D389D-5A79-844A-8ECF-3B5ACBCE301B}"/>
                </a:ext>
              </a:extLst>
            </p:cNvPr>
            <p:cNvSpPr txBox="1"/>
            <p:nvPr/>
          </p:nvSpPr>
          <p:spPr>
            <a:xfrm>
              <a:off x="2418766" y="4641805"/>
              <a:ext cx="1089138" cy="5445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100" kern="1200" dirty="0"/>
                <a:t>Account Manager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15FC04E-EE8F-095B-F59F-288EECD8B0E0}"/>
              </a:ext>
            </a:extLst>
          </p:cNvPr>
          <p:cNvGrpSpPr/>
          <p:nvPr/>
        </p:nvGrpSpPr>
        <p:grpSpPr>
          <a:xfrm>
            <a:off x="5237488" y="4511689"/>
            <a:ext cx="1089138" cy="544569"/>
            <a:chOff x="3464339" y="3095228"/>
            <a:chExt cx="1089138" cy="544569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C2D28955-1B63-5437-D478-B232F1D80807}"/>
                </a:ext>
              </a:extLst>
            </p:cNvPr>
            <p:cNvSpPr/>
            <p:nvPr/>
          </p:nvSpPr>
          <p:spPr>
            <a:xfrm>
              <a:off x="3464339" y="3095228"/>
              <a:ext cx="1089138" cy="54456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87C82161-095A-9972-3B1D-4D5EC805296B}"/>
                </a:ext>
              </a:extLst>
            </p:cNvPr>
            <p:cNvSpPr txBox="1"/>
            <p:nvPr/>
          </p:nvSpPr>
          <p:spPr>
            <a:xfrm>
              <a:off x="3464339" y="3095228"/>
              <a:ext cx="1089138" cy="5445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100" kern="1200" dirty="0"/>
                <a:t>Partner (Banking)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412D43C-5D6C-A79F-C136-BBC8F5796157}"/>
              </a:ext>
            </a:extLst>
          </p:cNvPr>
          <p:cNvGrpSpPr/>
          <p:nvPr/>
        </p:nvGrpSpPr>
        <p:grpSpPr>
          <a:xfrm>
            <a:off x="5509773" y="5284978"/>
            <a:ext cx="1089138" cy="544569"/>
            <a:chOff x="3736624" y="3868517"/>
            <a:chExt cx="1089138" cy="544569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E81575B1-986D-A6D1-A9C7-CA8847E3DFD4}"/>
                </a:ext>
              </a:extLst>
            </p:cNvPr>
            <p:cNvSpPr/>
            <p:nvPr/>
          </p:nvSpPr>
          <p:spPr>
            <a:xfrm>
              <a:off x="3736624" y="3868517"/>
              <a:ext cx="1089138" cy="54456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C1309182-CFA2-3318-DD46-7B0CD5864790}"/>
                </a:ext>
              </a:extLst>
            </p:cNvPr>
            <p:cNvSpPr txBox="1"/>
            <p:nvPr/>
          </p:nvSpPr>
          <p:spPr>
            <a:xfrm>
              <a:off x="3736624" y="3868517"/>
              <a:ext cx="1089138" cy="5445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100" kern="1200" dirty="0"/>
                <a:t>Account Manager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8CD2399-28B1-FD56-AE52-C464ADC11048}"/>
              </a:ext>
            </a:extLst>
          </p:cNvPr>
          <p:cNvGrpSpPr/>
          <p:nvPr/>
        </p:nvGrpSpPr>
        <p:grpSpPr>
          <a:xfrm>
            <a:off x="5509773" y="6058266"/>
            <a:ext cx="1089138" cy="544569"/>
            <a:chOff x="3736624" y="4641805"/>
            <a:chExt cx="1089138" cy="544569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55032E2D-55CE-4B0B-FF79-E7CB73C8CB09}"/>
                </a:ext>
              </a:extLst>
            </p:cNvPr>
            <p:cNvSpPr/>
            <p:nvPr/>
          </p:nvSpPr>
          <p:spPr>
            <a:xfrm>
              <a:off x="3736624" y="4641805"/>
              <a:ext cx="1089138" cy="54456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EACF374D-2E7B-8BAD-86BB-9FE6CFBFCEFA}"/>
                </a:ext>
              </a:extLst>
            </p:cNvPr>
            <p:cNvSpPr txBox="1"/>
            <p:nvPr/>
          </p:nvSpPr>
          <p:spPr>
            <a:xfrm>
              <a:off x="3736624" y="4641805"/>
              <a:ext cx="1089138" cy="5445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100" kern="1200" dirty="0"/>
                <a:t>Account Manager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010B962-FB57-54D5-1A2E-63978E0E31DF}"/>
              </a:ext>
            </a:extLst>
          </p:cNvPr>
          <p:cNvGrpSpPr/>
          <p:nvPr/>
        </p:nvGrpSpPr>
        <p:grpSpPr>
          <a:xfrm>
            <a:off x="6555346" y="4511689"/>
            <a:ext cx="1089138" cy="544569"/>
            <a:chOff x="4782197" y="3095228"/>
            <a:chExt cx="1089138" cy="544569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2413F2DB-C756-5A61-E58E-CA636D8BEDEF}"/>
                </a:ext>
              </a:extLst>
            </p:cNvPr>
            <p:cNvSpPr/>
            <p:nvPr/>
          </p:nvSpPr>
          <p:spPr>
            <a:xfrm>
              <a:off x="4782197" y="3095228"/>
              <a:ext cx="1089138" cy="54456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AF8AA9D6-DCF7-2944-DA13-1ACA2F1B6583}"/>
                </a:ext>
              </a:extLst>
            </p:cNvPr>
            <p:cNvSpPr txBox="1"/>
            <p:nvPr/>
          </p:nvSpPr>
          <p:spPr>
            <a:xfrm>
              <a:off x="4782197" y="3095228"/>
              <a:ext cx="1089138" cy="5445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100" kern="1200" dirty="0"/>
                <a:t>Partner (Retail)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99881D1-EF10-B2CB-E954-426F89AEFCC0}"/>
              </a:ext>
            </a:extLst>
          </p:cNvPr>
          <p:cNvGrpSpPr/>
          <p:nvPr/>
        </p:nvGrpSpPr>
        <p:grpSpPr>
          <a:xfrm>
            <a:off x="6827631" y="5284978"/>
            <a:ext cx="1089138" cy="544569"/>
            <a:chOff x="5054482" y="3868517"/>
            <a:chExt cx="1089138" cy="544569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2E191438-2C21-AFF2-EF59-66A2412A58DA}"/>
                </a:ext>
              </a:extLst>
            </p:cNvPr>
            <p:cNvSpPr/>
            <p:nvPr/>
          </p:nvSpPr>
          <p:spPr>
            <a:xfrm>
              <a:off x="5054482" y="3868517"/>
              <a:ext cx="1089138" cy="54456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0CEC7596-708C-216D-8C5F-6C4D579EBD19}"/>
                </a:ext>
              </a:extLst>
            </p:cNvPr>
            <p:cNvSpPr txBox="1"/>
            <p:nvPr/>
          </p:nvSpPr>
          <p:spPr>
            <a:xfrm>
              <a:off x="5054482" y="3868517"/>
              <a:ext cx="1089138" cy="5445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100" kern="1200" dirty="0"/>
                <a:t>Account Manager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83CC9FB5-0EFD-6E84-F17E-5969AFFFD3CD}"/>
              </a:ext>
            </a:extLst>
          </p:cNvPr>
          <p:cNvGrpSpPr/>
          <p:nvPr/>
        </p:nvGrpSpPr>
        <p:grpSpPr>
          <a:xfrm>
            <a:off x="7873204" y="4511689"/>
            <a:ext cx="1089138" cy="544569"/>
            <a:chOff x="6100055" y="3095228"/>
            <a:chExt cx="1089138" cy="544569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CF9D9FD1-6B49-12EC-D0D7-059B79214D31}"/>
                </a:ext>
              </a:extLst>
            </p:cNvPr>
            <p:cNvSpPr/>
            <p:nvPr/>
          </p:nvSpPr>
          <p:spPr>
            <a:xfrm>
              <a:off x="6100055" y="3095228"/>
              <a:ext cx="1089138" cy="54456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DF290900-DFAA-E78A-2F03-9557FAB87852}"/>
                </a:ext>
              </a:extLst>
            </p:cNvPr>
            <p:cNvSpPr txBox="1"/>
            <p:nvPr/>
          </p:nvSpPr>
          <p:spPr>
            <a:xfrm>
              <a:off x="6100055" y="3095228"/>
              <a:ext cx="1089138" cy="5445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100" kern="1200" dirty="0"/>
                <a:t>Partner (Industrial)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142025FD-A05F-5526-77D6-AC6BDC6EB969}"/>
              </a:ext>
            </a:extLst>
          </p:cNvPr>
          <p:cNvGrpSpPr/>
          <p:nvPr/>
        </p:nvGrpSpPr>
        <p:grpSpPr>
          <a:xfrm>
            <a:off x="8145488" y="5284978"/>
            <a:ext cx="1089138" cy="544569"/>
            <a:chOff x="6372339" y="3868517"/>
            <a:chExt cx="1089138" cy="544569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94E5B89C-7B0E-3D5E-817C-1B26FECB2805}"/>
                </a:ext>
              </a:extLst>
            </p:cNvPr>
            <p:cNvSpPr/>
            <p:nvPr/>
          </p:nvSpPr>
          <p:spPr>
            <a:xfrm>
              <a:off x="6372339" y="3868517"/>
              <a:ext cx="1089138" cy="54456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AA46EF81-C969-43F4-E0A2-3C546974935C}"/>
                </a:ext>
              </a:extLst>
            </p:cNvPr>
            <p:cNvSpPr txBox="1"/>
            <p:nvPr/>
          </p:nvSpPr>
          <p:spPr>
            <a:xfrm>
              <a:off x="6372339" y="3868517"/>
              <a:ext cx="1089138" cy="5445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100" kern="1200" dirty="0"/>
                <a:t>Account Manager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C80B053-451F-2708-417C-BA6235383BD4}"/>
              </a:ext>
            </a:extLst>
          </p:cNvPr>
          <p:cNvGrpSpPr/>
          <p:nvPr/>
        </p:nvGrpSpPr>
        <p:grpSpPr>
          <a:xfrm>
            <a:off x="4578560" y="2191824"/>
            <a:ext cx="1089138" cy="544569"/>
            <a:chOff x="2805411" y="775363"/>
            <a:chExt cx="1089138" cy="544569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219F33DF-4569-00CA-5B67-0BEE7583FCE2}"/>
                </a:ext>
              </a:extLst>
            </p:cNvPr>
            <p:cNvSpPr/>
            <p:nvPr/>
          </p:nvSpPr>
          <p:spPr>
            <a:xfrm>
              <a:off x="2805411" y="775363"/>
              <a:ext cx="1089138" cy="54456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A7E7A0D6-14D9-4AFE-7FB6-F0A0E294EC23}"/>
                </a:ext>
              </a:extLst>
            </p:cNvPr>
            <p:cNvSpPr txBox="1"/>
            <p:nvPr/>
          </p:nvSpPr>
          <p:spPr>
            <a:xfrm>
              <a:off x="2805411" y="775363"/>
              <a:ext cx="1089138" cy="5445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985" tIns="6985" rIns="6985" bIns="6985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100" kern="1200" dirty="0"/>
                <a:t>CMO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83FA61E-8481-E3CA-FE07-B1042FB59C99}"/>
              </a:ext>
            </a:extLst>
          </p:cNvPr>
          <p:cNvGrpSpPr/>
          <p:nvPr/>
        </p:nvGrpSpPr>
        <p:grpSpPr>
          <a:xfrm>
            <a:off x="5896417" y="2191824"/>
            <a:ext cx="1089138" cy="544569"/>
            <a:chOff x="4123268" y="775363"/>
            <a:chExt cx="1089138" cy="544569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67DA32C-52CF-2EDD-6D08-728F4D4E5A3F}"/>
                </a:ext>
              </a:extLst>
            </p:cNvPr>
            <p:cNvSpPr/>
            <p:nvPr/>
          </p:nvSpPr>
          <p:spPr>
            <a:xfrm>
              <a:off x="4123268" y="775363"/>
              <a:ext cx="1089138" cy="54456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CA968678-F853-CDE5-F6A1-501573941B8D}"/>
                </a:ext>
              </a:extLst>
            </p:cNvPr>
            <p:cNvSpPr txBox="1"/>
            <p:nvPr/>
          </p:nvSpPr>
          <p:spPr>
            <a:xfrm>
              <a:off x="4123268" y="775363"/>
              <a:ext cx="1089138" cy="5445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890" tIns="8890" rIns="8890" bIns="889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400" kern="1200" dirty="0"/>
                <a:t>Operations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F68ABA51-7BAD-2E9A-BC26-87EC470B9EF1}"/>
              </a:ext>
            </a:extLst>
          </p:cNvPr>
          <p:cNvGrpSpPr/>
          <p:nvPr/>
        </p:nvGrpSpPr>
        <p:grpSpPr>
          <a:xfrm>
            <a:off x="6604357" y="2965112"/>
            <a:ext cx="1089138" cy="544569"/>
            <a:chOff x="4831208" y="1548651"/>
            <a:chExt cx="1089138" cy="544569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0CE6C1D8-4CCC-6ECC-41C4-D997E30BEE29}"/>
                </a:ext>
              </a:extLst>
            </p:cNvPr>
            <p:cNvSpPr/>
            <p:nvPr/>
          </p:nvSpPr>
          <p:spPr>
            <a:xfrm>
              <a:off x="4831208" y="1548651"/>
              <a:ext cx="1089138" cy="54456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A9E321BC-BB39-DBD9-81A5-ACF5D59C19A1}"/>
                </a:ext>
              </a:extLst>
            </p:cNvPr>
            <p:cNvSpPr txBox="1"/>
            <p:nvPr/>
          </p:nvSpPr>
          <p:spPr>
            <a:xfrm>
              <a:off x="4831208" y="1548651"/>
              <a:ext cx="1089138" cy="5445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kern="1200" dirty="0"/>
                <a:t>All other consultants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E19623E-B03D-87B4-63ED-A3E237525DC7}"/>
              </a:ext>
            </a:extLst>
          </p:cNvPr>
          <p:cNvGrpSpPr/>
          <p:nvPr/>
        </p:nvGrpSpPr>
        <p:grpSpPr>
          <a:xfrm>
            <a:off x="4578560" y="3738401"/>
            <a:ext cx="1089138" cy="544569"/>
            <a:chOff x="2805411" y="2321940"/>
            <a:chExt cx="1089138" cy="544569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0C99452F-2C2C-A381-B95D-A2CB74986E94}"/>
                </a:ext>
              </a:extLst>
            </p:cNvPr>
            <p:cNvSpPr/>
            <p:nvPr/>
          </p:nvSpPr>
          <p:spPr>
            <a:xfrm>
              <a:off x="2805411" y="2321940"/>
              <a:ext cx="1089138" cy="54456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FAAFCDB8-35DA-0203-C1AC-FB32A6704274}"/>
                </a:ext>
              </a:extLst>
            </p:cNvPr>
            <p:cNvSpPr txBox="1"/>
            <p:nvPr/>
          </p:nvSpPr>
          <p:spPr>
            <a:xfrm>
              <a:off x="2805411" y="2321940"/>
              <a:ext cx="1089138" cy="5445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kern="1200" dirty="0"/>
                <a:t>CFO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27104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D0137-E9D0-FCAA-7011-420A238B9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Account Manager role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73A4872-3D7B-9904-C665-4DE7B41147FC}"/>
              </a:ext>
            </a:extLst>
          </p:cNvPr>
          <p:cNvGraphicFramePr>
            <a:graphicFrameLocks noGrp="1"/>
          </p:cNvGraphicFramePr>
          <p:nvPr/>
        </p:nvGraphicFramePr>
        <p:xfrm>
          <a:off x="595901" y="1869897"/>
          <a:ext cx="10592656" cy="4416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8164">
                  <a:extLst>
                    <a:ext uri="{9D8B030D-6E8A-4147-A177-3AD203B41FA5}">
                      <a16:colId xmlns:a16="http://schemas.microsoft.com/office/drawing/2014/main" val="3250075418"/>
                    </a:ext>
                  </a:extLst>
                </a:gridCol>
                <a:gridCol w="2648164">
                  <a:extLst>
                    <a:ext uri="{9D8B030D-6E8A-4147-A177-3AD203B41FA5}">
                      <a16:colId xmlns:a16="http://schemas.microsoft.com/office/drawing/2014/main" val="748489560"/>
                    </a:ext>
                  </a:extLst>
                </a:gridCol>
                <a:gridCol w="2648164">
                  <a:extLst>
                    <a:ext uri="{9D8B030D-6E8A-4147-A177-3AD203B41FA5}">
                      <a16:colId xmlns:a16="http://schemas.microsoft.com/office/drawing/2014/main" val="3435437125"/>
                    </a:ext>
                  </a:extLst>
                </a:gridCol>
                <a:gridCol w="2648164">
                  <a:extLst>
                    <a:ext uri="{9D8B030D-6E8A-4147-A177-3AD203B41FA5}">
                      <a16:colId xmlns:a16="http://schemas.microsoft.com/office/drawing/2014/main" val="2331083483"/>
                    </a:ext>
                  </a:extLst>
                </a:gridCol>
              </a:tblGrid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Responsibility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Rationale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KPI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Comment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7148403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Win work (upsell, cross-sell, sell-on)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Role demands minimum revenue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Revenue across all service 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502526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Legal – IP, NDA, MSA, payment terms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Cradle to grave, single point of contact for client and internally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Reactivity for RFPs/ITTs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Master service agreements are important assets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958795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Cash collection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Best placed person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Value of delinquent clients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Don’t delegate to finance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840935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Project performance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Achieve balance between sales and delivery quality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Gross margins, client satisfaction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Be tougher than the client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558400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Strategic account management planning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Solutions are more valuable when placed in context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Account longevity and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Start with understanding client’s challenges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122133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Oversight of projects and delivery to brief on time to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Avoid overrun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Number of unbilled days spent completing projects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Should be a tiny amount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8074308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NPS from clients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Know what your client is saying about you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NPS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+40 minimum needed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9038770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Testimonials  &amp; # awards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Build confidence and proof-points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Number of awards and testimonials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77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5222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878B9B-DEE5-9E84-91E7-582E0A413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7FF5B-F2A4-A4B7-C418-5D72D0757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Operations Director role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D0AE8D4-8F14-DE87-8278-CC5E161AEB0D}"/>
              </a:ext>
            </a:extLst>
          </p:cNvPr>
          <p:cNvGraphicFramePr>
            <a:graphicFrameLocks noGrp="1"/>
          </p:cNvGraphicFramePr>
          <p:nvPr/>
        </p:nvGraphicFramePr>
        <p:xfrm>
          <a:off x="595901" y="1869897"/>
          <a:ext cx="10592656" cy="4531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8164">
                  <a:extLst>
                    <a:ext uri="{9D8B030D-6E8A-4147-A177-3AD203B41FA5}">
                      <a16:colId xmlns:a16="http://schemas.microsoft.com/office/drawing/2014/main" val="3250075418"/>
                    </a:ext>
                  </a:extLst>
                </a:gridCol>
                <a:gridCol w="2648164">
                  <a:extLst>
                    <a:ext uri="{9D8B030D-6E8A-4147-A177-3AD203B41FA5}">
                      <a16:colId xmlns:a16="http://schemas.microsoft.com/office/drawing/2014/main" val="748489560"/>
                    </a:ext>
                  </a:extLst>
                </a:gridCol>
                <a:gridCol w="2648164">
                  <a:extLst>
                    <a:ext uri="{9D8B030D-6E8A-4147-A177-3AD203B41FA5}">
                      <a16:colId xmlns:a16="http://schemas.microsoft.com/office/drawing/2014/main" val="3435437125"/>
                    </a:ext>
                  </a:extLst>
                </a:gridCol>
                <a:gridCol w="2648164">
                  <a:extLst>
                    <a:ext uri="{9D8B030D-6E8A-4147-A177-3AD203B41FA5}">
                      <a16:colId xmlns:a16="http://schemas.microsoft.com/office/drawing/2014/main" val="2331083483"/>
                    </a:ext>
                  </a:extLst>
                </a:gridCol>
              </a:tblGrid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Responsibility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Rationale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KPI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Comment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7148403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Recruitment of all Consultants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Standard approach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Utilisation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Permanent &amp; Associate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502526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Associate agreements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Compliance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Compliance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Involve legal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958795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Agree day rates of suppliers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Cost control, structure, fair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Gross margin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840935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IT &amp; Risk &amp; Cyber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Standard approach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Speed of fix, cyber integrity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558400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Induction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Fits with recruitment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Speed to competence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122133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Continuous Professional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Skills develop in line with market change and revised value proposition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Ability to place Consultants on projects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8074308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Performance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Quality measured independently (not by sectors)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Post-project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To elicit feedback and spot new opportunities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9038770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Graduate programme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Fits with recruitment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Quality of grads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77216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Company meetings (quarterly)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New starters need to meet fellow colleagues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Attendance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Opportunity to build and share best practice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281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0599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41D20-C28D-9F78-D794-0C3CBAE540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76447-3554-027C-3D08-438B78EE5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Partner role (sector led)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8AD5CB9-F273-F2B9-A123-74CFE7FA8C65}"/>
              </a:ext>
            </a:extLst>
          </p:cNvPr>
          <p:cNvGraphicFramePr>
            <a:graphicFrameLocks noGrp="1"/>
          </p:cNvGraphicFramePr>
          <p:nvPr/>
        </p:nvGraphicFramePr>
        <p:xfrm>
          <a:off x="595901" y="1869897"/>
          <a:ext cx="10592656" cy="4046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8164">
                  <a:extLst>
                    <a:ext uri="{9D8B030D-6E8A-4147-A177-3AD203B41FA5}">
                      <a16:colId xmlns:a16="http://schemas.microsoft.com/office/drawing/2014/main" val="3250075418"/>
                    </a:ext>
                  </a:extLst>
                </a:gridCol>
                <a:gridCol w="2648164">
                  <a:extLst>
                    <a:ext uri="{9D8B030D-6E8A-4147-A177-3AD203B41FA5}">
                      <a16:colId xmlns:a16="http://schemas.microsoft.com/office/drawing/2014/main" val="748489560"/>
                    </a:ext>
                  </a:extLst>
                </a:gridCol>
                <a:gridCol w="2648164">
                  <a:extLst>
                    <a:ext uri="{9D8B030D-6E8A-4147-A177-3AD203B41FA5}">
                      <a16:colId xmlns:a16="http://schemas.microsoft.com/office/drawing/2014/main" val="3435437125"/>
                    </a:ext>
                  </a:extLst>
                </a:gridCol>
                <a:gridCol w="2648164">
                  <a:extLst>
                    <a:ext uri="{9D8B030D-6E8A-4147-A177-3AD203B41FA5}">
                      <a16:colId xmlns:a16="http://schemas.microsoft.com/office/drawing/2014/main" val="2331083483"/>
                    </a:ext>
                  </a:extLst>
                </a:gridCol>
              </a:tblGrid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Responsibility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Rationale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KPI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Comment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7148403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Value proposition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Easy to refer, own a niche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Brand recognition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Own a space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502526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Hunting &amp; Farming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Win 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Revenue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Key metric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958795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Coach the  account manager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Build capability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Account manager performance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840935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Ensure all SAMPs are complete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Farm effectively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Number up to date over total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Map offer to client’s own challenges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558400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Visible expert in sector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Drive pipeline growth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Engagement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All channels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122133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Trusted advisor status in market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Sell solutions not tools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# c-suite contacts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Pay it forward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8074308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Make or buy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As business grows, margin is greater if capability is in-house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Core capability or not?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Cannot store all capabilities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9038770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Develop/enhance signature methodology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Project consistency, quality of 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How well understood by clients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Part of value proposition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77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4607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795CC-478E-3E50-0BDD-7C7CCE721A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41AA2-DA04-27B7-015A-403C328EF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CEO role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F013FB8-D64A-1AC5-2DE6-D4E17CF93BB1}"/>
              </a:ext>
            </a:extLst>
          </p:cNvPr>
          <p:cNvGraphicFramePr>
            <a:graphicFrameLocks noGrp="1"/>
          </p:cNvGraphicFramePr>
          <p:nvPr/>
        </p:nvGraphicFramePr>
        <p:xfrm>
          <a:off x="554804" y="1582221"/>
          <a:ext cx="10592656" cy="4506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8164">
                  <a:extLst>
                    <a:ext uri="{9D8B030D-6E8A-4147-A177-3AD203B41FA5}">
                      <a16:colId xmlns:a16="http://schemas.microsoft.com/office/drawing/2014/main" val="3250075418"/>
                    </a:ext>
                  </a:extLst>
                </a:gridCol>
                <a:gridCol w="2648164">
                  <a:extLst>
                    <a:ext uri="{9D8B030D-6E8A-4147-A177-3AD203B41FA5}">
                      <a16:colId xmlns:a16="http://schemas.microsoft.com/office/drawing/2014/main" val="748489560"/>
                    </a:ext>
                  </a:extLst>
                </a:gridCol>
                <a:gridCol w="2648164">
                  <a:extLst>
                    <a:ext uri="{9D8B030D-6E8A-4147-A177-3AD203B41FA5}">
                      <a16:colId xmlns:a16="http://schemas.microsoft.com/office/drawing/2014/main" val="3435437125"/>
                    </a:ext>
                  </a:extLst>
                </a:gridCol>
                <a:gridCol w="2648164">
                  <a:extLst>
                    <a:ext uri="{9D8B030D-6E8A-4147-A177-3AD203B41FA5}">
                      <a16:colId xmlns:a16="http://schemas.microsoft.com/office/drawing/2014/main" val="2331083483"/>
                    </a:ext>
                  </a:extLst>
                </a:gridCol>
              </a:tblGrid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Responsibility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Rationale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KPI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Comment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7148403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Role-modelling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Selling culture, trust, adherence to standards; good if leader displays these behaviours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Glassdoor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Score above 4 out of 5 minimum needed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502526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Visible expertise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Promote the brand on-line and at conferences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# Leads and # speaker slot invitations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958795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Use CEO status to open doors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Hunting sales revenue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Can track leads generated &amp; revenue sold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840935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Coach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Capture know-how and disseminate best practice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# Training days delivered internally per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558400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Board-level recruitment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Check chemistry and values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Attrition of senior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Also be involved in other key hires such as CMO, COO, CFO.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122133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Performance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Steer business and spot trends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Sales per employee, EBIT,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8074308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Market awards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Credibility and reach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Number of awards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9038770"/>
                  </a:ext>
                </a:extLst>
              </a:tr>
              <a:tr h="394866">
                <a:tc>
                  <a:txBody>
                    <a:bodyPr/>
                    <a:lstStyle/>
                    <a:p>
                      <a:r>
                        <a:rPr lang="en-GB" sz="1400" dirty="0"/>
                        <a:t>NPS &amp; Glassdoor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Client and team feedback matters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NPS &amp; Glassdoor scores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Don’t be defensive, feedback drives us all to improve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77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428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617</Words>
  <Application>Microsoft Office PowerPoint</Application>
  <PresentationFormat>Widescreen</PresentationFormat>
  <Paragraphs>161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Typical organisational chart @ 10m revenue</vt:lpstr>
      <vt:lpstr>Account Manager role</vt:lpstr>
      <vt:lpstr>Operations Director role</vt:lpstr>
      <vt:lpstr>Partner role (sector led)</vt:lpstr>
      <vt:lpstr>CEO role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Joseph O'Mahoney</dc:creator>
  <cp:lastModifiedBy>Joseph O'Mahoney</cp:lastModifiedBy>
  <cp:revision>1</cp:revision>
  <dcterms:created xsi:type="dcterms:W3CDTF">2024-11-27T11:22:15Z</dcterms:created>
  <dcterms:modified xsi:type="dcterms:W3CDTF">2024-11-27T11:23:23Z</dcterms:modified>
</cp:coreProperties>
</file>