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1296" r:id="rId3"/>
    <p:sldId id="258" r:id="rId4"/>
    <p:sldId id="257" r:id="rId5"/>
    <p:sldId id="1299" r:id="rId6"/>
    <p:sldId id="1290" r:id="rId7"/>
    <p:sldId id="1294" r:id="rId8"/>
    <p:sldId id="1301" r:id="rId9"/>
    <p:sldId id="130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dirty="0"/>
              <a:t>Actual vs target revenue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10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8</c:v>
                </c:pt>
                <c:pt idx="5">
                  <c:v>8</c:v>
                </c:pt>
                <c:pt idx="6">
                  <c:v>13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13</c:v>
                </c:pt>
                <c:pt idx="11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9B-E04B-9D65-D7181DA4B91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9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12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9B-E04B-9D65-D7181DA4B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07060720"/>
        <c:axId val="1117161552"/>
      </c:lineChart>
      <c:catAx>
        <c:axId val="110706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117161552"/>
        <c:crosses val="autoZero"/>
        <c:auto val="1"/>
        <c:lblAlgn val="ctr"/>
        <c:lblOffset val="100"/>
        <c:noMultiLvlLbl val="0"/>
      </c:catAx>
      <c:valAx>
        <c:axId val="1117161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107060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dirty="0">
                <a:latin typeface="Century Gothic" panose="020B0502020202020204" pitchFamily="34" charset="0"/>
              </a:rPr>
              <a:t>Revenue to date in</a:t>
            </a:r>
            <a:r>
              <a:rPr lang="en-GB" baseline="0" dirty="0">
                <a:latin typeface="Century Gothic" panose="020B0502020202020204" pitchFamily="34" charset="0"/>
              </a:rPr>
              <a:t> FY </a:t>
            </a:r>
            <a:r>
              <a:rPr lang="en-GB" dirty="0">
                <a:latin typeface="Century Gothic" panose="020B0502020202020204" pitchFamily="34" charset="0"/>
              </a:rPr>
              <a:t>by service line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CBA-4B19-8B6A-14BC70B8F69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CBA-4B19-8B6A-14BC70B8F69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CBA-4B19-8B6A-14BC70B8F69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A-4B19-8B6A-14BC70B8F69F}"/>
              </c:ext>
            </c:extLst>
          </c:dPt>
          <c:cat>
            <c:strRef>
              <c:f>Sheet1!$B$7:$E$7</c:f>
              <c:strCache>
                <c:ptCount val="4"/>
                <c:pt idx="0">
                  <c:v>D&amp;P</c:v>
                </c:pt>
                <c:pt idx="1">
                  <c:v>D&amp;T</c:v>
                </c:pt>
                <c:pt idx="2">
                  <c:v>S&amp;C</c:v>
                </c:pt>
                <c:pt idx="3">
                  <c:v>P&amp;C</c:v>
                </c:pt>
              </c:strCache>
            </c:strRef>
          </c:cat>
          <c:val>
            <c:numRef>
              <c:f>Sheet1!$B$8:$E$8</c:f>
              <c:numCache>
                <c:formatCode>General</c:formatCode>
                <c:ptCount val="4"/>
                <c:pt idx="0">
                  <c:v>500</c:v>
                </c:pt>
                <c:pt idx="1">
                  <c:v>100</c:v>
                </c:pt>
                <c:pt idx="2">
                  <c:v>150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D4-9143-9583-1BBDF236F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117240272"/>
        <c:axId val="1107270608"/>
      </c:barChart>
      <c:catAx>
        <c:axId val="111724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7270608"/>
        <c:crosses val="autoZero"/>
        <c:auto val="1"/>
        <c:lblAlgn val="ctr"/>
        <c:lblOffset val="100"/>
        <c:noMultiLvlLbl val="0"/>
      </c:catAx>
      <c:valAx>
        <c:axId val="1107270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7240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b="1"/>
              <a:t>Live opportunities by channel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3"/>
                <c:pt idx="0">
                  <c:v>website</c:v>
                </c:pt>
                <c:pt idx="1">
                  <c:v>telephone</c:v>
                </c:pt>
                <c:pt idx="2">
                  <c:v>sell on</c:v>
                </c:pt>
                <c:pt idx="3">
                  <c:v>internal referral</c:v>
                </c:pt>
                <c:pt idx="4">
                  <c:v>external referral</c:v>
                </c:pt>
                <c:pt idx="5">
                  <c:v>partner intro</c:v>
                </c:pt>
                <c:pt idx="6">
                  <c:v>conference</c:v>
                </c:pt>
                <c:pt idx="7">
                  <c:v>campaign</c:v>
                </c:pt>
                <c:pt idx="8">
                  <c:v>newsletter</c:v>
                </c:pt>
                <c:pt idx="9">
                  <c:v>business introducer</c:v>
                </c:pt>
                <c:pt idx="10">
                  <c:v>supplier</c:v>
                </c:pt>
                <c:pt idx="11">
                  <c:v>framework</c:v>
                </c:pt>
                <c:pt idx="12">
                  <c:v>curated event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70</c:v>
                </c:pt>
                <c:pt idx="1">
                  <c:v>53</c:v>
                </c:pt>
                <c:pt idx="2">
                  <c:v>254</c:v>
                </c:pt>
                <c:pt idx="3">
                  <c:v>120</c:v>
                </c:pt>
                <c:pt idx="4">
                  <c:v>24</c:v>
                </c:pt>
                <c:pt idx="5">
                  <c:v>3</c:v>
                </c:pt>
                <c:pt idx="6">
                  <c:v>34</c:v>
                </c:pt>
                <c:pt idx="7">
                  <c:v>12</c:v>
                </c:pt>
                <c:pt idx="8">
                  <c:v>2</c:v>
                </c:pt>
                <c:pt idx="9">
                  <c:v>6</c:v>
                </c:pt>
                <c:pt idx="10">
                  <c:v>3</c:v>
                </c:pt>
                <c:pt idx="11">
                  <c:v>9</c:v>
                </c:pt>
                <c:pt idx="1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69-C344-A3CC-3300482398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65085168"/>
        <c:axId val="1265034944"/>
      </c:barChart>
      <c:catAx>
        <c:axId val="1265085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65034944"/>
        <c:crosses val="autoZero"/>
        <c:auto val="1"/>
        <c:lblAlgn val="ctr"/>
        <c:lblOffset val="100"/>
        <c:noMultiLvlLbl val="0"/>
      </c:catAx>
      <c:valAx>
        <c:axId val="126503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65085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4227149985095143E-2"/>
          <c:y val="6.5839290669882825E-2"/>
          <c:w val="0.95177285093353992"/>
          <c:h val="0.755414754219072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Identified</c:v>
                </c:pt>
                <c:pt idx="1">
                  <c:v>Qualified</c:v>
                </c:pt>
                <c:pt idx="2">
                  <c:v>Proposed</c:v>
                </c:pt>
                <c:pt idx="3">
                  <c:v>Pitched</c:v>
                </c:pt>
                <c:pt idx="4">
                  <c:v>Sold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</c:v>
                </c:pt>
                <c:pt idx="1">
                  <c:v>4.3</c:v>
                </c:pt>
                <c:pt idx="2">
                  <c:v>2.5</c:v>
                </c:pt>
                <c:pt idx="3">
                  <c:v>3.5</c:v>
                </c:pt>
                <c:pt idx="4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13-D941-B0B3-C50D002C3F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Utilities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Identified</c:v>
                </c:pt>
                <c:pt idx="1">
                  <c:v>Qualified</c:v>
                </c:pt>
                <c:pt idx="2">
                  <c:v>Proposed</c:v>
                </c:pt>
                <c:pt idx="3">
                  <c:v>Pitched</c:v>
                </c:pt>
                <c:pt idx="4">
                  <c:v>Sold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2.4</c:v>
                </c:pt>
                <c:pt idx="2">
                  <c:v>4.4000000000000004</c:v>
                </c:pt>
                <c:pt idx="3">
                  <c:v>1.8</c:v>
                </c:pt>
                <c:pt idx="4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13-D941-B0B3-C50D002C3F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Health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Identified</c:v>
                </c:pt>
                <c:pt idx="1">
                  <c:v>Qualified</c:v>
                </c:pt>
                <c:pt idx="2">
                  <c:v>Proposed</c:v>
                </c:pt>
                <c:pt idx="3">
                  <c:v>Pitched</c:v>
                </c:pt>
                <c:pt idx="4">
                  <c:v>Sold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13-D941-B0B3-C50D002C3F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Banking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Identified</c:v>
                </c:pt>
                <c:pt idx="1">
                  <c:v>Qualified</c:v>
                </c:pt>
                <c:pt idx="2">
                  <c:v>Proposed</c:v>
                </c:pt>
                <c:pt idx="3">
                  <c:v>Pitched</c:v>
                </c:pt>
                <c:pt idx="4">
                  <c:v>Sold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</c:v>
                </c:pt>
                <c:pt idx="1">
                  <c:v>5</c:v>
                </c:pt>
                <c:pt idx="2">
                  <c:v>6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13-D941-B0B3-C50D002C3FB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BPO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Identified</c:v>
                </c:pt>
                <c:pt idx="1">
                  <c:v>Qualified</c:v>
                </c:pt>
                <c:pt idx="2">
                  <c:v>Proposed</c:v>
                </c:pt>
                <c:pt idx="3">
                  <c:v>Pitched</c:v>
                </c:pt>
                <c:pt idx="4">
                  <c:v>Sold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D13-D941-B0B3-C50D002C3FB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Retail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Identified</c:v>
                </c:pt>
                <c:pt idx="1">
                  <c:v>Qualified</c:v>
                </c:pt>
                <c:pt idx="2">
                  <c:v>Proposed</c:v>
                </c:pt>
                <c:pt idx="3">
                  <c:v>Pitched</c:v>
                </c:pt>
                <c:pt idx="4">
                  <c:v>Sold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D13-D941-B0B3-C50D002C3FB8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Hi tech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Identified</c:v>
                </c:pt>
                <c:pt idx="1">
                  <c:v>Qualified</c:v>
                </c:pt>
                <c:pt idx="2">
                  <c:v>Proposed</c:v>
                </c:pt>
                <c:pt idx="3">
                  <c:v>Pitched</c:v>
                </c:pt>
                <c:pt idx="4">
                  <c:v>Sold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13-D941-B0B3-C50D002C3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4055840"/>
        <c:axId val="1507528480"/>
      </c:barChart>
      <c:catAx>
        <c:axId val="90405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507528480"/>
        <c:crosses val="autoZero"/>
        <c:auto val="1"/>
        <c:lblAlgn val="ctr"/>
        <c:lblOffset val="100"/>
        <c:noMultiLvlLbl val="0"/>
      </c:catAx>
      <c:valAx>
        <c:axId val="150752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90405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E5A46B-796F-45CF-BB62-0ED5FAC06335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2DCCACE-A11F-40F1-A72F-DD44050749A1}">
      <dgm:prSet custT="1"/>
      <dgm:spPr>
        <a:solidFill>
          <a:schemeClr val="accent2"/>
        </a:solidFill>
      </dgm:spPr>
      <dgm:t>
        <a:bodyPr/>
        <a:lstStyle/>
        <a:p>
          <a:r>
            <a:rPr lang="en-GB" sz="1400" b="1" dirty="0">
              <a:latin typeface="Century Gothic" panose="020B0502020202020204" pitchFamily="34" charset="0"/>
            </a:rPr>
            <a:t>Duration: </a:t>
          </a:r>
          <a:r>
            <a:rPr lang="en-GB" sz="1400" dirty="0">
              <a:latin typeface="Century Gothic" panose="020B0502020202020204" pitchFamily="34" charset="0"/>
            </a:rPr>
            <a:t>2.5 hours</a:t>
          </a:r>
          <a:endParaRPr lang="en-US" sz="1400" dirty="0">
            <a:latin typeface="Century Gothic" panose="020B0502020202020204" pitchFamily="34" charset="0"/>
          </a:endParaRPr>
        </a:p>
      </dgm:t>
    </dgm:pt>
    <dgm:pt modelId="{23AFFFF8-D6D2-4FD5-8CD6-EBF3AAB36B5A}" type="parTrans" cxnId="{8CEE4802-BE2F-4D4F-BD54-CF01573B9BAC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3AF04BDF-85D2-4FF6-8EEF-BE484BD009E2}" type="sibTrans" cxnId="{8CEE4802-BE2F-4D4F-BD54-CF01573B9BAC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7FDF0EB3-540A-4998-9399-C81C0E3E826E}">
      <dgm:prSet custT="1"/>
      <dgm:spPr>
        <a:solidFill>
          <a:schemeClr val="accent6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entury Gothic" panose="020B0502020202020204" pitchFamily="34" charset="0"/>
            </a:rPr>
            <a:t>Approach: </a:t>
          </a:r>
          <a:r>
            <a:rPr lang="en-GB" sz="1400" dirty="0">
              <a:solidFill>
                <a:schemeClr val="tx1"/>
              </a:solidFill>
              <a:latin typeface="Century Gothic" panose="020B0502020202020204" pitchFamily="34" charset="0"/>
            </a:rPr>
            <a:t>Teams dial in, every 2 weeks</a:t>
          </a:r>
          <a:endParaRPr lang="en-US" sz="14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602B53E-12F0-4351-B452-D12D5D2BE360}" type="parTrans" cxnId="{2B3BA4DD-0B45-4EC8-920E-2F5F832AB6D0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E9EDE59F-A19D-4487-A555-EFD358190479}" type="sibTrans" cxnId="{2B3BA4DD-0B45-4EC8-920E-2F5F832AB6D0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0808D406-7CC1-4C61-945D-BDBE009D59BE}">
      <dgm:prSet custT="1"/>
      <dgm:spPr>
        <a:solidFill>
          <a:schemeClr val="accent2"/>
        </a:solidFill>
      </dgm:spPr>
      <dgm:t>
        <a:bodyPr/>
        <a:lstStyle/>
        <a:p>
          <a:r>
            <a:rPr lang="en-GB" sz="1400" b="1" dirty="0">
              <a:latin typeface="Century Gothic" panose="020B0502020202020204" pitchFamily="34" charset="0"/>
            </a:rPr>
            <a:t>Method: </a:t>
          </a:r>
          <a:r>
            <a:rPr lang="en-GB" sz="1400" dirty="0">
              <a:latin typeface="Century Gothic" panose="020B0502020202020204" pitchFamily="34" charset="0"/>
            </a:rPr>
            <a:t>live run through of opportunities on screen share</a:t>
          </a:r>
          <a:endParaRPr lang="en-US" sz="1400" dirty="0">
            <a:latin typeface="Century Gothic" panose="020B0502020202020204" pitchFamily="34" charset="0"/>
          </a:endParaRPr>
        </a:p>
      </dgm:t>
    </dgm:pt>
    <dgm:pt modelId="{7563BBD8-87CE-45FB-95C6-D6BA4BF17414}" type="parTrans" cxnId="{F42CA69D-ADC4-46AA-8CA6-0035B0A1892F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30251A0B-80AF-4D6C-B072-986A49507E28}" type="sibTrans" cxnId="{F42CA69D-ADC4-46AA-8CA6-0035B0A1892F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38DF651C-0491-4A4B-AC00-E24DE3C5F1E9}">
      <dgm:prSet custT="1"/>
      <dgm:spPr>
        <a:solidFill>
          <a:schemeClr val="accent6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Century Gothic" panose="020B0502020202020204" pitchFamily="34" charset="0"/>
            </a:rPr>
            <a:t>Role modelling</a:t>
          </a:r>
          <a:r>
            <a:rPr lang="en-GB" sz="1400" dirty="0">
              <a:solidFill>
                <a:schemeClr val="tx1"/>
              </a:solidFill>
              <a:latin typeface="Century Gothic" panose="020B0502020202020204" pitchFamily="34" charset="0"/>
            </a:rPr>
            <a:t>: opportunities should be up to date to avoid embarrassment in front of peers</a:t>
          </a:r>
          <a:endParaRPr lang="en-US" sz="14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61F83E2-DF00-4122-A372-7FA5E50682FF}" type="parTrans" cxnId="{F89C9D03-7054-4880-999C-09AE462FED0E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AD469DC4-2C89-4CD1-BE67-EA56C57EDFCE}" type="sibTrans" cxnId="{F89C9D03-7054-4880-999C-09AE462FED0E}">
      <dgm:prSet/>
      <dgm:spPr/>
      <dgm:t>
        <a:bodyPr/>
        <a:lstStyle/>
        <a:p>
          <a:endParaRPr lang="en-US" sz="1400">
            <a:latin typeface="Century Gothic" panose="020B0502020202020204" pitchFamily="34" charset="0"/>
          </a:endParaRPr>
        </a:p>
      </dgm:t>
    </dgm:pt>
    <dgm:pt modelId="{7BAB8D63-E62E-BD41-9FDD-40BEACB25DA3}">
      <dgm:prSet custT="1"/>
      <dgm:spPr>
        <a:solidFill>
          <a:schemeClr val="accent2"/>
        </a:solidFill>
      </dgm:spPr>
      <dgm:t>
        <a:bodyPr/>
        <a:lstStyle/>
        <a:p>
          <a:r>
            <a:rPr lang="en-GB" sz="1400" dirty="0">
              <a:latin typeface="Century Gothic" panose="020B0502020202020204" pitchFamily="34" charset="0"/>
            </a:rPr>
            <a:t>Next best action coaching live</a:t>
          </a:r>
        </a:p>
      </dgm:t>
    </dgm:pt>
    <dgm:pt modelId="{D7038D9A-437B-1540-A011-850E4890C27F}" type="parTrans" cxnId="{FCDEA537-B83C-7141-B2D4-227750038D51}">
      <dgm:prSet/>
      <dgm:spPr/>
      <dgm:t>
        <a:bodyPr/>
        <a:lstStyle/>
        <a:p>
          <a:endParaRPr lang="en-GB" sz="1400">
            <a:latin typeface="Century Gothic" panose="020B0502020202020204" pitchFamily="34" charset="0"/>
          </a:endParaRPr>
        </a:p>
      </dgm:t>
    </dgm:pt>
    <dgm:pt modelId="{F9256262-BF33-4D4A-8854-7293F432F1FD}" type="sibTrans" cxnId="{FCDEA537-B83C-7141-B2D4-227750038D51}">
      <dgm:prSet/>
      <dgm:spPr/>
      <dgm:t>
        <a:bodyPr/>
        <a:lstStyle/>
        <a:p>
          <a:endParaRPr lang="en-GB" sz="1400">
            <a:latin typeface="Century Gothic" panose="020B0502020202020204" pitchFamily="34" charset="0"/>
          </a:endParaRPr>
        </a:p>
      </dgm:t>
    </dgm:pt>
    <dgm:pt modelId="{6FB1CD67-882F-FA46-A411-FEC565E6FF7D}">
      <dgm:prSet custT="1"/>
      <dgm:spPr>
        <a:solidFill>
          <a:schemeClr val="accent6"/>
        </a:solidFill>
      </dgm:spPr>
      <dgm:t>
        <a:bodyPr/>
        <a:lstStyle/>
        <a:p>
          <a:r>
            <a:rPr lang="en-GB" sz="1400" dirty="0">
              <a:solidFill>
                <a:schemeClr val="tx1"/>
              </a:solidFill>
              <a:latin typeface="Century Gothic" panose="020B0502020202020204" pitchFamily="34" charset="0"/>
            </a:rPr>
            <a:t>Team input for best practice share, innovation &amp; references</a:t>
          </a:r>
        </a:p>
      </dgm:t>
    </dgm:pt>
    <dgm:pt modelId="{E70316C7-BB9E-7F4D-87A2-DBA54ED10344}" type="parTrans" cxnId="{1E1556C2-D2B4-5644-9E20-2673A2397018}">
      <dgm:prSet/>
      <dgm:spPr/>
      <dgm:t>
        <a:bodyPr/>
        <a:lstStyle/>
        <a:p>
          <a:endParaRPr lang="en-GB" sz="1400">
            <a:latin typeface="Century Gothic" panose="020B0502020202020204" pitchFamily="34" charset="0"/>
          </a:endParaRPr>
        </a:p>
      </dgm:t>
    </dgm:pt>
    <dgm:pt modelId="{7A6B656C-67DF-1048-B539-0ADF94CC8414}" type="sibTrans" cxnId="{1E1556C2-D2B4-5644-9E20-2673A2397018}">
      <dgm:prSet/>
      <dgm:spPr/>
      <dgm:t>
        <a:bodyPr/>
        <a:lstStyle/>
        <a:p>
          <a:endParaRPr lang="en-GB" sz="1400">
            <a:latin typeface="Century Gothic" panose="020B0502020202020204" pitchFamily="34" charset="0"/>
          </a:endParaRPr>
        </a:p>
      </dgm:t>
    </dgm:pt>
    <dgm:pt modelId="{2488C519-FB99-8A40-B390-F3F71C3AEEFE}">
      <dgm:prSet custT="1"/>
      <dgm:spPr>
        <a:solidFill>
          <a:schemeClr val="accent2"/>
        </a:solidFill>
      </dgm:spPr>
      <dgm:t>
        <a:bodyPr/>
        <a:lstStyle/>
        <a:p>
          <a:r>
            <a:rPr lang="en-GB" sz="1400" b="1" dirty="0">
              <a:latin typeface="Century Gothic" panose="020B0502020202020204" pitchFamily="34" charset="0"/>
            </a:rPr>
            <a:t>Attendees</a:t>
          </a:r>
          <a:r>
            <a:rPr lang="en-GB" sz="1400" dirty="0">
              <a:latin typeface="Century Gothic" panose="020B0502020202020204" pitchFamily="34" charset="0"/>
            </a:rPr>
            <a:t>: MD, Partners, marketing analytics, content manager, account managers, sector leads, </a:t>
          </a:r>
          <a:br>
            <a:rPr lang="en-GB" sz="1400" dirty="0">
              <a:latin typeface="Century Gothic" panose="020B0502020202020204" pitchFamily="34" charset="0"/>
            </a:rPr>
          </a:br>
          <a:r>
            <a:rPr lang="en-GB" sz="1400" dirty="0">
              <a:latin typeface="Century Gothic" panose="020B0502020202020204" pitchFamily="34" charset="0"/>
            </a:rPr>
            <a:t>digital channel lead</a:t>
          </a:r>
        </a:p>
      </dgm:t>
    </dgm:pt>
    <dgm:pt modelId="{D8513AB1-1C1C-6F4E-81B0-D5B003400461}" type="parTrans" cxnId="{53870856-EF1A-DD45-81FF-4974BD1B45CE}">
      <dgm:prSet/>
      <dgm:spPr/>
      <dgm:t>
        <a:bodyPr/>
        <a:lstStyle/>
        <a:p>
          <a:endParaRPr lang="en-GB" sz="1400">
            <a:latin typeface="Century Gothic" panose="020B0502020202020204" pitchFamily="34" charset="0"/>
          </a:endParaRPr>
        </a:p>
      </dgm:t>
    </dgm:pt>
    <dgm:pt modelId="{1C97A198-BB2C-6548-A7A2-6F7A5C85AC3D}" type="sibTrans" cxnId="{53870856-EF1A-DD45-81FF-4974BD1B45CE}">
      <dgm:prSet/>
      <dgm:spPr/>
      <dgm:t>
        <a:bodyPr/>
        <a:lstStyle/>
        <a:p>
          <a:endParaRPr lang="en-GB" sz="1400">
            <a:latin typeface="Century Gothic" panose="020B0502020202020204" pitchFamily="34" charset="0"/>
          </a:endParaRPr>
        </a:p>
      </dgm:t>
    </dgm:pt>
    <dgm:pt modelId="{EC1BECB4-ED8B-4FF6-B025-8D4781029B01}" type="pres">
      <dgm:prSet presAssocID="{5AE5A46B-796F-45CF-BB62-0ED5FAC06335}" presName="Name0" presStyleCnt="0">
        <dgm:presLayoutVars>
          <dgm:chMax val="7"/>
          <dgm:chPref val="7"/>
          <dgm:dir/>
        </dgm:presLayoutVars>
      </dgm:prSet>
      <dgm:spPr/>
    </dgm:pt>
    <dgm:pt modelId="{6790EFA3-AC0B-4952-A39D-C961B3C7C033}" type="pres">
      <dgm:prSet presAssocID="{5AE5A46B-796F-45CF-BB62-0ED5FAC06335}" presName="Name1" presStyleCnt="0"/>
      <dgm:spPr/>
    </dgm:pt>
    <dgm:pt modelId="{A0645E56-6D82-41EA-9D31-238C431911F6}" type="pres">
      <dgm:prSet presAssocID="{5AE5A46B-796F-45CF-BB62-0ED5FAC06335}" presName="cycle" presStyleCnt="0"/>
      <dgm:spPr/>
    </dgm:pt>
    <dgm:pt modelId="{4C60FE35-03A3-4E7F-83BB-DB070AA6D92E}" type="pres">
      <dgm:prSet presAssocID="{5AE5A46B-796F-45CF-BB62-0ED5FAC06335}" presName="srcNode" presStyleLbl="node1" presStyleIdx="0" presStyleCnt="7"/>
      <dgm:spPr/>
    </dgm:pt>
    <dgm:pt modelId="{4BAABB39-51E2-429A-ACFB-E31F8D3CD7FA}" type="pres">
      <dgm:prSet presAssocID="{5AE5A46B-796F-45CF-BB62-0ED5FAC06335}" presName="conn" presStyleLbl="parChTrans1D2" presStyleIdx="0" presStyleCnt="1"/>
      <dgm:spPr/>
    </dgm:pt>
    <dgm:pt modelId="{12C2CEC7-69AE-4C35-9142-6A2D2DCE94C9}" type="pres">
      <dgm:prSet presAssocID="{5AE5A46B-796F-45CF-BB62-0ED5FAC06335}" presName="extraNode" presStyleLbl="node1" presStyleIdx="0" presStyleCnt="7"/>
      <dgm:spPr/>
    </dgm:pt>
    <dgm:pt modelId="{E3670824-A862-4818-9B28-C8C58552F34C}" type="pres">
      <dgm:prSet presAssocID="{5AE5A46B-796F-45CF-BB62-0ED5FAC06335}" presName="dstNode" presStyleLbl="node1" presStyleIdx="0" presStyleCnt="7"/>
      <dgm:spPr/>
    </dgm:pt>
    <dgm:pt modelId="{5514FC43-F329-4288-96B0-336C5FAFBE0B}" type="pres">
      <dgm:prSet presAssocID="{22DCCACE-A11F-40F1-A72F-DD44050749A1}" presName="text_1" presStyleLbl="node1" presStyleIdx="0" presStyleCnt="7" custScaleY="109295">
        <dgm:presLayoutVars>
          <dgm:bulletEnabled val="1"/>
        </dgm:presLayoutVars>
      </dgm:prSet>
      <dgm:spPr/>
    </dgm:pt>
    <dgm:pt modelId="{6D274696-7F3B-4592-8D3A-933C88989AC4}" type="pres">
      <dgm:prSet presAssocID="{22DCCACE-A11F-40F1-A72F-DD44050749A1}" presName="accent_1" presStyleCnt="0"/>
      <dgm:spPr/>
    </dgm:pt>
    <dgm:pt modelId="{BC2AEDFF-BEA4-4DD3-BA20-F0CC3A77CABD}" type="pres">
      <dgm:prSet presAssocID="{22DCCACE-A11F-40F1-A72F-DD44050749A1}" presName="accentRepeatNode" presStyleLbl="solidFgAcc1" presStyleIdx="0" presStyleCnt="7"/>
      <dgm:spPr/>
    </dgm:pt>
    <dgm:pt modelId="{B7BFA823-3FC0-4EBA-BED8-F4AA325A3AA5}" type="pres">
      <dgm:prSet presAssocID="{7FDF0EB3-540A-4998-9399-C81C0E3E826E}" presName="text_2" presStyleLbl="node1" presStyleIdx="1" presStyleCnt="7" custScaleY="109295">
        <dgm:presLayoutVars>
          <dgm:bulletEnabled val="1"/>
        </dgm:presLayoutVars>
      </dgm:prSet>
      <dgm:spPr/>
    </dgm:pt>
    <dgm:pt modelId="{50FEECEC-AACE-42BC-8DE0-08475D5FC75F}" type="pres">
      <dgm:prSet presAssocID="{7FDF0EB3-540A-4998-9399-C81C0E3E826E}" presName="accent_2" presStyleCnt="0"/>
      <dgm:spPr/>
    </dgm:pt>
    <dgm:pt modelId="{16BF92BE-D105-4A0D-B851-04BB72F56DD0}" type="pres">
      <dgm:prSet presAssocID="{7FDF0EB3-540A-4998-9399-C81C0E3E826E}" presName="accentRepeatNode" presStyleLbl="solidFgAcc1" presStyleIdx="1" presStyleCnt="7"/>
      <dgm:spPr/>
    </dgm:pt>
    <dgm:pt modelId="{DCE8E892-DFD5-4428-945E-46A23986E598}" type="pres">
      <dgm:prSet presAssocID="{0808D406-7CC1-4C61-945D-BDBE009D59BE}" presName="text_3" presStyleLbl="node1" presStyleIdx="2" presStyleCnt="7" custScaleY="109295">
        <dgm:presLayoutVars>
          <dgm:bulletEnabled val="1"/>
        </dgm:presLayoutVars>
      </dgm:prSet>
      <dgm:spPr/>
    </dgm:pt>
    <dgm:pt modelId="{90A52CD4-ED6F-4811-9442-D8AED955F92E}" type="pres">
      <dgm:prSet presAssocID="{0808D406-7CC1-4C61-945D-BDBE009D59BE}" presName="accent_3" presStyleCnt="0"/>
      <dgm:spPr/>
    </dgm:pt>
    <dgm:pt modelId="{B16C50FB-BF70-46F0-B18C-8EA511410B06}" type="pres">
      <dgm:prSet presAssocID="{0808D406-7CC1-4C61-945D-BDBE009D59BE}" presName="accentRepeatNode" presStyleLbl="solidFgAcc1" presStyleIdx="2" presStyleCnt="7"/>
      <dgm:spPr/>
    </dgm:pt>
    <dgm:pt modelId="{4EC426C3-9F32-45C4-82FA-B554D18FFB15}" type="pres">
      <dgm:prSet presAssocID="{38DF651C-0491-4A4B-AC00-E24DE3C5F1E9}" presName="text_4" presStyleLbl="node1" presStyleIdx="3" presStyleCnt="7" custScaleY="109295">
        <dgm:presLayoutVars>
          <dgm:bulletEnabled val="1"/>
        </dgm:presLayoutVars>
      </dgm:prSet>
      <dgm:spPr/>
    </dgm:pt>
    <dgm:pt modelId="{9952F0CB-6826-472E-B4EC-20F6BD4BB7BB}" type="pres">
      <dgm:prSet presAssocID="{38DF651C-0491-4A4B-AC00-E24DE3C5F1E9}" presName="accent_4" presStyleCnt="0"/>
      <dgm:spPr/>
    </dgm:pt>
    <dgm:pt modelId="{DC67F489-F99B-40D2-BD66-C8B2BED3EEDD}" type="pres">
      <dgm:prSet presAssocID="{38DF651C-0491-4A4B-AC00-E24DE3C5F1E9}" presName="accentRepeatNode" presStyleLbl="solidFgAcc1" presStyleIdx="3" presStyleCnt="7"/>
      <dgm:spPr/>
    </dgm:pt>
    <dgm:pt modelId="{ECBE9DFD-097D-4805-92E6-C8DCA8992B50}" type="pres">
      <dgm:prSet presAssocID="{7BAB8D63-E62E-BD41-9FDD-40BEACB25DA3}" presName="text_5" presStyleLbl="node1" presStyleIdx="4" presStyleCnt="7" custScaleY="109295">
        <dgm:presLayoutVars>
          <dgm:bulletEnabled val="1"/>
        </dgm:presLayoutVars>
      </dgm:prSet>
      <dgm:spPr/>
    </dgm:pt>
    <dgm:pt modelId="{066CF4B5-616A-40B3-B1E2-036500715E46}" type="pres">
      <dgm:prSet presAssocID="{7BAB8D63-E62E-BD41-9FDD-40BEACB25DA3}" presName="accent_5" presStyleCnt="0"/>
      <dgm:spPr/>
    </dgm:pt>
    <dgm:pt modelId="{AD797A7B-ED2B-46AF-9758-7D4A13BC7CA9}" type="pres">
      <dgm:prSet presAssocID="{7BAB8D63-E62E-BD41-9FDD-40BEACB25DA3}" presName="accentRepeatNode" presStyleLbl="solidFgAcc1" presStyleIdx="4" presStyleCnt="7"/>
      <dgm:spPr/>
    </dgm:pt>
    <dgm:pt modelId="{B3976EDB-C2DD-4C5F-8D03-A333B967CCAC}" type="pres">
      <dgm:prSet presAssocID="{6FB1CD67-882F-FA46-A411-FEC565E6FF7D}" presName="text_6" presStyleLbl="node1" presStyleIdx="5" presStyleCnt="7" custScaleY="109295">
        <dgm:presLayoutVars>
          <dgm:bulletEnabled val="1"/>
        </dgm:presLayoutVars>
      </dgm:prSet>
      <dgm:spPr/>
    </dgm:pt>
    <dgm:pt modelId="{D26D78A5-3C25-433E-AFFC-81687D782C93}" type="pres">
      <dgm:prSet presAssocID="{6FB1CD67-882F-FA46-A411-FEC565E6FF7D}" presName="accent_6" presStyleCnt="0"/>
      <dgm:spPr/>
    </dgm:pt>
    <dgm:pt modelId="{F2450C34-4569-4EBB-80E3-1E057410D992}" type="pres">
      <dgm:prSet presAssocID="{6FB1CD67-882F-FA46-A411-FEC565E6FF7D}" presName="accentRepeatNode" presStyleLbl="solidFgAcc1" presStyleIdx="5" presStyleCnt="7"/>
      <dgm:spPr/>
    </dgm:pt>
    <dgm:pt modelId="{A7A681FA-CF29-4E6C-9E87-963968C0D85E}" type="pres">
      <dgm:prSet presAssocID="{2488C519-FB99-8A40-B390-F3F71C3AEEFE}" presName="text_7" presStyleLbl="node1" presStyleIdx="6" presStyleCnt="7" custScaleY="109295">
        <dgm:presLayoutVars>
          <dgm:bulletEnabled val="1"/>
        </dgm:presLayoutVars>
      </dgm:prSet>
      <dgm:spPr/>
    </dgm:pt>
    <dgm:pt modelId="{53A1AC91-E2DC-4ED4-A17E-E6570B5B7206}" type="pres">
      <dgm:prSet presAssocID="{2488C519-FB99-8A40-B390-F3F71C3AEEFE}" presName="accent_7" presStyleCnt="0"/>
      <dgm:spPr/>
    </dgm:pt>
    <dgm:pt modelId="{325AA6CF-418E-4893-8461-572278BA7DC2}" type="pres">
      <dgm:prSet presAssocID="{2488C519-FB99-8A40-B390-F3F71C3AEEFE}" presName="accentRepeatNode" presStyleLbl="solidFgAcc1" presStyleIdx="6" presStyleCnt="7"/>
      <dgm:spPr/>
    </dgm:pt>
  </dgm:ptLst>
  <dgm:cxnLst>
    <dgm:cxn modelId="{8CEE4802-BE2F-4D4F-BD54-CF01573B9BAC}" srcId="{5AE5A46B-796F-45CF-BB62-0ED5FAC06335}" destId="{22DCCACE-A11F-40F1-A72F-DD44050749A1}" srcOrd="0" destOrd="0" parTransId="{23AFFFF8-D6D2-4FD5-8CD6-EBF3AAB36B5A}" sibTransId="{3AF04BDF-85D2-4FF6-8EEF-BE484BD009E2}"/>
    <dgm:cxn modelId="{F89C9D03-7054-4880-999C-09AE462FED0E}" srcId="{5AE5A46B-796F-45CF-BB62-0ED5FAC06335}" destId="{38DF651C-0491-4A4B-AC00-E24DE3C5F1E9}" srcOrd="3" destOrd="0" parTransId="{B61F83E2-DF00-4122-A372-7FA5E50682FF}" sibTransId="{AD469DC4-2C89-4CD1-BE67-EA56C57EDFCE}"/>
    <dgm:cxn modelId="{5C1BE607-A0C0-4512-A090-CEBE239F6377}" type="presOf" srcId="{2488C519-FB99-8A40-B390-F3F71C3AEEFE}" destId="{A7A681FA-CF29-4E6C-9E87-963968C0D85E}" srcOrd="0" destOrd="0" presId="urn:microsoft.com/office/officeart/2008/layout/VerticalCurvedList"/>
    <dgm:cxn modelId="{FCDEA537-B83C-7141-B2D4-227750038D51}" srcId="{5AE5A46B-796F-45CF-BB62-0ED5FAC06335}" destId="{7BAB8D63-E62E-BD41-9FDD-40BEACB25DA3}" srcOrd="4" destOrd="0" parTransId="{D7038D9A-437B-1540-A011-850E4890C27F}" sibTransId="{F9256262-BF33-4D4A-8854-7293F432F1FD}"/>
    <dgm:cxn modelId="{D4729F41-27BC-4EC7-BEFB-E0AF942A3115}" type="presOf" srcId="{7FDF0EB3-540A-4998-9399-C81C0E3E826E}" destId="{B7BFA823-3FC0-4EBA-BED8-F4AA325A3AA5}" srcOrd="0" destOrd="0" presId="urn:microsoft.com/office/officeart/2008/layout/VerticalCurvedList"/>
    <dgm:cxn modelId="{53870856-EF1A-DD45-81FF-4974BD1B45CE}" srcId="{5AE5A46B-796F-45CF-BB62-0ED5FAC06335}" destId="{2488C519-FB99-8A40-B390-F3F71C3AEEFE}" srcOrd="6" destOrd="0" parTransId="{D8513AB1-1C1C-6F4E-81B0-D5B003400461}" sibTransId="{1C97A198-BB2C-6548-A7A2-6F7A5C85AC3D}"/>
    <dgm:cxn modelId="{DDF7935A-441D-4CB8-A60E-4C3D46434ADF}" type="presOf" srcId="{38DF651C-0491-4A4B-AC00-E24DE3C5F1E9}" destId="{4EC426C3-9F32-45C4-82FA-B554D18FFB15}" srcOrd="0" destOrd="0" presId="urn:microsoft.com/office/officeart/2008/layout/VerticalCurvedList"/>
    <dgm:cxn modelId="{51A4E180-2BC3-416A-B2EA-8F7BA051F03B}" type="presOf" srcId="{0808D406-7CC1-4C61-945D-BDBE009D59BE}" destId="{DCE8E892-DFD5-4428-945E-46A23986E598}" srcOrd="0" destOrd="0" presId="urn:microsoft.com/office/officeart/2008/layout/VerticalCurvedList"/>
    <dgm:cxn modelId="{E1DDCB95-B3A0-4F47-B88C-55F018E5F680}" type="presOf" srcId="{6FB1CD67-882F-FA46-A411-FEC565E6FF7D}" destId="{B3976EDB-C2DD-4C5F-8D03-A333B967CCAC}" srcOrd="0" destOrd="0" presId="urn:microsoft.com/office/officeart/2008/layout/VerticalCurvedList"/>
    <dgm:cxn modelId="{F42CA69D-ADC4-46AA-8CA6-0035B0A1892F}" srcId="{5AE5A46B-796F-45CF-BB62-0ED5FAC06335}" destId="{0808D406-7CC1-4C61-945D-BDBE009D59BE}" srcOrd="2" destOrd="0" parTransId="{7563BBD8-87CE-45FB-95C6-D6BA4BF17414}" sibTransId="{30251A0B-80AF-4D6C-B072-986A49507E28}"/>
    <dgm:cxn modelId="{C425D2A9-B73A-45FB-950E-B507AE2F947C}" type="presOf" srcId="{3AF04BDF-85D2-4FF6-8EEF-BE484BD009E2}" destId="{4BAABB39-51E2-429A-ACFB-E31F8D3CD7FA}" srcOrd="0" destOrd="0" presId="urn:microsoft.com/office/officeart/2008/layout/VerticalCurvedList"/>
    <dgm:cxn modelId="{B8E3B7B0-CBD6-4E97-8877-0973F1F1B717}" type="presOf" srcId="{22DCCACE-A11F-40F1-A72F-DD44050749A1}" destId="{5514FC43-F329-4288-96B0-336C5FAFBE0B}" srcOrd="0" destOrd="0" presId="urn:microsoft.com/office/officeart/2008/layout/VerticalCurvedList"/>
    <dgm:cxn modelId="{1E1556C2-D2B4-5644-9E20-2673A2397018}" srcId="{5AE5A46B-796F-45CF-BB62-0ED5FAC06335}" destId="{6FB1CD67-882F-FA46-A411-FEC565E6FF7D}" srcOrd="5" destOrd="0" parTransId="{E70316C7-BB9E-7F4D-87A2-DBA54ED10344}" sibTransId="{7A6B656C-67DF-1048-B539-0ADF94CC8414}"/>
    <dgm:cxn modelId="{2B3BA4DD-0B45-4EC8-920E-2F5F832AB6D0}" srcId="{5AE5A46B-796F-45CF-BB62-0ED5FAC06335}" destId="{7FDF0EB3-540A-4998-9399-C81C0E3E826E}" srcOrd="1" destOrd="0" parTransId="{B602B53E-12F0-4351-B452-D12D5D2BE360}" sibTransId="{E9EDE59F-A19D-4487-A555-EFD358190479}"/>
    <dgm:cxn modelId="{1CB97BE5-FB05-44EA-891E-E616D9A53878}" type="presOf" srcId="{5AE5A46B-796F-45CF-BB62-0ED5FAC06335}" destId="{EC1BECB4-ED8B-4FF6-B025-8D4781029B01}" srcOrd="0" destOrd="0" presId="urn:microsoft.com/office/officeart/2008/layout/VerticalCurvedList"/>
    <dgm:cxn modelId="{69135AFD-87E2-4908-BF1E-517A2FD6A4B8}" type="presOf" srcId="{7BAB8D63-E62E-BD41-9FDD-40BEACB25DA3}" destId="{ECBE9DFD-097D-4805-92E6-C8DCA8992B50}" srcOrd="0" destOrd="0" presId="urn:microsoft.com/office/officeart/2008/layout/VerticalCurvedList"/>
    <dgm:cxn modelId="{F63A7EDF-FC6A-4276-A3D4-A1383EA73916}" type="presParOf" srcId="{EC1BECB4-ED8B-4FF6-B025-8D4781029B01}" destId="{6790EFA3-AC0B-4952-A39D-C961B3C7C033}" srcOrd="0" destOrd="0" presId="urn:microsoft.com/office/officeart/2008/layout/VerticalCurvedList"/>
    <dgm:cxn modelId="{EE63278D-541F-4DD6-B68D-F873453E965E}" type="presParOf" srcId="{6790EFA3-AC0B-4952-A39D-C961B3C7C033}" destId="{A0645E56-6D82-41EA-9D31-238C431911F6}" srcOrd="0" destOrd="0" presId="urn:microsoft.com/office/officeart/2008/layout/VerticalCurvedList"/>
    <dgm:cxn modelId="{6E164730-2008-44F2-A13A-0DB0E3668A92}" type="presParOf" srcId="{A0645E56-6D82-41EA-9D31-238C431911F6}" destId="{4C60FE35-03A3-4E7F-83BB-DB070AA6D92E}" srcOrd="0" destOrd="0" presId="urn:microsoft.com/office/officeart/2008/layout/VerticalCurvedList"/>
    <dgm:cxn modelId="{798BA89B-CB72-438E-95FD-69F9128CE7C0}" type="presParOf" srcId="{A0645E56-6D82-41EA-9D31-238C431911F6}" destId="{4BAABB39-51E2-429A-ACFB-E31F8D3CD7FA}" srcOrd="1" destOrd="0" presId="urn:microsoft.com/office/officeart/2008/layout/VerticalCurvedList"/>
    <dgm:cxn modelId="{83AE4CC3-D7BA-4B70-BFDC-7027D63B41D6}" type="presParOf" srcId="{A0645E56-6D82-41EA-9D31-238C431911F6}" destId="{12C2CEC7-69AE-4C35-9142-6A2D2DCE94C9}" srcOrd="2" destOrd="0" presId="urn:microsoft.com/office/officeart/2008/layout/VerticalCurvedList"/>
    <dgm:cxn modelId="{3775E8DD-42CD-44F0-8B7B-F84D2BCCBE64}" type="presParOf" srcId="{A0645E56-6D82-41EA-9D31-238C431911F6}" destId="{E3670824-A862-4818-9B28-C8C58552F34C}" srcOrd="3" destOrd="0" presId="urn:microsoft.com/office/officeart/2008/layout/VerticalCurvedList"/>
    <dgm:cxn modelId="{4EBCADD2-3C91-43A8-BDDC-A46FA8FBC109}" type="presParOf" srcId="{6790EFA3-AC0B-4952-A39D-C961B3C7C033}" destId="{5514FC43-F329-4288-96B0-336C5FAFBE0B}" srcOrd="1" destOrd="0" presId="urn:microsoft.com/office/officeart/2008/layout/VerticalCurvedList"/>
    <dgm:cxn modelId="{803377E2-862E-461F-8C4C-57FB78EC9B1E}" type="presParOf" srcId="{6790EFA3-AC0B-4952-A39D-C961B3C7C033}" destId="{6D274696-7F3B-4592-8D3A-933C88989AC4}" srcOrd="2" destOrd="0" presId="urn:microsoft.com/office/officeart/2008/layout/VerticalCurvedList"/>
    <dgm:cxn modelId="{53D79D14-48A6-4A53-AF83-6CECF55415DF}" type="presParOf" srcId="{6D274696-7F3B-4592-8D3A-933C88989AC4}" destId="{BC2AEDFF-BEA4-4DD3-BA20-F0CC3A77CABD}" srcOrd="0" destOrd="0" presId="urn:microsoft.com/office/officeart/2008/layout/VerticalCurvedList"/>
    <dgm:cxn modelId="{CE0BD504-5FF0-4931-88CD-7283F943C157}" type="presParOf" srcId="{6790EFA3-AC0B-4952-A39D-C961B3C7C033}" destId="{B7BFA823-3FC0-4EBA-BED8-F4AA325A3AA5}" srcOrd="3" destOrd="0" presId="urn:microsoft.com/office/officeart/2008/layout/VerticalCurvedList"/>
    <dgm:cxn modelId="{50741FFC-EE13-43CB-BB62-CC688AA19E2E}" type="presParOf" srcId="{6790EFA3-AC0B-4952-A39D-C961B3C7C033}" destId="{50FEECEC-AACE-42BC-8DE0-08475D5FC75F}" srcOrd="4" destOrd="0" presId="urn:microsoft.com/office/officeart/2008/layout/VerticalCurvedList"/>
    <dgm:cxn modelId="{F67B088B-52D5-45DE-B76A-473D349AD0D5}" type="presParOf" srcId="{50FEECEC-AACE-42BC-8DE0-08475D5FC75F}" destId="{16BF92BE-D105-4A0D-B851-04BB72F56DD0}" srcOrd="0" destOrd="0" presId="urn:microsoft.com/office/officeart/2008/layout/VerticalCurvedList"/>
    <dgm:cxn modelId="{05133342-477F-44D5-9BE3-893AA756481E}" type="presParOf" srcId="{6790EFA3-AC0B-4952-A39D-C961B3C7C033}" destId="{DCE8E892-DFD5-4428-945E-46A23986E598}" srcOrd="5" destOrd="0" presId="urn:microsoft.com/office/officeart/2008/layout/VerticalCurvedList"/>
    <dgm:cxn modelId="{91E518E9-9A0B-477D-960A-D1AA7212A187}" type="presParOf" srcId="{6790EFA3-AC0B-4952-A39D-C961B3C7C033}" destId="{90A52CD4-ED6F-4811-9442-D8AED955F92E}" srcOrd="6" destOrd="0" presId="urn:microsoft.com/office/officeart/2008/layout/VerticalCurvedList"/>
    <dgm:cxn modelId="{D82BF44B-F7D5-4649-9F55-02294433D5B9}" type="presParOf" srcId="{90A52CD4-ED6F-4811-9442-D8AED955F92E}" destId="{B16C50FB-BF70-46F0-B18C-8EA511410B06}" srcOrd="0" destOrd="0" presId="urn:microsoft.com/office/officeart/2008/layout/VerticalCurvedList"/>
    <dgm:cxn modelId="{781FFEB4-E71D-4CBA-B13F-BA9B8D5D9020}" type="presParOf" srcId="{6790EFA3-AC0B-4952-A39D-C961B3C7C033}" destId="{4EC426C3-9F32-45C4-82FA-B554D18FFB15}" srcOrd="7" destOrd="0" presId="urn:microsoft.com/office/officeart/2008/layout/VerticalCurvedList"/>
    <dgm:cxn modelId="{2CC7F28F-1942-40E8-9B12-5315BAAD2732}" type="presParOf" srcId="{6790EFA3-AC0B-4952-A39D-C961B3C7C033}" destId="{9952F0CB-6826-472E-B4EC-20F6BD4BB7BB}" srcOrd="8" destOrd="0" presId="urn:microsoft.com/office/officeart/2008/layout/VerticalCurvedList"/>
    <dgm:cxn modelId="{5E54EA28-E692-4529-9760-0A728C753499}" type="presParOf" srcId="{9952F0CB-6826-472E-B4EC-20F6BD4BB7BB}" destId="{DC67F489-F99B-40D2-BD66-C8B2BED3EEDD}" srcOrd="0" destOrd="0" presId="urn:microsoft.com/office/officeart/2008/layout/VerticalCurvedList"/>
    <dgm:cxn modelId="{CAFEE6DB-703C-4EFD-8C4E-7DFA45F0E6C8}" type="presParOf" srcId="{6790EFA3-AC0B-4952-A39D-C961B3C7C033}" destId="{ECBE9DFD-097D-4805-92E6-C8DCA8992B50}" srcOrd="9" destOrd="0" presId="urn:microsoft.com/office/officeart/2008/layout/VerticalCurvedList"/>
    <dgm:cxn modelId="{140F5CF1-02F0-4C1B-A7EC-DCBEFA2CA888}" type="presParOf" srcId="{6790EFA3-AC0B-4952-A39D-C961B3C7C033}" destId="{066CF4B5-616A-40B3-B1E2-036500715E46}" srcOrd="10" destOrd="0" presId="urn:microsoft.com/office/officeart/2008/layout/VerticalCurvedList"/>
    <dgm:cxn modelId="{E0A312A5-85BD-4F0F-B8DA-697F7485E336}" type="presParOf" srcId="{066CF4B5-616A-40B3-B1E2-036500715E46}" destId="{AD797A7B-ED2B-46AF-9758-7D4A13BC7CA9}" srcOrd="0" destOrd="0" presId="urn:microsoft.com/office/officeart/2008/layout/VerticalCurvedList"/>
    <dgm:cxn modelId="{39741F41-1D86-469B-B99C-BC39EFEFAF63}" type="presParOf" srcId="{6790EFA3-AC0B-4952-A39D-C961B3C7C033}" destId="{B3976EDB-C2DD-4C5F-8D03-A333B967CCAC}" srcOrd="11" destOrd="0" presId="urn:microsoft.com/office/officeart/2008/layout/VerticalCurvedList"/>
    <dgm:cxn modelId="{8A699A66-12CC-498E-9B7B-464877BA97A2}" type="presParOf" srcId="{6790EFA3-AC0B-4952-A39D-C961B3C7C033}" destId="{D26D78A5-3C25-433E-AFFC-81687D782C93}" srcOrd="12" destOrd="0" presId="urn:microsoft.com/office/officeart/2008/layout/VerticalCurvedList"/>
    <dgm:cxn modelId="{81521B18-A037-428B-9233-B354BCDD039A}" type="presParOf" srcId="{D26D78A5-3C25-433E-AFFC-81687D782C93}" destId="{F2450C34-4569-4EBB-80E3-1E057410D992}" srcOrd="0" destOrd="0" presId="urn:microsoft.com/office/officeart/2008/layout/VerticalCurvedList"/>
    <dgm:cxn modelId="{E0609072-AD83-4C27-88A3-AA92B3ABB80E}" type="presParOf" srcId="{6790EFA3-AC0B-4952-A39D-C961B3C7C033}" destId="{A7A681FA-CF29-4E6C-9E87-963968C0D85E}" srcOrd="13" destOrd="0" presId="urn:microsoft.com/office/officeart/2008/layout/VerticalCurvedList"/>
    <dgm:cxn modelId="{3C8A7EC7-9639-45B1-8653-006A718A221A}" type="presParOf" srcId="{6790EFA3-AC0B-4952-A39D-C961B3C7C033}" destId="{53A1AC91-E2DC-4ED4-A17E-E6570B5B7206}" srcOrd="14" destOrd="0" presId="urn:microsoft.com/office/officeart/2008/layout/VerticalCurvedList"/>
    <dgm:cxn modelId="{110245A7-5CA2-4B89-9B63-3317AD0F33A3}" type="presParOf" srcId="{53A1AC91-E2DC-4ED4-A17E-E6570B5B7206}" destId="{325AA6CF-418E-4893-8461-572278BA7DC2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ABB39-51E2-429A-ACFB-E31F8D3CD7FA}">
      <dsp:nvSpPr>
        <dsp:cNvPr id="0" name=""/>
        <dsp:cNvSpPr/>
      </dsp:nvSpPr>
      <dsp:spPr>
        <a:xfrm>
          <a:off x="-5324615" y="-815812"/>
          <a:ext cx="6343323" cy="6343323"/>
        </a:xfrm>
        <a:prstGeom prst="blockArc">
          <a:avLst>
            <a:gd name="adj1" fmla="val 18900000"/>
            <a:gd name="adj2" fmla="val 2700000"/>
            <a:gd name="adj3" fmla="val 341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4FC43-F329-4288-96B0-336C5FAFBE0B}">
      <dsp:nvSpPr>
        <dsp:cNvPr id="0" name=""/>
        <dsp:cNvSpPr/>
      </dsp:nvSpPr>
      <dsp:spPr>
        <a:xfrm>
          <a:off x="330525" y="194293"/>
          <a:ext cx="9410973" cy="468000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88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Century Gothic" panose="020B0502020202020204" pitchFamily="34" charset="0"/>
            </a:rPr>
            <a:t>Duration: </a:t>
          </a:r>
          <a:r>
            <a:rPr lang="en-GB" sz="1400" kern="1200" dirty="0">
              <a:latin typeface="Century Gothic" panose="020B0502020202020204" pitchFamily="34" charset="0"/>
            </a:rPr>
            <a:t>2.5 hours</a:t>
          </a:r>
          <a:endParaRPr lang="en-US" sz="1400" kern="1200" dirty="0">
            <a:latin typeface="Century Gothic" panose="020B0502020202020204" pitchFamily="34" charset="0"/>
          </a:endParaRPr>
        </a:p>
      </dsp:txBody>
      <dsp:txXfrm>
        <a:off x="330525" y="194293"/>
        <a:ext cx="9410973" cy="468000"/>
      </dsp:txXfrm>
    </dsp:sp>
    <dsp:sp modelId="{BC2AEDFF-BEA4-4DD3-BA20-F0CC3A77CABD}">
      <dsp:nvSpPr>
        <dsp:cNvPr id="0" name=""/>
        <dsp:cNvSpPr/>
      </dsp:nvSpPr>
      <dsp:spPr>
        <a:xfrm>
          <a:off x="62901" y="160668"/>
          <a:ext cx="535249" cy="5352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FA823-3FC0-4EBA-BED8-F4AA325A3AA5}">
      <dsp:nvSpPr>
        <dsp:cNvPr id="0" name=""/>
        <dsp:cNvSpPr/>
      </dsp:nvSpPr>
      <dsp:spPr>
        <a:xfrm>
          <a:off x="718298" y="836969"/>
          <a:ext cx="9023200" cy="468000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88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entury Gothic" panose="020B0502020202020204" pitchFamily="34" charset="0"/>
            </a:rPr>
            <a:t>Approach: </a:t>
          </a:r>
          <a:r>
            <a:rPr lang="en-GB" sz="1400" kern="1200" dirty="0">
              <a:solidFill>
                <a:schemeClr val="tx1"/>
              </a:solidFill>
              <a:latin typeface="Century Gothic" panose="020B0502020202020204" pitchFamily="34" charset="0"/>
            </a:rPr>
            <a:t>Teams dial in, every 2 weeks</a:t>
          </a:r>
          <a:endParaRPr lang="en-US" sz="14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718298" y="836969"/>
        <a:ext cx="9023200" cy="468000"/>
      </dsp:txXfrm>
    </dsp:sp>
    <dsp:sp modelId="{16BF92BE-D105-4A0D-B851-04BB72F56DD0}">
      <dsp:nvSpPr>
        <dsp:cNvPr id="0" name=""/>
        <dsp:cNvSpPr/>
      </dsp:nvSpPr>
      <dsp:spPr>
        <a:xfrm>
          <a:off x="450674" y="803344"/>
          <a:ext cx="535249" cy="5352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073936"/>
              <a:satOff val="-3082"/>
              <a:lumOff val="-49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E8E892-DFD5-4428-945E-46A23986E598}">
      <dsp:nvSpPr>
        <dsp:cNvPr id="0" name=""/>
        <dsp:cNvSpPr/>
      </dsp:nvSpPr>
      <dsp:spPr>
        <a:xfrm>
          <a:off x="930796" y="1479173"/>
          <a:ext cx="8810702" cy="468000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88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Century Gothic" panose="020B0502020202020204" pitchFamily="34" charset="0"/>
            </a:rPr>
            <a:t>Method: </a:t>
          </a:r>
          <a:r>
            <a:rPr lang="en-GB" sz="1400" kern="1200" dirty="0">
              <a:latin typeface="Century Gothic" panose="020B0502020202020204" pitchFamily="34" charset="0"/>
            </a:rPr>
            <a:t>live run through of opportunities on screen share</a:t>
          </a:r>
          <a:endParaRPr lang="en-US" sz="1400" kern="1200" dirty="0">
            <a:latin typeface="Century Gothic" panose="020B0502020202020204" pitchFamily="34" charset="0"/>
          </a:endParaRPr>
        </a:p>
      </dsp:txBody>
      <dsp:txXfrm>
        <a:off x="930796" y="1479173"/>
        <a:ext cx="8810702" cy="468000"/>
      </dsp:txXfrm>
    </dsp:sp>
    <dsp:sp modelId="{B16C50FB-BF70-46F0-B18C-8EA511410B06}">
      <dsp:nvSpPr>
        <dsp:cNvPr id="0" name=""/>
        <dsp:cNvSpPr/>
      </dsp:nvSpPr>
      <dsp:spPr>
        <a:xfrm>
          <a:off x="663171" y="1445549"/>
          <a:ext cx="535249" cy="5352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C426C3-9F32-45C4-82FA-B554D18FFB15}">
      <dsp:nvSpPr>
        <dsp:cNvPr id="0" name=""/>
        <dsp:cNvSpPr/>
      </dsp:nvSpPr>
      <dsp:spPr>
        <a:xfrm>
          <a:off x="998644" y="2121849"/>
          <a:ext cx="8742854" cy="468000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88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Century Gothic" panose="020B0502020202020204" pitchFamily="34" charset="0"/>
            </a:rPr>
            <a:t>Role modelling</a:t>
          </a:r>
          <a:r>
            <a:rPr lang="en-GB" sz="1400" kern="1200" dirty="0">
              <a:solidFill>
                <a:schemeClr val="tx1"/>
              </a:solidFill>
              <a:latin typeface="Century Gothic" panose="020B0502020202020204" pitchFamily="34" charset="0"/>
            </a:rPr>
            <a:t>: opportunities should be up to date to avoid embarrassment in front of peers</a:t>
          </a:r>
          <a:endParaRPr lang="en-US" sz="14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998644" y="2121849"/>
        <a:ext cx="8742854" cy="468000"/>
      </dsp:txXfrm>
    </dsp:sp>
    <dsp:sp modelId="{DC67F489-F99B-40D2-BD66-C8B2BED3EEDD}">
      <dsp:nvSpPr>
        <dsp:cNvPr id="0" name=""/>
        <dsp:cNvSpPr/>
      </dsp:nvSpPr>
      <dsp:spPr>
        <a:xfrm>
          <a:off x="731020" y="2088224"/>
          <a:ext cx="535249" cy="5352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E9DFD-097D-4805-92E6-C8DCA8992B50}">
      <dsp:nvSpPr>
        <dsp:cNvPr id="0" name=""/>
        <dsp:cNvSpPr/>
      </dsp:nvSpPr>
      <dsp:spPr>
        <a:xfrm>
          <a:off x="930796" y="2764525"/>
          <a:ext cx="8810702" cy="468000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88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Century Gothic" panose="020B0502020202020204" pitchFamily="34" charset="0"/>
            </a:rPr>
            <a:t>Next best action coaching live</a:t>
          </a:r>
        </a:p>
      </dsp:txBody>
      <dsp:txXfrm>
        <a:off x="930796" y="2764525"/>
        <a:ext cx="8810702" cy="468000"/>
      </dsp:txXfrm>
    </dsp:sp>
    <dsp:sp modelId="{AD797A7B-ED2B-46AF-9758-7D4A13BC7CA9}">
      <dsp:nvSpPr>
        <dsp:cNvPr id="0" name=""/>
        <dsp:cNvSpPr/>
      </dsp:nvSpPr>
      <dsp:spPr>
        <a:xfrm>
          <a:off x="663171" y="2730900"/>
          <a:ext cx="535249" cy="5352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976EDB-C2DD-4C5F-8D03-A333B967CCAC}">
      <dsp:nvSpPr>
        <dsp:cNvPr id="0" name=""/>
        <dsp:cNvSpPr/>
      </dsp:nvSpPr>
      <dsp:spPr>
        <a:xfrm>
          <a:off x="718298" y="3406729"/>
          <a:ext cx="9023200" cy="468000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88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solidFill>
                <a:schemeClr val="tx1"/>
              </a:solidFill>
              <a:latin typeface="Century Gothic" panose="020B0502020202020204" pitchFamily="34" charset="0"/>
            </a:rPr>
            <a:t>Team input for best practice share, innovation &amp; references</a:t>
          </a:r>
        </a:p>
      </dsp:txBody>
      <dsp:txXfrm>
        <a:off x="718298" y="3406729"/>
        <a:ext cx="9023200" cy="468000"/>
      </dsp:txXfrm>
    </dsp:sp>
    <dsp:sp modelId="{F2450C34-4569-4EBB-80E3-1E057410D992}">
      <dsp:nvSpPr>
        <dsp:cNvPr id="0" name=""/>
        <dsp:cNvSpPr/>
      </dsp:nvSpPr>
      <dsp:spPr>
        <a:xfrm>
          <a:off x="450674" y="3373105"/>
          <a:ext cx="535249" cy="5352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5369678"/>
              <a:satOff val="-15411"/>
              <a:lumOff val="-2467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681FA-CF29-4E6C-9E87-963968C0D85E}">
      <dsp:nvSpPr>
        <dsp:cNvPr id="0" name=""/>
        <dsp:cNvSpPr/>
      </dsp:nvSpPr>
      <dsp:spPr>
        <a:xfrm>
          <a:off x="330525" y="4049405"/>
          <a:ext cx="9410973" cy="468000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88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Century Gothic" panose="020B0502020202020204" pitchFamily="34" charset="0"/>
            </a:rPr>
            <a:t>Attendees</a:t>
          </a:r>
          <a:r>
            <a:rPr lang="en-GB" sz="1400" kern="1200" dirty="0">
              <a:latin typeface="Century Gothic" panose="020B0502020202020204" pitchFamily="34" charset="0"/>
            </a:rPr>
            <a:t>: MD, Partners, marketing analytics, content manager, account managers, sector leads, </a:t>
          </a:r>
          <a:br>
            <a:rPr lang="en-GB" sz="1400" kern="1200" dirty="0">
              <a:latin typeface="Century Gothic" panose="020B0502020202020204" pitchFamily="34" charset="0"/>
            </a:rPr>
          </a:br>
          <a:r>
            <a:rPr lang="en-GB" sz="1400" kern="1200" dirty="0">
              <a:latin typeface="Century Gothic" panose="020B0502020202020204" pitchFamily="34" charset="0"/>
            </a:rPr>
            <a:t>digital channel lead</a:t>
          </a:r>
        </a:p>
      </dsp:txBody>
      <dsp:txXfrm>
        <a:off x="330525" y="4049405"/>
        <a:ext cx="9410973" cy="468000"/>
      </dsp:txXfrm>
    </dsp:sp>
    <dsp:sp modelId="{325AA6CF-418E-4893-8461-572278BA7DC2}">
      <dsp:nvSpPr>
        <dsp:cNvPr id="0" name=""/>
        <dsp:cNvSpPr/>
      </dsp:nvSpPr>
      <dsp:spPr>
        <a:xfrm>
          <a:off x="62901" y="4015781"/>
          <a:ext cx="535249" cy="5352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90C04-AB47-413A-8A95-C6F738436366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C168F-75DF-49D3-AC0B-52274860E4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226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1F40C-47EA-9E4C-A141-E2205B30017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269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49A21-4350-4B92-E358-461880D59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85315B-324C-53F1-391B-19994F937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C22A5-201A-A814-4ADF-39BCADC7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3BDDF-11D5-42B5-5E7E-BE6A21BE9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D9091-8F7E-8910-7609-B12B41051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91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2EDB1-AB53-08A2-EEE3-AF42EC97D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D8293C-E86A-15CF-7693-E44C78058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7AEEA-08CF-110E-8D1C-E501D3A67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F74CB-9BDD-0E65-3EFD-DAF522420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CBDFF-C806-1608-AC23-723C4FB62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62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0C2D86-AACD-5A7B-B760-9D2F6536A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0B2BCC-AB36-98AA-9809-E6D4B6F03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08EEA-FCC0-609A-9D39-F5161E09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CE0C4-13CA-ED33-C078-5EEAA3EE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8FEFC-686F-C968-4EA6-0C6719DCB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57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B72-2A65-2F2F-86EB-8D1A8D6B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CA03A-B303-276E-545A-FA323EDF3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7DB8E-42CA-0DAA-57FB-CD5399EBA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2F72A-1189-53AE-D2FD-BAFB332B4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39E4E-9A9E-85E7-1FF9-208361E9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38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352B4-A108-3C01-5ABF-23463FD18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78D141-E2C2-EF59-8908-30DEBE243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9EA9A-3E4F-EFDA-8E48-DCE8FE034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C7386-6A25-0100-10C5-BFC4ADC85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D82F1-9253-A163-FFB1-2D8E00C1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97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1E53-FE5D-970C-3323-268721BDA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6C4DB-3363-89C8-A531-D4B0C2DA93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C0708-D8E0-9417-1E99-DD3F3C195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1834B-FD1A-0132-74CF-5844E1A51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57BC7-B38D-C97E-7DC9-1CA25BA6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AD5269-0B3C-BDB1-C3CC-0D51E56ED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4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C8B26-5784-D920-68BD-923B2E5FE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69F6D-CB9B-E3BF-DCFC-F56897D72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8F67A-D834-6F8E-511A-9984B76AC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32D86F-5EB8-0A62-D818-DE96A1A1C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47FE0-74F8-8329-44B8-2CA38F51FE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57EE58-1093-E59E-D952-6787843D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DBF552-833E-DCDB-3504-1C5C18733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5F372C-4A5A-5DB6-37EF-CF34F752E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60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76D38-A4EC-CD29-6702-57F5FB00F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744E1C-2D33-F1D8-BD1B-01E949302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673035-3CAB-0E46-EB2E-A1C5B962E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408944-0B9D-3C95-A941-6F527F6EA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98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4298D2-5727-E911-2D0B-4C5629A08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1B3AE-7521-5874-2AB6-F909CA0FA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FF16E-6904-9C6A-679A-78F954C69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37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77B9-C640-D990-15D2-F38DD55E7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522F8-5471-3FB5-A0DF-E106A9F20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AE88B-F9A3-2ACA-235D-DA0DCA9A0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3CCF4-115E-B651-D99B-37ECC5D6A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981F4-4EBE-D9EF-782A-6D17C4B7C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F2302-D00A-23FB-2FC1-8E24BCBC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82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8041A-DC17-0E5F-49C1-BC68B9662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66D67C-78CB-9A54-001B-7DB851370F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B0BAA-8FFD-1B22-068B-B529D1502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C7077-F7BF-CEE3-4DC1-6311546F6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93758-7305-E654-E85E-E7A530E47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6C316-5D77-FD24-8D2B-79E5C7C7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34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F6FB1C-5EFA-ECC4-EE7E-FCCAA9899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2C58-E243-59BD-A003-D616C56E2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BD9AB-69A6-E78D-0762-AE6700852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A81092-D5AE-498C-B728-ADE6087FA9A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13FC4-0E97-25CC-C298-79F00D51D8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800F8-4950-0B94-E5F8-EB7F2CC23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872E2-821F-4EF2-A132-EE0473647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778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94285-01C8-B003-9CF9-7941B65EB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FDA6C-2397-86D3-62CB-D17136154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>
            <a:normAutofit/>
          </a:bodyPr>
          <a:lstStyle/>
          <a:p>
            <a:r>
              <a:rPr lang="en-GB" sz="3200" b="1" dirty="0">
                <a:latin typeface="Century Gothic" panose="020B0502020202020204" pitchFamily="34" charset="0"/>
              </a:rPr>
              <a:t>Leaders Must Use CRM to Drive Sales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4AB01-4904-344B-4B56-C896250F9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>
                <a:latin typeface="Century Gothic" panose="020B0502020202020204" pitchFamily="34" charset="0"/>
              </a:rPr>
              <a:t>Pipeline management 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>
                <a:latin typeface="Century Gothic" panose="020B0502020202020204" pitchFamily="34" charset="0"/>
              </a:rPr>
              <a:t>Measurement of sales performance and trends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>
                <a:latin typeface="Century Gothic" panose="020B0502020202020204" pitchFamily="34" charset="0"/>
              </a:rPr>
              <a:t>Single source of truth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>
                <a:latin typeface="Century Gothic" panose="020B0502020202020204" pitchFamily="34" charset="0"/>
              </a:rPr>
              <a:t>Client segmentation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>
                <a:latin typeface="Century Gothic" panose="020B0502020202020204" pitchFamily="34" charset="0"/>
              </a:rPr>
              <a:t>Campaign automation and reporting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>
                <a:latin typeface="Century Gothic" panose="020B0502020202020204" pitchFamily="34" charset="0"/>
              </a:rPr>
              <a:t>Pre-sale customer journeys</a:t>
            </a:r>
          </a:p>
        </p:txBody>
      </p:sp>
    </p:spTree>
    <p:extLst>
      <p:ext uri="{BB962C8B-B14F-4D97-AF65-F5344CB8AC3E}">
        <p14:creationId xmlns:p14="http://schemas.microsoft.com/office/powerpoint/2010/main" val="214890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FAD8C9-B524-3F7F-5286-C4F47EB3DB98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478102"/>
          <a:ext cx="4607415" cy="277368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4607415">
                  <a:extLst>
                    <a:ext uri="{9D8B030D-6E8A-4147-A177-3AD203B41FA5}">
                      <a16:colId xmlns:a16="http://schemas.microsoft.com/office/drawing/2014/main" val="3023223387"/>
                    </a:ext>
                  </a:extLst>
                </a:gridCol>
              </a:tblGrid>
              <a:tr h="278836"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latin typeface="Century Gothic" panose="020B0502020202020204" pitchFamily="34" charset="0"/>
                        </a:rPr>
                        <a:t>Inputs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091972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Curated event* and hospitality  attendees*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185522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Digital campaigns SEO/PPC*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248783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Newsletter signs up* / Blog followers*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025349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Gated content sign ups* &amp; curated customer journeys*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588645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Face to face / networking contacts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881195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Conference contacts*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299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Training product attendees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721710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Strategic account management contacts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946166"/>
                  </a:ext>
                </a:extLst>
              </a:tr>
              <a:tr h="262570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Advisory board contacts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5619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56E3D97-B85A-F0DF-4DB1-2B8A715AE10F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4699726"/>
          <a:ext cx="4607412" cy="140208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4607412">
                  <a:extLst>
                    <a:ext uri="{9D8B030D-6E8A-4147-A177-3AD203B41FA5}">
                      <a16:colId xmlns:a16="http://schemas.microsoft.com/office/drawing/2014/main" val="2541525765"/>
                    </a:ext>
                  </a:extLst>
                </a:gridCol>
              </a:tblGrid>
              <a:tr h="251252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entury Gothic" panose="020B0502020202020204" pitchFamily="34" charset="0"/>
                        </a:rPr>
                        <a:t>Opportunities by account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170759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entury Gothic" panose="020B0502020202020204" pitchFamily="34" charset="0"/>
                        </a:rPr>
                        <a:t>Deal size &amp; sector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41832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entury Gothic" panose="020B0502020202020204" pitchFamily="34" charset="0"/>
                        </a:rPr>
                        <a:t>Deal probability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389926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entury Gothic" panose="020B0502020202020204" pitchFamily="34" charset="0"/>
                        </a:rPr>
                        <a:t>Deal owner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433596"/>
                  </a:ext>
                </a:extLst>
              </a:tr>
              <a:tr h="251252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entury Gothic" panose="020B0502020202020204" pitchFamily="34" charset="0"/>
                        </a:rPr>
                        <a:t>Deal stage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8281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3A80520-3A58-1CA6-7C3D-1C0E9335259C}"/>
              </a:ext>
            </a:extLst>
          </p:cNvPr>
          <p:cNvGraphicFramePr>
            <a:graphicFrameLocks noGrp="1"/>
          </p:cNvGraphicFramePr>
          <p:nvPr/>
        </p:nvGraphicFramePr>
        <p:xfrm>
          <a:off x="9340958" y="1478102"/>
          <a:ext cx="2079318" cy="4623704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2079318">
                  <a:extLst>
                    <a:ext uri="{9D8B030D-6E8A-4147-A177-3AD203B41FA5}">
                      <a16:colId xmlns:a16="http://schemas.microsoft.com/office/drawing/2014/main" val="3023223387"/>
                    </a:ext>
                  </a:extLst>
                </a:gridCol>
              </a:tblGrid>
              <a:tr h="331053"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latin typeface="Century Gothic" panose="020B0502020202020204" pitchFamily="34" charset="0"/>
                        </a:rPr>
                        <a:t>Outputs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091972"/>
                  </a:ext>
                </a:extLst>
              </a:tr>
              <a:tr h="695211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Reports – sold, proposed, qualified, leads, conversion…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185522"/>
                  </a:ext>
                </a:extLst>
              </a:tr>
              <a:tr h="496579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Sales channel performance &amp; trends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248783"/>
                  </a:ext>
                </a:extLst>
              </a:tr>
              <a:tr h="402781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Campaign management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025349"/>
                  </a:ext>
                </a:extLst>
              </a:tr>
              <a:tr h="496579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Segmentation of clients &amp; contact strategy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588645"/>
                  </a:ext>
                </a:extLst>
              </a:tr>
              <a:tr h="402781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Hospitality effectiveness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881195"/>
                  </a:ext>
                </a:extLst>
              </a:tr>
              <a:tr h="402781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Digital effectiveness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299591"/>
                  </a:ext>
                </a:extLst>
              </a:tr>
              <a:tr h="402781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Content reach &amp; impact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721710"/>
                  </a:ext>
                </a:extLst>
              </a:tr>
              <a:tr h="496579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Meeting minutes &amp; actions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946166"/>
                  </a:ext>
                </a:extLst>
              </a:tr>
              <a:tr h="496579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Sales leader boards by team &amp; by offer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5619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DDE70B2E-4E00-F404-1713-8709A80F4D04}"/>
              </a:ext>
            </a:extLst>
          </p:cNvPr>
          <p:cNvSpPr/>
          <p:nvPr/>
        </p:nvSpPr>
        <p:spPr>
          <a:xfrm>
            <a:off x="7478480" y="1814285"/>
            <a:ext cx="758451" cy="42570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727E50E5-F8FD-D9BE-C326-BCD6BF0B7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676" y="264750"/>
            <a:ext cx="10515600" cy="1325563"/>
          </a:xfrm>
        </p:spPr>
        <p:txBody>
          <a:bodyPr lIns="0"/>
          <a:lstStyle/>
          <a:p>
            <a:r>
              <a:rPr lang="en-US" dirty="0"/>
              <a:t>CRM Overview</a:t>
            </a: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38CD4BC9-1A96-9716-47DC-4972674123B3}"/>
              </a:ext>
            </a:extLst>
          </p:cNvPr>
          <p:cNvSpPr/>
          <p:nvPr/>
        </p:nvSpPr>
        <p:spPr>
          <a:xfrm>
            <a:off x="5592709" y="3568701"/>
            <a:ext cx="1780913" cy="567266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A8F751-6C25-6BCB-419C-61916176351C}"/>
              </a:ext>
            </a:extLst>
          </p:cNvPr>
          <p:cNvSpPr txBox="1"/>
          <p:nvPr/>
        </p:nvSpPr>
        <p:spPr>
          <a:xfrm>
            <a:off x="5697184" y="3622682"/>
            <a:ext cx="1413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10000"/>
                    <a:lumOff val="90000"/>
                  </a:schemeClr>
                </a:solidFill>
                <a:latin typeface="Century Gothic" panose="020B0502020202020204" pitchFamily="34" charset="0"/>
              </a:rPr>
              <a:t>*Automate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3317C-1686-6E82-9BE1-F85D2E917D04}"/>
              </a:ext>
            </a:extLst>
          </p:cNvPr>
          <p:cNvSpPr txBox="1"/>
          <p:nvPr/>
        </p:nvSpPr>
        <p:spPr>
          <a:xfrm rot="5400000">
            <a:off x="7166615" y="3621501"/>
            <a:ext cx="1413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10000"/>
                    <a:lumOff val="90000"/>
                  </a:schemeClr>
                </a:solidFill>
                <a:latin typeface="Century Gothic" panose="020B0502020202020204" pitchFamily="34" charset="0"/>
              </a:rPr>
              <a:t>CRM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CCD5F1AF-724A-3E31-F079-1AAA5DF25417}"/>
              </a:ext>
            </a:extLst>
          </p:cNvPr>
          <p:cNvSpPr/>
          <p:nvPr/>
        </p:nvSpPr>
        <p:spPr>
          <a:xfrm>
            <a:off x="8381335" y="3568700"/>
            <a:ext cx="942143" cy="567266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133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Content Placeholder 2">
            <a:extLst>
              <a:ext uri="{FF2B5EF4-FFF2-40B4-BE49-F238E27FC236}">
                <a16:creationId xmlns:a16="http://schemas.microsoft.com/office/drawing/2014/main" id="{CF67C209-C14F-BB5D-1351-E2DB1117739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79501" y="1576388"/>
          <a:ext cx="9804400" cy="4711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9D8F91FA-5743-E734-8214-BB75A814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Suggested approach for pipeline meetings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51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traight Connector 3">
            <a:extLst>
              <a:ext uri="{FF2B5EF4-FFF2-40B4-BE49-F238E27FC236}">
                <a16:creationId xmlns:a16="http://schemas.microsoft.com/office/drawing/2014/main" id="{5343EE5E-00CD-8477-F623-613489DCBB3F}"/>
              </a:ext>
            </a:extLst>
          </p:cNvPr>
          <p:cNvSpPr/>
          <p:nvPr/>
        </p:nvSpPr>
        <p:spPr>
          <a:xfrm>
            <a:off x="4215582" y="2740601"/>
            <a:ext cx="561293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561293" y="45720"/>
                </a:lnTo>
              </a:path>
            </a:pathLst>
          </a:custGeom>
          <a:noFill/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Straight Connector 7">
            <a:extLst>
              <a:ext uri="{FF2B5EF4-FFF2-40B4-BE49-F238E27FC236}">
                <a16:creationId xmlns:a16="http://schemas.microsoft.com/office/drawing/2014/main" id="{36C0AE94-A517-2765-BD1F-D23BA5410340}"/>
              </a:ext>
            </a:extLst>
          </p:cNvPr>
          <p:cNvSpPr/>
          <p:nvPr/>
        </p:nvSpPr>
        <p:spPr>
          <a:xfrm>
            <a:off x="7380925" y="2740601"/>
            <a:ext cx="561293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561293" y="45720"/>
                </a:lnTo>
              </a:path>
            </a:pathLst>
          </a:custGeom>
          <a:noFill/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Straight Connector 11">
            <a:extLst>
              <a:ext uri="{FF2B5EF4-FFF2-40B4-BE49-F238E27FC236}">
                <a16:creationId xmlns:a16="http://schemas.microsoft.com/office/drawing/2014/main" id="{D6C881E2-8871-33A1-3D63-9BF6683EAF14}"/>
              </a:ext>
            </a:extLst>
          </p:cNvPr>
          <p:cNvSpPr/>
          <p:nvPr/>
        </p:nvSpPr>
        <p:spPr>
          <a:xfrm>
            <a:off x="2930657" y="3556556"/>
            <a:ext cx="6330686" cy="56129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6330686" y="0"/>
                </a:moveTo>
                <a:lnTo>
                  <a:pt x="6330686" y="297746"/>
                </a:lnTo>
                <a:lnTo>
                  <a:pt x="0" y="297746"/>
                </a:lnTo>
                <a:lnTo>
                  <a:pt x="0" y="561293"/>
                </a:lnTo>
              </a:path>
            </a:pathLst>
          </a:custGeom>
          <a:noFill/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Straight Connector 15">
            <a:extLst>
              <a:ext uri="{FF2B5EF4-FFF2-40B4-BE49-F238E27FC236}">
                <a16:creationId xmlns:a16="http://schemas.microsoft.com/office/drawing/2014/main" id="{BDE13BDF-7AE4-B259-F913-AAD12612886B}"/>
              </a:ext>
            </a:extLst>
          </p:cNvPr>
          <p:cNvSpPr/>
          <p:nvPr/>
        </p:nvSpPr>
        <p:spPr>
          <a:xfrm>
            <a:off x="4215582" y="4876564"/>
            <a:ext cx="561293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561293" y="45720"/>
                </a:lnTo>
              </a:path>
            </a:pathLst>
          </a:custGeom>
          <a:noFill/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Straight Connector 19">
            <a:extLst>
              <a:ext uri="{FF2B5EF4-FFF2-40B4-BE49-F238E27FC236}">
                <a16:creationId xmlns:a16="http://schemas.microsoft.com/office/drawing/2014/main" id="{439C96D8-AEA5-D275-9AF0-A535B83C435F}"/>
              </a:ext>
            </a:extLst>
          </p:cNvPr>
          <p:cNvSpPr/>
          <p:nvPr/>
        </p:nvSpPr>
        <p:spPr>
          <a:xfrm>
            <a:off x="7380925" y="4876564"/>
            <a:ext cx="561293" cy="9144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45720"/>
                </a:moveTo>
                <a:lnTo>
                  <a:pt x="561293" y="45720"/>
                </a:lnTo>
              </a:path>
            </a:pathLst>
          </a:custGeom>
          <a:noFill/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1F0FD2B-23F5-C902-F261-6432C98B4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Century Gothic" panose="020B0502020202020204" pitchFamily="34" charset="0"/>
              </a:rPr>
              <a:t>Suggested pipeline agenda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C42EEDDD-DFA0-03D5-8C4D-8997BA8A18EE}"/>
              </a:ext>
            </a:extLst>
          </p:cNvPr>
          <p:cNvSpPr/>
          <p:nvPr/>
        </p:nvSpPr>
        <p:spPr>
          <a:xfrm>
            <a:off x="1618847" y="1936365"/>
            <a:ext cx="2541901" cy="1544069"/>
          </a:xfrm>
          <a:prstGeom prst="round2Diag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711200"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>
                <a:latin typeface="Century Gothic" panose="020B0502020202020204" pitchFamily="34" charset="0"/>
              </a:rPr>
              <a:t>Revenue past month versus target – reconcile real v forecast – explain any delta</a:t>
            </a:r>
            <a:endParaRPr lang="en-US" sz="1600" kern="1200" dirty="0">
              <a:latin typeface="Century Gothic" panose="020B0502020202020204" pitchFamily="34" charset="0"/>
            </a:endParaRPr>
          </a:p>
        </p:txBody>
      </p:sp>
      <p:sp>
        <p:nvSpPr>
          <p:cNvPr id="3" name="Rectangle: Diagonal Corners Rounded 2">
            <a:extLst>
              <a:ext uri="{FF2B5EF4-FFF2-40B4-BE49-F238E27FC236}">
                <a16:creationId xmlns:a16="http://schemas.microsoft.com/office/drawing/2014/main" id="{9562012E-DE77-00F1-BCED-8E6824757909}"/>
              </a:ext>
            </a:extLst>
          </p:cNvPr>
          <p:cNvSpPr/>
          <p:nvPr/>
        </p:nvSpPr>
        <p:spPr>
          <a:xfrm>
            <a:off x="4846049" y="1936365"/>
            <a:ext cx="2541901" cy="1544069"/>
          </a:xfrm>
          <a:prstGeom prst="round2Diag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711200"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>
                <a:solidFill>
                  <a:schemeClr val="tx1"/>
                </a:solidFill>
                <a:latin typeface="Century Gothic" panose="020B0502020202020204" pitchFamily="34" charset="0"/>
              </a:rPr>
              <a:t>Projected revenue for next 3-6 months </a:t>
            </a:r>
            <a:br>
              <a:rPr lang="en-GB" sz="1600" kern="12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GB" sz="1600" kern="1200" dirty="0">
                <a:solidFill>
                  <a:schemeClr val="tx1"/>
                </a:solidFill>
                <a:latin typeface="Century Gothic" panose="020B0502020202020204" pitchFamily="34" charset="0"/>
              </a:rPr>
              <a:t>(sold, proposed, anticipated) – check trend</a:t>
            </a:r>
            <a:endParaRPr lang="en-US" sz="1600" kern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13EA5316-A67E-C2EE-37F9-F312057EB286}"/>
              </a:ext>
            </a:extLst>
          </p:cNvPr>
          <p:cNvSpPr/>
          <p:nvPr/>
        </p:nvSpPr>
        <p:spPr>
          <a:xfrm>
            <a:off x="8042171" y="1936365"/>
            <a:ext cx="2541901" cy="1544069"/>
          </a:xfrm>
          <a:prstGeom prst="round2Diag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l" defTabSz="711200"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>
                <a:latin typeface="Century Gothic" panose="020B0502020202020204" pitchFamily="34" charset="0"/>
              </a:rPr>
              <a:t>Overall $ value of pipeline (unweighted) but broken down by status </a:t>
            </a:r>
            <a:endParaRPr lang="en-US" sz="1600" kern="1200" dirty="0">
              <a:latin typeface="Century Gothic" panose="020B0502020202020204" pitchFamily="34" charset="0"/>
            </a:endParaRPr>
          </a:p>
          <a:p>
            <a:pPr marL="114300" lvl="1" indent="-114300" algn="l" defTabSz="533400"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GB" sz="1100" kern="1200" dirty="0">
                <a:latin typeface="Century Gothic" panose="020B0502020202020204" pitchFamily="34" charset="0"/>
              </a:rPr>
              <a:t>From early lead &gt; likely closed deal (usually 5 steps)</a:t>
            </a:r>
            <a:endParaRPr lang="en-US" sz="1100" kern="1200" dirty="0">
              <a:latin typeface="Century Gothic" panose="020B0502020202020204" pitchFamily="34" charset="0"/>
            </a:endParaRPr>
          </a:p>
        </p:txBody>
      </p:sp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43A1AB2C-B582-9797-CA4F-334658EC281F}"/>
              </a:ext>
            </a:extLst>
          </p:cNvPr>
          <p:cNvSpPr/>
          <p:nvPr/>
        </p:nvSpPr>
        <p:spPr>
          <a:xfrm>
            <a:off x="8042171" y="4122538"/>
            <a:ext cx="2541901" cy="1544069"/>
          </a:xfrm>
          <a:prstGeom prst="round2Diag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711200"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>
                <a:solidFill>
                  <a:schemeClr val="tx1"/>
                </a:solidFill>
                <a:latin typeface="Century Gothic" panose="020B0502020202020204" pitchFamily="34" charset="0"/>
              </a:rPr>
              <a:t>Check that all deals are up to date and reflect reality – correct in real-time</a:t>
            </a:r>
            <a:endParaRPr lang="en-US" sz="1600" kern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14FBCB8E-0072-968D-1424-8612B00E9226}"/>
              </a:ext>
            </a:extLst>
          </p:cNvPr>
          <p:cNvSpPr/>
          <p:nvPr/>
        </p:nvSpPr>
        <p:spPr>
          <a:xfrm>
            <a:off x="4846049" y="4122538"/>
            <a:ext cx="2541901" cy="1544069"/>
          </a:xfrm>
          <a:prstGeom prst="round2Diag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711200"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>
                <a:latin typeface="Century Gothic" panose="020B0502020202020204" pitchFamily="34" charset="0"/>
              </a:rPr>
              <a:t>Focus on top 10 deals – share status – develop next best action for each</a:t>
            </a:r>
            <a:endParaRPr lang="en-US" sz="1600" kern="1200" dirty="0">
              <a:latin typeface="Century Gothic" panose="020B0502020202020204" pitchFamily="34" charset="0"/>
            </a:endParaRP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587946FC-2239-3FCB-6444-D184C09E41B0}"/>
              </a:ext>
            </a:extLst>
          </p:cNvPr>
          <p:cNvSpPr/>
          <p:nvPr/>
        </p:nvSpPr>
        <p:spPr>
          <a:xfrm>
            <a:off x="1618847" y="4122538"/>
            <a:ext cx="2541901" cy="1544069"/>
          </a:xfrm>
          <a:prstGeom prst="round2Diag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711200"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>
                <a:solidFill>
                  <a:schemeClr val="tx1"/>
                </a:solidFill>
                <a:latin typeface="Century Gothic" panose="020B0502020202020204" pitchFamily="34" charset="0"/>
              </a:rPr>
              <a:t>Overall $ value of pipeline (weighted with probabilities) – review trend by sector and by prop</a:t>
            </a:r>
            <a:endParaRPr lang="en-US" sz="1600" kern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33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3E022-3A96-165D-731F-26AC1846F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EDFBC-B19D-A681-2D83-C515D6A08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>
            <a:normAutofit/>
          </a:bodyPr>
          <a:lstStyle/>
          <a:p>
            <a:r>
              <a:rPr lang="en-GB" sz="3200" dirty="0"/>
              <a:t>Marketing report, monthly pack should include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538D9-29C8-FF3C-AFF2-39E657EF6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706100" cy="4351338"/>
          </a:xfrm>
        </p:spPr>
        <p:txBody>
          <a:bodyPr>
            <a:noAutofit/>
          </a:bodyPr>
          <a:lstStyle/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Website performance – visits, downloads + trend, search term check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LinkedIn performance – followers, impressions etc + trend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Campaign status – meetings planned, sector updates, status of campaign 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Status of SAMPS (Strategic Account Management Plans) – are they up to date and are we acting on market intelligence?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Segmentation of opportunities – by sector lead, personae? Common client problem statements?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Curated events – attendees, hook for event, right people attending, key messages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Digital leads + value + number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Channel performance – opportunities by number and value (telephone, referral internal, referral external, conference, digital, sell on, networking, partner intro…)</a:t>
            </a:r>
          </a:p>
          <a:p>
            <a:pPr marL="288000" indent="-288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sz="1800" dirty="0"/>
              <a:t>Brand and value proposition updates </a:t>
            </a:r>
          </a:p>
        </p:txBody>
      </p:sp>
    </p:spTree>
    <p:extLst>
      <p:ext uri="{BB962C8B-B14F-4D97-AF65-F5344CB8AC3E}">
        <p14:creationId xmlns:p14="http://schemas.microsoft.com/office/powerpoint/2010/main" val="393014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45E26-AA6C-D191-24F4-5195A8033FAC}"/>
              </a:ext>
            </a:extLst>
          </p:cNvPr>
          <p:cNvSpPr txBox="1">
            <a:spLocks/>
          </p:cNvSpPr>
          <p:nvPr/>
        </p:nvSpPr>
        <p:spPr>
          <a:xfrm>
            <a:off x="540000" y="365125"/>
            <a:ext cx="10515600" cy="1325563"/>
          </a:xfrm>
          <a:prstGeom prst="rect">
            <a:avLst/>
          </a:prstGeom>
        </p:spPr>
        <p:txBody>
          <a:bodyPr lIns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3200" dirty="0"/>
              <a:t>Financials and Target Revenue: report template</a:t>
            </a:r>
            <a:endParaRPr lang="en-US" sz="3200" dirty="0"/>
          </a:p>
        </p:txBody>
      </p:sp>
      <p:sp>
        <p:nvSpPr>
          <p:cNvPr id="16" name="Subtitle 3"/>
          <p:cNvSpPr txBox="1">
            <a:spLocks/>
          </p:cNvSpPr>
          <p:nvPr/>
        </p:nvSpPr>
        <p:spPr>
          <a:xfrm>
            <a:off x="8409000" y="6756240"/>
            <a:ext cx="2188418" cy="1017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675">
              <a:solidFill>
                <a:srgbClr val="928991"/>
              </a:solidFill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E291E87-2B64-BE4D-9742-075CF41A0B2A}"/>
              </a:ext>
            </a:extLst>
          </p:cNvPr>
          <p:cNvSpPr txBox="1">
            <a:spLocks/>
          </p:cNvSpPr>
          <p:nvPr/>
        </p:nvSpPr>
        <p:spPr>
          <a:xfrm>
            <a:off x="540000" y="874643"/>
            <a:ext cx="11112000" cy="7557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1400" dirty="0">
              <a:latin typeface="+mn-lt"/>
            </a:endParaRPr>
          </a:p>
          <a:p>
            <a:endParaRPr lang="en-GB" sz="1400" dirty="0">
              <a:latin typeface="+mn-lt"/>
              <a:ea typeface="+mn-ea"/>
              <a:cs typeface="Arial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3B8CF40-7DF5-4545-8955-644AAE730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29408B4-6D97-3E47-9736-A1884AE7720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AB8EFF0-6EB2-0446-A6E8-8A3588BD679B}"/>
              </a:ext>
            </a:extLst>
          </p:cNvPr>
          <p:cNvSpPr/>
          <p:nvPr/>
        </p:nvSpPr>
        <p:spPr>
          <a:xfrm>
            <a:off x="12282834" y="42863"/>
            <a:ext cx="4014282" cy="6662577"/>
          </a:xfrm>
          <a:prstGeom prst="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6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Guidance notes</a:t>
            </a:r>
            <a:endParaRPr lang="en-GB" sz="1600" i="1" dirty="0">
              <a:solidFill>
                <a:schemeClr val="accent1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Here provide a high level view of financial performance, and specifically, how financial performance is expected to be throughout the rest of the financial year based on current opportunities.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What additional support is required to ensure opportunities are converted?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How can our internal efforts and resources be used to support increased revenue at this account?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How can we leverage service line expertise to open new conversations?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[New Accounts] </a:t>
            </a:r>
            <a:r>
              <a:rPr lang="en-GB" sz="16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If this is a new account, no data will be available for actual performance. In which case please focus the slide on opportunities and target performance.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C6669B7-8086-9E45-8CD2-B24498E2140D}"/>
              </a:ext>
            </a:extLst>
          </p:cNvPr>
          <p:cNvGraphicFramePr>
            <a:graphicFrameLocks/>
          </p:cNvGraphicFramePr>
          <p:nvPr/>
        </p:nvGraphicFramePr>
        <p:xfrm>
          <a:off x="6701972" y="1630346"/>
          <a:ext cx="4895600" cy="2630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6CF28BD8-97DA-1540-BE21-C3495CD02728}"/>
              </a:ext>
            </a:extLst>
          </p:cNvPr>
          <p:cNvSpPr/>
          <p:nvPr/>
        </p:nvSpPr>
        <p:spPr>
          <a:xfrm>
            <a:off x="540000" y="1630346"/>
            <a:ext cx="5839535" cy="126398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4000" indent="-144000"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  <a:t>Performance vs actual for current financial year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E39B1F-3537-3E49-A580-548226B6EC29}"/>
              </a:ext>
            </a:extLst>
          </p:cNvPr>
          <p:cNvSpPr/>
          <p:nvPr/>
        </p:nvSpPr>
        <p:spPr>
          <a:xfrm>
            <a:off x="540000" y="3192673"/>
            <a:ext cx="5839535" cy="1463995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4000" indent="-144000"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  <a:t>Current value of opportunities</a:t>
            </a:r>
          </a:p>
          <a:p>
            <a:pPr marL="144000" indent="-144000"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44000" indent="-144000"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  <a:t>Any remaining gaps between target and identified opportunities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C0DBE4-9957-4B45-ADC9-1371746EB009}"/>
              </a:ext>
            </a:extLst>
          </p:cNvPr>
          <p:cNvSpPr/>
          <p:nvPr/>
        </p:nvSpPr>
        <p:spPr>
          <a:xfrm>
            <a:off x="540000" y="4971434"/>
            <a:ext cx="5839535" cy="126398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44000" indent="-144000"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  <a:t>Challenges to convert opportunities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82069DD1-609D-B448-80FA-E41674C948CF}"/>
              </a:ext>
            </a:extLst>
          </p:cNvPr>
          <p:cNvGraphicFramePr>
            <a:graphicFrameLocks/>
          </p:cNvGraphicFramePr>
          <p:nvPr/>
        </p:nvGraphicFramePr>
        <p:xfrm>
          <a:off x="6701972" y="4558952"/>
          <a:ext cx="4895600" cy="1933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22400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DA887A1-56FD-5BC5-1798-A4B4688FFAE8}"/>
              </a:ext>
            </a:extLst>
          </p:cNvPr>
          <p:cNvGraphicFramePr/>
          <p:nvPr/>
        </p:nvGraphicFramePr>
        <p:xfrm>
          <a:off x="432225" y="1690688"/>
          <a:ext cx="11327549" cy="44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FE18B95-A229-EF20-8E13-6FED24AB094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3200" dirty="0"/>
              <a:t>Example of lead / opportunity chart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117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86A3E-9F86-F38B-4E20-AAB395445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B4EA374-6873-3F75-A96B-0BED1F271326}"/>
              </a:ext>
            </a:extLst>
          </p:cNvPr>
          <p:cNvGraphicFramePr/>
          <p:nvPr/>
        </p:nvGraphicFramePr>
        <p:xfrm>
          <a:off x="555171" y="1366913"/>
          <a:ext cx="10885715" cy="51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2191453B-692A-DEF0-90A3-8EF069A18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en-GB" dirty="0"/>
              <a:t>Status of opportunities in the sales process £m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7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87ED7-DA9E-E064-0EDA-D09D284AF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43548"/>
            <a:ext cx="10515600" cy="1325563"/>
          </a:xfrm>
        </p:spPr>
        <p:txBody>
          <a:bodyPr/>
          <a:lstStyle/>
          <a:p>
            <a:r>
              <a:rPr lang="en-GB" dirty="0"/>
              <a:t>Weighted pipeline</a:t>
            </a:r>
            <a:br>
              <a:rPr lang="en-GB" dirty="0"/>
            </a:br>
            <a:r>
              <a:rPr lang="en-GB" dirty="0"/>
              <a:t>3-month cliffs</a:t>
            </a:r>
          </a:p>
        </p:txBody>
      </p:sp>
    </p:spTree>
    <p:extLst>
      <p:ext uri="{BB962C8B-B14F-4D97-AF65-F5344CB8AC3E}">
        <p14:creationId xmlns:p14="http://schemas.microsoft.com/office/powerpoint/2010/main" val="32652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639</Words>
  <Application>Microsoft Office PowerPoint</Application>
  <PresentationFormat>Widescreen</PresentationFormat>
  <Paragraphs>81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Century Gothic</vt:lpstr>
      <vt:lpstr>Office Theme</vt:lpstr>
      <vt:lpstr>Leaders Must Use CRM to Drive Sales</vt:lpstr>
      <vt:lpstr>CRM Overview</vt:lpstr>
      <vt:lpstr>Suggested approach for pipeline meetings</vt:lpstr>
      <vt:lpstr>Suggested pipeline agenda</vt:lpstr>
      <vt:lpstr>Marketing report, monthly pack should include</vt:lpstr>
      <vt:lpstr>PowerPoint Presentation</vt:lpstr>
      <vt:lpstr>PowerPoint Presentation</vt:lpstr>
      <vt:lpstr>Status of opportunities in the sales process £m</vt:lpstr>
      <vt:lpstr>Weighted pipeline 3-month cliffs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 O'Mahoney</dc:creator>
  <cp:lastModifiedBy>Joseph O'Mahoney</cp:lastModifiedBy>
  <cp:revision>2</cp:revision>
  <dcterms:created xsi:type="dcterms:W3CDTF">2024-11-27T12:00:16Z</dcterms:created>
  <dcterms:modified xsi:type="dcterms:W3CDTF">2024-11-27T12:03:04Z</dcterms:modified>
</cp:coreProperties>
</file>