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1398" r:id="rId3"/>
    <p:sldId id="1235" r:id="rId4"/>
    <p:sldId id="257" r:id="rId5"/>
    <p:sldId id="256" r:id="rId6"/>
    <p:sldId id="1388" r:id="rId7"/>
    <p:sldId id="1378" r:id="rId8"/>
    <p:sldId id="1379" r:id="rId9"/>
    <p:sldId id="1380" r:id="rId10"/>
    <p:sldId id="1386" r:id="rId11"/>
    <p:sldId id="1381" r:id="rId12"/>
    <p:sldId id="1385" r:id="rId13"/>
    <p:sldId id="261" r:id="rId14"/>
    <p:sldId id="1391" r:id="rId15"/>
    <p:sldId id="1394" r:id="rId16"/>
    <p:sldId id="1395" r:id="rId17"/>
    <p:sldId id="1396" r:id="rId18"/>
    <p:sldId id="1397" r:id="rId19"/>
    <p:sldId id="137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94E"/>
    <a:srgbClr val="00AD50"/>
    <a:srgbClr val="00AFEF"/>
    <a:srgbClr val="2867B2"/>
    <a:srgbClr val="FFFFFF"/>
    <a:srgbClr val="76C399"/>
    <a:srgbClr val="E6E6E6"/>
    <a:srgbClr val="82CAA2"/>
    <a:srgbClr val="000000"/>
    <a:srgbClr val="1E4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F06BBA-B2ED-450A-AB86-44E71587DD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A8E0E-B84F-4318-A875-93082E8B9F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6FF50-DAF9-4605-9529-3BACD66724D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EC596A-0D0D-4937-AE05-DAD2895FDD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86ED7E-6DC1-481D-BB77-32E306594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5330E-32CC-43BB-AF65-9A88327DE1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BD6A8-9E05-400F-BCAC-534F72417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AD63-762C-4AE5-95A7-0B7869BAE81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53A7-5EF9-4F2B-887C-A91D1C071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BC37C-DE2D-41A8-BAAD-F0A682445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390B-3C31-458F-B642-111BEA4D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06E29-F382-4795-96B1-7364044F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11599-A44B-4187-93CE-7ADDC609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8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72FC-7CAE-44E3-A519-5B7A520F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7F8FE-5EA2-42D8-8FB2-A89D2CFD8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9631-384E-4299-87B1-548C724D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99AC-3E40-4B4B-835E-A3929ABE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96393-04D2-485C-AE72-4BD2E793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5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E5BA8E-F216-4EFF-B2DE-22E1FA3AB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425F0-E12A-4D66-9DE2-06D8537C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439BC-ADD3-4304-AB83-FF110186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1EEC1-66FE-4E86-AC4F-804633F6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F2EBB-87C6-46A9-9363-1FAD3591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7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599C-9E6B-47A6-8F89-1D4424BD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A0135-7663-414D-8EF1-110A6CD33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1AC15-146B-49E5-9833-9E6AB83C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7741A-704E-4ADB-88D8-B79408A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43610-7409-42F6-8B5D-164C71B1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3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F487-ACEF-45ED-9E78-AE5AA8E8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99589-6E6B-4048-837A-8C480903B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303B-F6E9-4A78-8C99-9F5BCDA1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64098-1103-42BD-950D-C5C44B3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DE3BC-E15A-4125-B4BC-08A21CDF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55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AFD7-44C3-4BEF-B9CE-A127A5B8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9A1B3-55CD-4E95-A4E2-1A2648338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E57ED-C3FC-4EE6-A4E9-D18E28AF4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2FD95-D51A-4E87-A2D5-8D586952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D3C66-5F50-4076-92FD-A9C5B010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A1B72-F91E-4872-9393-AA5DD8F6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51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3E37-26D3-4232-B9DD-44527F37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C3EA0-ED68-492E-86EA-2C9912DD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E9F75-BB56-4942-A27E-B46D0A8A4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AD117-155E-456A-AA69-466978D5E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BC452-B728-4969-B1D6-1BEB8A72A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F376F-C5D5-43EA-9C12-ECD467DC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1447C-B6F3-4C88-BF0C-CF46AA2D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10FAD-73D1-4DAC-A9D5-CCF4B6DE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2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3217-7A1F-4BDB-8DEB-F6175CDC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35C49-F1D4-41B7-B0B1-323CDF4F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1D59E-EBC9-4DCA-8215-B446CC30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3DFA8-D1C8-40CD-8202-22B055AB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1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C6320-42E1-4514-BF66-E0E116E6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5CB70-4B07-4386-9CAF-564B1C71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82265-1010-4442-95DE-9872C1C5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0735-DF3C-4D3D-9633-7A218CB6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20D9B-CC87-4471-A5DC-442880FF9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8543-959C-4BF5-A13E-04C31E6D0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8C41A-5A13-4ABB-BA05-54669C41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ECA82-ED94-4A81-82AF-01AED9DF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8E45A-3A0B-42E9-A8A6-778C90FC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2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47C12-3B76-46BC-AF64-AFFEEB5C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33E7B-4F2E-448E-A0EF-EFD81736F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7EC4C-7221-46A4-B244-3BE09E7EA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BDEE5-05AB-4D77-9E00-F2D28DDE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CF8C3-A654-41E5-9AE6-F6E390FE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67DBF-C039-451A-B3B0-C88E2984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71745F-E2CA-470D-8487-2E7136AC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E51B7-22F9-4C9C-994D-39D915BCC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0EBCC-E4FD-4BA0-A62F-1BEE4E2A4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CD45-0CE7-4A69-B93D-CB7F1700F71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C9BB-650B-4E25-AB2C-2C6F6EC19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D173F-962F-4056-866D-0EB1C4D7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CF20-7EB3-4D3B-AFC4-8221050FA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7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657699" y="1659809"/>
            <a:ext cx="3144364" cy="394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4000" spc="235" dirty="0">
                <a:solidFill>
                  <a:srgbClr val="A6A6A6"/>
                </a:solidFill>
                <a:latin typeface="Garamond" panose="02020404030301010803" pitchFamily="18" charset="0"/>
              </a:rPr>
              <a:t>Masterclass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4667" r="32410"/>
          <a:stretch>
            <a:fillRect/>
          </a:stretch>
        </p:blipFill>
        <p:spPr>
          <a:xfrm>
            <a:off x="8077200" y="-32123"/>
            <a:ext cx="4114800" cy="692224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703018" y="1084434"/>
            <a:ext cx="8134216" cy="5341766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>
            <a:off x="819937" y="3693221"/>
            <a:ext cx="41809" cy="3143703"/>
          </a:xfrm>
          <a:prstGeom prst="rect">
            <a:avLst/>
          </a:prstGeom>
          <a:solidFill>
            <a:srgbClr val="A6A6A6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928880" y="1701800"/>
            <a:ext cx="5170563" cy="4719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667" dirty="0">
                <a:solidFill>
                  <a:srgbClr val="DADBDC"/>
                </a:solidFill>
                <a:latin typeface="Garamond" panose="02020404030301010803" pitchFamily="18" charset="0"/>
              </a:rPr>
              <a:t>Digital Marketing 101</a:t>
            </a:r>
          </a:p>
          <a:p>
            <a:endParaRPr lang="en-US" sz="7667" dirty="0">
              <a:solidFill>
                <a:srgbClr val="F4F8F3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EA8E941-60D0-43CA-B7DF-9EDA745BD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26" y="4927096"/>
            <a:ext cx="3911400" cy="1310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82EF9B-2A88-408E-B209-65FBA73376B9}"/>
              </a:ext>
            </a:extLst>
          </p:cNvPr>
          <p:cNvSpPr/>
          <p:nvPr/>
        </p:nvSpPr>
        <p:spPr>
          <a:xfrm>
            <a:off x="2515871" y="2402130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Find Prospects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0BCBAF-E1D3-4214-9A31-307A3E34C583}"/>
              </a:ext>
            </a:extLst>
          </p:cNvPr>
          <p:cNvSpPr/>
          <p:nvPr/>
        </p:nvSpPr>
        <p:spPr>
          <a:xfrm>
            <a:off x="5861353" y="2978813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Build Trust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7C1FCE-20D8-481B-BEFE-95D07FF8248E}"/>
              </a:ext>
            </a:extLst>
          </p:cNvPr>
          <p:cNvSpPr/>
          <p:nvPr/>
        </p:nvSpPr>
        <p:spPr>
          <a:xfrm>
            <a:off x="5861353" y="1884937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Educate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BFB600E-287E-4924-9ABB-C0C4CBD92908}"/>
              </a:ext>
            </a:extLst>
          </p:cNvPr>
          <p:cNvSpPr/>
          <p:nvPr/>
        </p:nvSpPr>
        <p:spPr>
          <a:xfrm>
            <a:off x="3884081" y="2430687"/>
            <a:ext cx="1706418" cy="859938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B02D7D2-CFD8-41A0-B588-3D9FCF10A2B3}"/>
              </a:ext>
            </a:extLst>
          </p:cNvPr>
          <p:cNvSpPr/>
          <p:nvPr/>
        </p:nvSpPr>
        <p:spPr>
          <a:xfrm>
            <a:off x="7254425" y="2430687"/>
            <a:ext cx="1706418" cy="859938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CAACBD-FF43-4BEB-ABAC-068CA1AB024A}"/>
              </a:ext>
            </a:extLst>
          </p:cNvPr>
          <p:cNvSpPr txBox="1"/>
          <p:nvPr/>
        </p:nvSpPr>
        <p:spPr>
          <a:xfrm>
            <a:off x="7419984" y="2657806"/>
            <a:ext cx="12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Leads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975BAB-7491-49CB-9DE9-88442336EE8E}"/>
              </a:ext>
            </a:extLst>
          </p:cNvPr>
          <p:cNvSpPr txBox="1"/>
          <p:nvPr/>
        </p:nvSpPr>
        <p:spPr>
          <a:xfrm>
            <a:off x="4049640" y="2657806"/>
            <a:ext cx="12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Prospects</a:t>
            </a:r>
          </a:p>
        </p:txBody>
      </p:sp>
    </p:spTree>
    <p:extLst>
      <p:ext uri="{BB962C8B-B14F-4D97-AF65-F5344CB8AC3E}">
        <p14:creationId xmlns:p14="http://schemas.microsoft.com/office/powerpoint/2010/main" val="1519693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igital Content Icon Images, Stock Photos &amp;amp; Vectors | Shutterstock">
            <a:extLst>
              <a:ext uri="{FF2B5EF4-FFF2-40B4-BE49-F238E27FC236}">
                <a16:creationId xmlns:a16="http://schemas.microsoft.com/office/drawing/2014/main" id="{1DC72C54-5E78-4A24-BEEB-BFEF5527F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0" b="9207"/>
          <a:stretch/>
        </p:blipFill>
        <p:spPr bwMode="auto">
          <a:xfrm>
            <a:off x="7211955" y="1444350"/>
            <a:ext cx="5015228" cy="396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D4A489-9311-4A5F-8F84-B1EB3D7AE29C}"/>
              </a:ext>
            </a:extLst>
          </p:cNvPr>
          <p:cNvSpPr txBox="1"/>
          <p:nvPr/>
        </p:nvSpPr>
        <p:spPr>
          <a:xfrm>
            <a:off x="2923851" y="1940259"/>
            <a:ext cx="4520080" cy="297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Consistent, and….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….useful, or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….educational, or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….evidence-based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A88F17-6CB3-4BA4-82D5-889D80D37A84}"/>
              </a:ext>
            </a:extLst>
          </p:cNvPr>
          <p:cNvSpPr txBox="1"/>
          <p:nvPr/>
        </p:nvSpPr>
        <p:spPr>
          <a:xfrm>
            <a:off x="2769464" y="531752"/>
            <a:ext cx="670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cap="small" dirty="0">
                <a:solidFill>
                  <a:srgbClr val="00AD50"/>
                </a:solidFill>
                <a:latin typeface="Garamond" panose="02020404030301010803" pitchFamily="18" charset="0"/>
              </a:rPr>
              <a:t>Content which is….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554670-EBD3-4BD3-9718-1F43C031126B}"/>
              </a:ext>
            </a:extLst>
          </p:cNvPr>
          <p:cNvSpPr/>
          <p:nvPr/>
        </p:nvSpPr>
        <p:spPr>
          <a:xfrm>
            <a:off x="482026" y="1535130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Build Trust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FE1D46-FA67-4E7B-8E38-E5C0CAB99705}"/>
              </a:ext>
            </a:extLst>
          </p:cNvPr>
          <p:cNvSpPr/>
          <p:nvPr/>
        </p:nvSpPr>
        <p:spPr>
          <a:xfrm>
            <a:off x="482026" y="441254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Educate</a:t>
            </a:r>
          </a:p>
        </p:txBody>
      </p:sp>
    </p:spTree>
    <p:extLst>
      <p:ext uri="{BB962C8B-B14F-4D97-AF65-F5344CB8AC3E}">
        <p14:creationId xmlns:p14="http://schemas.microsoft.com/office/powerpoint/2010/main" val="370213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A7EB03-86CF-4FF6-A497-FC3D129622B3}"/>
              </a:ext>
            </a:extLst>
          </p:cNvPr>
          <p:cNvSpPr/>
          <p:nvPr/>
        </p:nvSpPr>
        <p:spPr>
          <a:xfrm>
            <a:off x="2687565" y="2070100"/>
            <a:ext cx="1393413" cy="4293460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B45EC-9F1A-49C5-AC5A-719CE5B27267}"/>
              </a:ext>
            </a:extLst>
          </p:cNvPr>
          <p:cNvSpPr/>
          <p:nvPr/>
        </p:nvSpPr>
        <p:spPr>
          <a:xfrm>
            <a:off x="2822717" y="2377329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Daily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45A59-B3AE-4785-83BB-96D50FF16B3F}"/>
              </a:ext>
            </a:extLst>
          </p:cNvPr>
          <p:cNvSpPr/>
          <p:nvPr/>
        </p:nvSpPr>
        <p:spPr>
          <a:xfrm>
            <a:off x="2822717" y="3367897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Weekly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6F285-5013-46F3-84FD-4BF0A414BE24}"/>
              </a:ext>
            </a:extLst>
          </p:cNvPr>
          <p:cNvSpPr/>
          <p:nvPr/>
        </p:nvSpPr>
        <p:spPr>
          <a:xfrm>
            <a:off x="2822717" y="4358465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Monthly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FA64FAD-E5E3-4AA0-AB24-E5789D7D7458}"/>
              </a:ext>
            </a:extLst>
          </p:cNvPr>
          <p:cNvSpPr/>
          <p:nvPr/>
        </p:nvSpPr>
        <p:spPr>
          <a:xfrm>
            <a:off x="2822717" y="5349033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Yearly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360A84F-0CB2-4E47-AEF2-EBEB416188E8}"/>
              </a:ext>
            </a:extLst>
          </p:cNvPr>
          <p:cNvSpPr/>
          <p:nvPr/>
        </p:nvSpPr>
        <p:spPr>
          <a:xfrm>
            <a:off x="4335950" y="2403302"/>
            <a:ext cx="5174536" cy="856935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74A4FC-64F6-4E3C-A1EE-19446CB9639A}"/>
              </a:ext>
            </a:extLst>
          </p:cNvPr>
          <p:cNvSpPr txBox="1"/>
          <p:nvPr/>
        </p:nvSpPr>
        <p:spPr>
          <a:xfrm>
            <a:off x="4471994" y="2422100"/>
            <a:ext cx="1778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Tweet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LinkedIn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Email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14B2A2C-4D29-4344-813C-4F71EE1763E6}"/>
              </a:ext>
            </a:extLst>
          </p:cNvPr>
          <p:cNvSpPr/>
          <p:nvPr/>
        </p:nvSpPr>
        <p:spPr>
          <a:xfrm>
            <a:off x="4335950" y="3370901"/>
            <a:ext cx="5174536" cy="856935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3DA5DB2-9AA6-4EFC-B1B1-2F68B1F78B1C}"/>
              </a:ext>
            </a:extLst>
          </p:cNvPr>
          <p:cNvSpPr txBox="1"/>
          <p:nvPr/>
        </p:nvSpPr>
        <p:spPr>
          <a:xfrm>
            <a:off x="4471994" y="3524526"/>
            <a:ext cx="157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Blog piece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Video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25032D4-7378-4137-BE59-D2F61FACD60B}"/>
              </a:ext>
            </a:extLst>
          </p:cNvPr>
          <p:cNvSpPr/>
          <p:nvPr/>
        </p:nvSpPr>
        <p:spPr>
          <a:xfrm>
            <a:off x="4335950" y="4338500"/>
            <a:ext cx="5174536" cy="856935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66FAC1-8CE6-4CD6-83AB-B7D0863B9538}"/>
              </a:ext>
            </a:extLst>
          </p:cNvPr>
          <p:cNvSpPr txBox="1"/>
          <p:nvPr/>
        </p:nvSpPr>
        <p:spPr>
          <a:xfrm>
            <a:off x="4482984" y="4374979"/>
            <a:ext cx="19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Chapter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Podcast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720373-C0DD-4A16-8341-E99F164AB03A}"/>
              </a:ext>
            </a:extLst>
          </p:cNvPr>
          <p:cNvSpPr/>
          <p:nvPr/>
        </p:nvSpPr>
        <p:spPr>
          <a:xfrm>
            <a:off x="4335950" y="5348884"/>
            <a:ext cx="5174536" cy="856935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C4030D-B853-4C58-842A-3F8BB366B0A9}"/>
              </a:ext>
            </a:extLst>
          </p:cNvPr>
          <p:cNvSpPr txBox="1"/>
          <p:nvPr/>
        </p:nvSpPr>
        <p:spPr>
          <a:xfrm>
            <a:off x="4465239" y="5377975"/>
            <a:ext cx="200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Book / 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Online Course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A649D5A-1346-43BF-B3AC-0B508A5C23D3}"/>
              </a:ext>
            </a:extLst>
          </p:cNvPr>
          <p:cNvSpPr/>
          <p:nvPr/>
        </p:nvSpPr>
        <p:spPr>
          <a:xfrm>
            <a:off x="4337351" y="489563"/>
            <a:ext cx="5173136" cy="538261"/>
          </a:xfrm>
          <a:prstGeom prst="roundRect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Garamond" panose="02020404030301010803" pitchFamily="18" charset="0"/>
              </a:rPr>
              <a:t>Major Client Challenges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F991866-80D4-4A5C-9551-561964774419}"/>
              </a:ext>
            </a:extLst>
          </p:cNvPr>
          <p:cNvSpPr/>
          <p:nvPr/>
        </p:nvSpPr>
        <p:spPr>
          <a:xfrm>
            <a:off x="4337351" y="1098858"/>
            <a:ext cx="5173136" cy="538261"/>
          </a:xfrm>
          <a:prstGeom prst="roundRect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Garamond" panose="02020404030301010803" pitchFamily="18" charset="0"/>
              </a:rPr>
              <a:t>Your Unique Value Proposition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E00208-A12D-435F-A9DF-22BBA1385282}"/>
              </a:ext>
            </a:extLst>
          </p:cNvPr>
          <p:cNvSpPr/>
          <p:nvPr/>
        </p:nvSpPr>
        <p:spPr>
          <a:xfrm>
            <a:off x="4337351" y="1711592"/>
            <a:ext cx="5173136" cy="538261"/>
          </a:xfrm>
          <a:prstGeom prst="roundRect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Garamond" panose="02020404030301010803" pitchFamily="18" charset="0"/>
              </a:rPr>
              <a:t>3-5 Key Themes (Pain &amp; Gain)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B39163-ECC5-4C4D-BB3C-51A9DF33DCDA}"/>
              </a:ext>
            </a:extLst>
          </p:cNvPr>
          <p:cNvSpPr/>
          <p:nvPr/>
        </p:nvSpPr>
        <p:spPr>
          <a:xfrm>
            <a:off x="482026" y="1543363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Build Trust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22DCF3-8FB4-440D-AC87-C7BAEFCC859B}"/>
              </a:ext>
            </a:extLst>
          </p:cNvPr>
          <p:cNvSpPr/>
          <p:nvPr/>
        </p:nvSpPr>
        <p:spPr>
          <a:xfrm>
            <a:off x="482026" y="441254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Educate</a:t>
            </a:r>
          </a:p>
        </p:txBody>
      </p:sp>
    </p:spTree>
    <p:extLst>
      <p:ext uri="{BB962C8B-B14F-4D97-AF65-F5344CB8AC3E}">
        <p14:creationId xmlns:p14="http://schemas.microsoft.com/office/powerpoint/2010/main" val="2334868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6" grpId="0" animBg="1"/>
      <p:bldP spid="7" grpId="0" animBg="1"/>
      <p:bldP spid="56" grpId="0" animBg="1"/>
      <p:bldP spid="57" grpId="0" animBg="1"/>
      <p:bldP spid="61" grpId="0"/>
      <p:bldP spid="58" grpId="0" animBg="1"/>
      <p:bldP spid="62" grpId="0"/>
      <p:bldP spid="59" grpId="0" animBg="1"/>
      <p:bldP spid="63" grpId="0"/>
      <p:bldP spid="60" grpId="0" animBg="1"/>
      <p:bldP spid="64" grpId="0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A7EB03-86CF-4FF6-A497-FC3D129622B3}"/>
              </a:ext>
            </a:extLst>
          </p:cNvPr>
          <p:cNvSpPr/>
          <p:nvPr/>
        </p:nvSpPr>
        <p:spPr>
          <a:xfrm>
            <a:off x="2687565" y="2070100"/>
            <a:ext cx="1393413" cy="4293460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B45EC-9F1A-49C5-AC5A-719CE5B27267}"/>
              </a:ext>
            </a:extLst>
          </p:cNvPr>
          <p:cNvSpPr/>
          <p:nvPr/>
        </p:nvSpPr>
        <p:spPr>
          <a:xfrm>
            <a:off x="2822717" y="2377329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Daily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45A59-B3AE-4785-83BB-96D50FF16B3F}"/>
              </a:ext>
            </a:extLst>
          </p:cNvPr>
          <p:cNvSpPr/>
          <p:nvPr/>
        </p:nvSpPr>
        <p:spPr>
          <a:xfrm>
            <a:off x="2822717" y="3367897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Weekly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6F285-5013-46F3-84FD-4BF0A414BE24}"/>
              </a:ext>
            </a:extLst>
          </p:cNvPr>
          <p:cNvSpPr/>
          <p:nvPr/>
        </p:nvSpPr>
        <p:spPr>
          <a:xfrm>
            <a:off x="2822717" y="4358465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Monthly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FA64FAD-E5E3-4AA0-AB24-E5789D7D7458}"/>
              </a:ext>
            </a:extLst>
          </p:cNvPr>
          <p:cNvSpPr/>
          <p:nvPr/>
        </p:nvSpPr>
        <p:spPr>
          <a:xfrm>
            <a:off x="2822717" y="5349033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Yearly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360A84F-0CB2-4E47-AEF2-EBEB416188E8}"/>
              </a:ext>
            </a:extLst>
          </p:cNvPr>
          <p:cNvSpPr/>
          <p:nvPr/>
        </p:nvSpPr>
        <p:spPr>
          <a:xfrm>
            <a:off x="4335950" y="2403302"/>
            <a:ext cx="2061327" cy="856935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74A4FC-64F6-4E3C-A1EE-19446CB9639A}"/>
              </a:ext>
            </a:extLst>
          </p:cNvPr>
          <p:cNvSpPr txBox="1"/>
          <p:nvPr/>
        </p:nvSpPr>
        <p:spPr>
          <a:xfrm>
            <a:off x="4471994" y="2422100"/>
            <a:ext cx="1778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Tweet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LinkedIn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Email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14B2A2C-4D29-4344-813C-4F71EE1763E6}"/>
              </a:ext>
            </a:extLst>
          </p:cNvPr>
          <p:cNvSpPr/>
          <p:nvPr/>
        </p:nvSpPr>
        <p:spPr>
          <a:xfrm>
            <a:off x="4335950" y="3370901"/>
            <a:ext cx="2061327" cy="856935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3DA5DB2-9AA6-4EFC-B1B1-2F68B1F78B1C}"/>
              </a:ext>
            </a:extLst>
          </p:cNvPr>
          <p:cNvSpPr txBox="1"/>
          <p:nvPr/>
        </p:nvSpPr>
        <p:spPr>
          <a:xfrm>
            <a:off x="4471994" y="3524526"/>
            <a:ext cx="157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Blog piece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Video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25032D4-7378-4137-BE59-D2F61FACD60B}"/>
              </a:ext>
            </a:extLst>
          </p:cNvPr>
          <p:cNvSpPr/>
          <p:nvPr/>
        </p:nvSpPr>
        <p:spPr>
          <a:xfrm>
            <a:off x="4335950" y="4338500"/>
            <a:ext cx="2061327" cy="856935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66FAC1-8CE6-4CD6-83AB-B7D0863B9538}"/>
              </a:ext>
            </a:extLst>
          </p:cNvPr>
          <p:cNvSpPr txBox="1"/>
          <p:nvPr/>
        </p:nvSpPr>
        <p:spPr>
          <a:xfrm>
            <a:off x="4482984" y="4374979"/>
            <a:ext cx="19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Chapter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Podcast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720373-C0DD-4A16-8341-E99F164AB03A}"/>
              </a:ext>
            </a:extLst>
          </p:cNvPr>
          <p:cNvSpPr/>
          <p:nvPr/>
        </p:nvSpPr>
        <p:spPr>
          <a:xfrm>
            <a:off x="4335950" y="5348884"/>
            <a:ext cx="2061327" cy="856935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C4030D-B853-4C58-842A-3F8BB366B0A9}"/>
              </a:ext>
            </a:extLst>
          </p:cNvPr>
          <p:cNvSpPr txBox="1"/>
          <p:nvPr/>
        </p:nvSpPr>
        <p:spPr>
          <a:xfrm>
            <a:off x="4465239" y="5377975"/>
            <a:ext cx="200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Book / 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Garamond" panose="02020404030301010803" pitchFamily="18" charset="0"/>
              </a:rPr>
              <a:t>Online Course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B39163-ECC5-4C4D-BB3C-51A9DF33DCDA}"/>
              </a:ext>
            </a:extLst>
          </p:cNvPr>
          <p:cNvSpPr/>
          <p:nvPr/>
        </p:nvSpPr>
        <p:spPr>
          <a:xfrm>
            <a:off x="482026" y="1543363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Build Trust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22DCF3-8FB4-440D-AC87-C7BAEFCC859B}"/>
              </a:ext>
            </a:extLst>
          </p:cNvPr>
          <p:cNvSpPr/>
          <p:nvPr/>
        </p:nvSpPr>
        <p:spPr>
          <a:xfrm>
            <a:off x="482026" y="441254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Educate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F01FB7C9-FBE9-46D1-BE1A-66E6D61B9F96}"/>
              </a:ext>
            </a:extLst>
          </p:cNvPr>
          <p:cNvSpPr/>
          <p:nvPr/>
        </p:nvSpPr>
        <p:spPr>
          <a:xfrm>
            <a:off x="6547567" y="2422100"/>
            <a:ext cx="1563455" cy="3694879"/>
          </a:xfrm>
          <a:prstGeom prst="down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6DB856-1397-46BE-ACAC-D0E35F7C3947}"/>
              </a:ext>
            </a:extLst>
          </p:cNvPr>
          <p:cNvSpPr txBox="1"/>
          <p:nvPr/>
        </p:nvSpPr>
        <p:spPr>
          <a:xfrm>
            <a:off x="6733304" y="5274453"/>
            <a:ext cx="118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Reuse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BDFF2905-0258-4762-8970-776B64D62182}"/>
              </a:ext>
            </a:extLst>
          </p:cNvPr>
          <p:cNvSpPr/>
          <p:nvPr/>
        </p:nvSpPr>
        <p:spPr>
          <a:xfrm>
            <a:off x="7940980" y="2422100"/>
            <a:ext cx="1563455" cy="3694879"/>
          </a:xfrm>
          <a:prstGeom prst="down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FC0793-827A-4094-B929-910B71413A38}"/>
              </a:ext>
            </a:extLst>
          </p:cNvPr>
          <p:cNvSpPr txBox="1"/>
          <p:nvPr/>
        </p:nvSpPr>
        <p:spPr>
          <a:xfrm>
            <a:off x="7992254" y="5274453"/>
            <a:ext cx="145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Accumulate</a:t>
            </a:r>
          </a:p>
        </p:txBody>
      </p:sp>
    </p:spTree>
    <p:extLst>
      <p:ext uri="{BB962C8B-B14F-4D97-AF65-F5344CB8AC3E}">
        <p14:creationId xmlns:p14="http://schemas.microsoft.com/office/powerpoint/2010/main" val="1058906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6A3D0B5-F98D-494A-A27E-4F455808EA9B}"/>
              </a:ext>
            </a:extLst>
          </p:cNvPr>
          <p:cNvSpPr/>
          <p:nvPr/>
        </p:nvSpPr>
        <p:spPr>
          <a:xfrm>
            <a:off x="5405058" y="708917"/>
            <a:ext cx="2044557" cy="4304872"/>
          </a:xfrm>
          <a:prstGeom prst="ellipse">
            <a:avLst/>
          </a:prstGeom>
          <a:solidFill>
            <a:srgbClr val="00AD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2EF9B-2A88-408E-B209-65FBA73376B9}"/>
              </a:ext>
            </a:extLst>
          </p:cNvPr>
          <p:cNvSpPr/>
          <p:nvPr/>
        </p:nvSpPr>
        <p:spPr>
          <a:xfrm>
            <a:off x="1139137" y="2402130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Find Prospects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0BCBAF-E1D3-4214-9A31-307A3E34C583}"/>
              </a:ext>
            </a:extLst>
          </p:cNvPr>
          <p:cNvSpPr/>
          <p:nvPr/>
        </p:nvSpPr>
        <p:spPr>
          <a:xfrm>
            <a:off x="5861353" y="2978813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Build Trust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7C1FCE-20D8-481B-BEFE-95D07FF8248E}"/>
              </a:ext>
            </a:extLst>
          </p:cNvPr>
          <p:cNvSpPr/>
          <p:nvPr/>
        </p:nvSpPr>
        <p:spPr>
          <a:xfrm>
            <a:off x="5861353" y="1884937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Educate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BFB600E-287E-4924-9ABB-C0C4CBD92908}"/>
              </a:ext>
            </a:extLst>
          </p:cNvPr>
          <p:cNvSpPr/>
          <p:nvPr/>
        </p:nvSpPr>
        <p:spPr>
          <a:xfrm>
            <a:off x="3231158" y="2430687"/>
            <a:ext cx="1706418" cy="859938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B02D7D2-CFD8-41A0-B588-3D9FCF10A2B3}"/>
              </a:ext>
            </a:extLst>
          </p:cNvPr>
          <p:cNvSpPr/>
          <p:nvPr/>
        </p:nvSpPr>
        <p:spPr>
          <a:xfrm>
            <a:off x="8148275" y="2430687"/>
            <a:ext cx="1706418" cy="859938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CAACBD-FF43-4BEB-ABAC-068CA1AB024A}"/>
              </a:ext>
            </a:extLst>
          </p:cNvPr>
          <p:cNvSpPr txBox="1"/>
          <p:nvPr/>
        </p:nvSpPr>
        <p:spPr>
          <a:xfrm>
            <a:off x="8313834" y="2657806"/>
            <a:ext cx="12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Leads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975BAB-7491-49CB-9DE9-88442336EE8E}"/>
              </a:ext>
            </a:extLst>
          </p:cNvPr>
          <p:cNvSpPr txBox="1"/>
          <p:nvPr/>
        </p:nvSpPr>
        <p:spPr>
          <a:xfrm>
            <a:off x="3365895" y="2657806"/>
            <a:ext cx="12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Prospects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09653-9540-4BB5-A654-CD67544B7EA9}"/>
              </a:ext>
            </a:extLst>
          </p:cNvPr>
          <p:cNvSpPr txBox="1"/>
          <p:nvPr/>
        </p:nvSpPr>
        <p:spPr>
          <a:xfrm>
            <a:off x="1054995" y="3595932"/>
            <a:ext cx="3549532" cy="2961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Existing Clients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Referrals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Speaking Engagements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Hanging 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LinkedIn Sales Navigator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MeetAlfred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Fame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227B5-7F27-48EB-BDD5-FC1C94C4E26B}"/>
              </a:ext>
            </a:extLst>
          </p:cNvPr>
          <p:cNvSpPr txBox="1"/>
          <p:nvPr/>
        </p:nvSpPr>
        <p:spPr>
          <a:xfrm>
            <a:off x="5909999" y="4011430"/>
            <a:ext cx="3549532" cy="254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Consistent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Useful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Educational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Evidence-based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Re-used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Accumulative</a:t>
            </a:r>
          </a:p>
        </p:txBody>
      </p:sp>
    </p:spTree>
    <p:extLst>
      <p:ext uri="{BB962C8B-B14F-4D97-AF65-F5344CB8AC3E}">
        <p14:creationId xmlns:p14="http://schemas.microsoft.com/office/powerpoint/2010/main" val="371520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5FB456-5E29-4D19-8BF2-A436D6CDB19F}"/>
              </a:ext>
            </a:extLst>
          </p:cNvPr>
          <p:cNvSpPr/>
          <p:nvPr/>
        </p:nvSpPr>
        <p:spPr>
          <a:xfrm>
            <a:off x="2567242" y="2319938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Find Prospects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FACAD-5B09-4CFE-8D80-5E852402D6E9}"/>
              </a:ext>
            </a:extLst>
          </p:cNvPr>
          <p:cNvSpPr/>
          <p:nvPr/>
        </p:nvSpPr>
        <p:spPr>
          <a:xfrm>
            <a:off x="5958752" y="2916838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Build Trust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0383F-61B2-45D8-AE23-3DCCF6AC161B}"/>
              </a:ext>
            </a:extLst>
          </p:cNvPr>
          <p:cNvSpPr/>
          <p:nvPr/>
        </p:nvSpPr>
        <p:spPr>
          <a:xfrm>
            <a:off x="5958752" y="1822962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Educate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557E02F-C33B-48C6-AFB8-2FBF1513B4F8}"/>
              </a:ext>
            </a:extLst>
          </p:cNvPr>
          <p:cNvSpPr/>
          <p:nvPr/>
        </p:nvSpPr>
        <p:spPr>
          <a:xfrm>
            <a:off x="3970897" y="2348495"/>
            <a:ext cx="1706418" cy="859938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4405193-FA7C-4893-A9FD-3C9678941DCB}"/>
              </a:ext>
            </a:extLst>
          </p:cNvPr>
          <p:cNvSpPr/>
          <p:nvPr/>
        </p:nvSpPr>
        <p:spPr>
          <a:xfrm>
            <a:off x="7362407" y="2348495"/>
            <a:ext cx="1706418" cy="859938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2776E-C6FF-4AD1-9055-E8FE198F638A}"/>
              </a:ext>
            </a:extLst>
          </p:cNvPr>
          <p:cNvSpPr txBox="1"/>
          <p:nvPr/>
        </p:nvSpPr>
        <p:spPr>
          <a:xfrm>
            <a:off x="7527966" y="2575614"/>
            <a:ext cx="12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Leads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5477B-769A-4F08-845F-B54D85582658}"/>
              </a:ext>
            </a:extLst>
          </p:cNvPr>
          <p:cNvSpPr txBox="1"/>
          <p:nvPr/>
        </p:nvSpPr>
        <p:spPr>
          <a:xfrm>
            <a:off x="4105634" y="2575614"/>
            <a:ext cx="12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Prospects</a:t>
            </a: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DBF1A2A1-CEC1-4F3A-B5B9-C0E7A108C1BA}"/>
              </a:ext>
            </a:extLst>
          </p:cNvPr>
          <p:cNvSpPr/>
          <p:nvPr/>
        </p:nvSpPr>
        <p:spPr>
          <a:xfrm>
            <a:off x="5471896" y="4695290"/>
            <a:ext cx="2095929" cy="1602769"/>
          </a:xfrm>
          <a:prstGeom prst="can">
            <a:avLst/>
          </a:prstGeom>
          <a:solidFill>
            <a:srgbClr val="00AD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Client Relationship Management (CRM)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79446-EF4A-4B6B-9666-FBE61C24064A}"/>
              </a:ext>
            </a:extLst>
          </p:cNvPr>
          <p:cNvSpPr txBox="1"/>
          <p:nvPr/>
        </p:nvSpPr>
        <p:spPr>
          <a:xfrm>
            <a:off x="7779896" y="4767209"/>
            <a:ext cx="3549532" cy="12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Contact records &amp; storage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Automated emails &amp; newsletters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Tracks interactions 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AEFF0FE9-53E4-4A81-8A44-9F462D068712}"/>
              </a:ext>
            </a:extLst>
          </p:cNvPr>
          <p:cNvSpPr/>
          <p:nvPr/>
        </p:nvSpPr>
        <p:spPr>
          <a:xfrm>
            <a:off x="4577316" y="3367805"/>
            <a:ext cx="648586" cy="1818167"/>
          </a:xfrm>
          <a:prstGeom prst="curvedRightArrow">
            <a:avLst/>
          </a:prstGeom>
          <a:solidFill>
            <a:srgbClr val="00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81771525-0AEE-403C-9637-B8F19FE3ED97}"/>
              </a:ext>
            </a:extLst>
          </p:cNvPr>
          <p:cNvSpPr/>
          <p:nvPr/>
        </p:nvSpPr>
        <p:spPr>
          <a:xfrm rot="10800000">
            <a:off x="7779896" y="3346807"/>
            <a:ext cx="648586" cy="1818167"/>
          </a:xfrm>
          <a:prstGeom prst="curvedRightArrow">
            <a:avLst/>
          </a:prstGeom>
          <a:solidFill>
            <a:srgbClr val="00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7D4F28-A14C-41D1-AFA9-69DDEE29C656}"/>
              </a:ext>
            </a:extLst>
          </p:cNvPr>
          <p:cNvSpPr/>
          <p:nvPr/>
        </p:nvSpPr>
        <p:spPr>
          <a:xfrm>
            <a:off x="482026" y="441254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1442226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E5B2024-B963-48BC-A0D4-B2F5D5C5F42F}"/>
              </a:ext>
            </a:extLst>
          </p:cNvPr>
          <p:cNvSpPr/>
          <p:nvPr/>
        </p:nvSpPr>
        <p:spPr>
          <a:xfrm>
            <a:off x="4685146" y="3608946"/>
            <a:ext cx="2793916" cy="2378171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3C1B19-FCA4-404F-9B31-41CB6EEA142E}"/>
              </a:ext>
            </a:extLst>
          </p:cNvPr>
          <p:cNvSpPr/>
          <p:nvPr/>
        </p:nvSpPr>
        <p:spPr>
          <a:xfrm>
            <a:off x="4882623" y="1261006"/>
            <a:ext cx="2601597" cy="840917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Social Media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9367830-77E9-45F7-B9F8-7DD75EDE723A}"/>
              </a:ext>
            </a:extLst>
          </p:cNvPr>
          <p:cNvSpPr/>
          <p:nvPr/>
        </p:nvSpPr>
        <p:spPr>
          <a:xfrm rot="5400000">
            <a:off x="5281146" y="2572993"/>
            <a:ext cx="1804548" cy="564885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34A80B-FEE8-4CD5-A4CB-9A81AE1AC63C}"/>
              </a:ext>
            </a:extLst>
          </p:cNvPr>
          <p:cNvSpPr txBox="1"/>
          <p:nvPr/>
        </p:nvSpPr>
        <p:spPr>
          <a:xfrm>
            <a:off x="6039027" y="4551533"/>
            <a:ext cx="157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Website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DABDB-D72C-43D9-883B-98658CD05ED9}"/>
              </a:ext>
            </a:extLst>
          </p:cNvPr>
          <p:cNvSpPr/>
          <p:nvPr/>
        </p:nvSpPr>
        <p:spPr>
          <a:xfrm>
            <a:off x="482026" y="441254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3853790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4866AA6-3488-4E9D-842C-DFDBBB743149}"/>
              </a:ext>
            </a:extLst>
          </p:cNvPr>
          <p:cNvSpPr/>
          <p:nvPr/>
        </p:nvSpPr>
        <p:spPr>
          <a:xfrm>
            <a:off x="4685146" y="3608946"/>
            <a:ext cx="2793916" cy="2378171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DBF1A2A1-CEC1-4F3A-B5B9-C0E7A108C1BA}"/>
              </a:ext>
            </a:extLst>
          </p:cNvPr>
          <p:cNvSpPr/>
          <p:nvPr/>
        </p:nvSpPr>
        <p:spPr>
          <a:xfrm>
            <a:off x="1793215" y="4449995"/>
            <a:ext cx="2095929" cy="1602769"/>
          </a:xfrm>
          <a:prstGeom prst="can">
            <a:avLst/>
          </a:prstGeom>
          <a:solidFill>
            <a:srgbClr val="00AD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Client Relationship Management (CRM)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CC9109-ED1A-4B4F-A401-84CB4404E8ED}"/>
              </a:ext>
            </a:extLst>
          </p:cNvPr>
          <p:cNvSpPr/>
          <p:nvPr/>
        </p:nvSpPr>
        <p:spPr>
          <a:xfrm>
            <a:off x="4800826" y="3753921"/>
            <a:ext cx="1440965" cy="696074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Great Content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31209B-4412-4F00-ABBC-95C7D1FB4D92}"/>
              </a:ext>
            </a:extLst>
          </p:cNvPr>
          <p:cNvSpPr/>
          <p:nvPr/>
        </p:nvSpPr>
        <p:spPr>
          <a:xfrm>
            <a:off x="4800825" y="5209379"/>
            <a:ext cx="1440965" cy="696074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Email Capture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937A64-7BC4-4939-BA16-963DD0CFDA40}"/>
              </a:ext>
            </a:extLst>
          </p:cNvPr>
          <p:cNvSpPr/>
          <p:nvPr/>
        </p:nvSpPr>
        <p:spPr>
          <a:xfrm>
            <a:off x="4882623" y="1261006"/>
            <a:ext cx="2601597" cy="840917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Social Media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DB63DB-70C8-4542-A18B-7E1C84292750}"/>
              </a:ext>
            </a:extLst>
          </p:cNvPr>
          <p:cNvSpPr/>
          <p:nvPr/>
        </p:nvSpPr>
        <p:spPr>
          <a:xfrm>
            <a:off x="1793215" y="1261004"/>
            <a:ext cx="1849347" cy="840917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Emails / Newsletters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C015E64-CC57-4C57-8796-535A10E477E8}"/>
              </a:ext>
            </a:extLst>
          </p:cNvPr>
          <p:cNvSpPr/>
          <p:nvPr/>
        </p:nvSpPr>
        <p:spPr>
          <a:xfrm rot="16200000">
            <a:off x="4952440" y="2550411"/>
            <a:ext cx="1766961" cy="564885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F4B7DA0-3159-4E16-B333-9667C2E23056}"/>
              </a:ext>
            </a:extLst>
          </p:cNvPr>
          <p:cNvSpPr/>
          <p:nvPr/>
        </p:nvSpPr>
        <p:spPr>
          <a:xfrm rot="5400000">
            <a:off x="5135510" y="4553348"/>
            <a:ext cx="771591" cy="564885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B9F8503-B19C-4FF6-8586-4AA07FDBA832}"/>
              </a:ext>
            </a:extLst>
          </p:cNvPr>
          <p:cNvSpPr/>
          <p:nvPr/>
        </p:nvSpPr>
        <p:spPr>
          <a:xfrm rot="10800000">
            <a:off x="3793437" y="5340568"/>
            <a:ext cx="987417" cy="564885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C39A983-0FC7-4AB7-908C-511F696FEECB}"/>
              </a:ext>
            </a:extLst>
          </p:cNvPr>
          <p:cNvSpPr/>
          <p:nvPr/>
        </p:nvSpPr>
        <p:spPr>
          <a:xfrm rot="16200000">
            <a:off x="962758" y="3101099"/>
            <a:ext cx="2563238" cy="564885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2F5DC4F-18AC-4259-A282-63573BE2CA00}"/>
              </a:ext>
            </a:extLst>
          </p:cNvPr>
          <p:cNvSpPr/>
          <p:nvPr/>
        </p:nvSpPr>
        <p:spPr>
          <a:xfrm rot="5400000">
            <a:off x="4262792" y="2569207"/>
            <a:ext cx="1804548" cy="564885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63F34-92DD-4F93-A928-E2059654656C}"/>
              </a:ext>
            </a:extLst>
          </p:cNvPr>
          <p:cNvSpPr txBox="1"/>
          <p:nvPr/>
        </p:nvSpPr>
        <p:spPr>
          <a:xfrm>
            <a:off x="6039027" y="4551533"/>
            <a:ext cx="157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Website</a:t>
            </a:r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2A800C88-6C98-430C-9F42-880E1BE22DD4}"/>
              </a:ext>
            </a:extLst>
          </p:cNvPr>
          <p:cNvSpPr/>
          <p:nvPr/>
        </p:nvSpPr>
        <p:spPr>
          <a:xfrm rot="10800000">
            <a:off x="3043814" y="2167569"/>
            <a:ext cx="1658273" cy="2200763"/>
          </a:xfrm>
          <a:prstGeom prst="bentArrow">
            <a:avLst>
              <a:gd name="adj1" fmla="val 16039"/>
              <a:gd name="adj2" fmla="val 21554"/>
              <a:gd name="adj3" fmla="val 20175"/>
              <a:gd name="adj4" fmla="val 43750"/>
            </a:avLst>
          </a:prstGeom>
          <a:solidFill>
            <a:srgbClr val="00A94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1080000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8B65D0-48E6-43EA-8AAE-E24F4A0424D8}"/>
              </a:ext>
            </a:extLst>
          </p:cNvPr>
          <p:cNvSpPr/>
          <p:nvPr/>
        </p:nvSpPr>
        <p:spPr>
          <a:xfrm>
            <a:off x="482026" y="441254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73296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20" grpId="0" animBg="1"/>
      <p:bldP spid="10" grpId="0" animBg="1"/>
      <p:bldP spid="13" grpId="0" animBg="1"/>
      <p:bldP spid="14" grpId="0" animBg="1"/>
      <p:bldP spid="1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325" y="2"/>
            <a:ext cx="9195627" cy="1623316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>
            <a:off x="530457" y="0"/>
            <a:ext cx="30479" cy="6891545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49663" y="165555"/>
            <a:ext cx="7073652" cy="1003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en-US" sz="4800" spc="320" dirty="0">
                <a:solidFill>
                  <a:srgbClr val="404040"/>
                </a:solidFill>
                <a:latin typeface="Garamond" panose="02020404030301010803" pitchFamily="18" charset="0"/>
              </a:rPr>
              <a:t>To do…..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4729" y="1758151"/>
            <a:ext cx="5885392" cy="5060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GB" sz="2667" b="1" dirty="0">
                <a:solidFill>
                  <a:prstClr val="black"/>
                </a:solidFill>
                <a:latin typeface="Garamond" panose="02020404030301010803" pitchFamily="18" charset="0"/>
              </a:rPr>
              <a:t>Content Strategy</a:t>
            </a:r>
          </a:p>
          <a:p>
            <a:pPr marL="457223" lvl="1" indent="-152408" defTabSz="609630">
              <a:lnSpc>
                <a:spcPct val="90000"/>
              </a:lnSpc>
              <a:spcBef>
                <a:spcPts val="333"/>
              </a:spcBef>
              <a:buFontTx/>
              <a:buChar char="-"/>
              <a:defRPr/>
            </a:pPr>
            <a:r>
              <a:rPr lang="en-GB" sz="2133" dirty="0">
                <a:solidFill>
                  <a:prstClr val="black"/>
                </a:solidFill>
                <a:latin typeface="Garamond" panose="02020404030301010803" pitchFamily="18" charset="0"/>
              </a:rPr>
              <a:t>What are your client challenges?</a:t>
            </a:r>
          </a:p>
          <a:p>
            <a:pPr marL="457223" lvl="1" indent="-152408" defTabSz="609630">
              <a:lnSpc>
                <a:spcPct val="90000"/>
              </a:lnSpc>
              <a:spcBef>
                <a:spcPts val="333"/>
              </a:spcBef>
              <a:buFontTx/>
              <a:buChar char="-"/>
              <a:defRPr/>
            </a:pPr>
            <a:r>
              <a:rPr lang="en-GB" sz="2133" dirty="0">
                <a:solidFill>
                  <a:prstClr val="black"/>
                </a:solidFill>
                <a:latin typeface="Garamond" panose="02020404030301010803" pitchFamily="18" charset="0"/>
              </a:rPr>
              <a:t>What is your UVP?</a:t>
            </a:r>
          </a:p>
          <a:p>
            <a:pPr marL="457223" lvl="1" indent="-152408" defTabSz="609630">
              <a:lnSpc>
                <a:spcPct val="90000"/>
              </a:lnSpc>
              <a:spcBef>
                <a:spcPts val="333"/>
              </a:spcBef>
              <a:buFontTx/>
              <a:buChar char="-"/>
              <a:defRPr/>
            </a:pPr>
            <a:r>
              <a:rPr lang="en-GB" sz="2133" dirty="0">
                <a:solidFill>
                  <a:prstClr val="black"/>
                </a:solidFill>
                <a:latin typeface="Garamond" panose="02020404030301010803" pitchFamily="18" charset="0"/>
              </a:rPr>
              <a:t>What are your 3-5 content themes?</a:t>
            </a:r>
          </a:p>
          <a:p>
            <a:pPr defTabSz="609630"/>
            <a:endParaRPr lang="en-GB" sz="2667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defTabSz="609630"/>
            <a:r>
              <a:rPr lang="en-GB" sz="2667" b="1" dirty="0">
                <a:solidFill>
                  <a:prstClr val="black"/>
                </a:solidFill>
                <a:latin typeface="Garamond" panose="02020404030301010803" pitchFamily="18" charset="0"/>
              </a:rPr>
              <a:t>Content Execution</a:t>
            </a:r>
          </a:p>
          <a:p>
            <a:pPr marL="457223" lvl="1" indent="-152408" defTabSz="609630">
              <a:lnSpc>
                <a:spcPct val="90000"/>
              </a:lnSpc>
              <a:spcBef>
                <a:spcPts val="333"/>
              </a:spcBef>
              <a:buFontTx/>
              <a:buChar char="-"/>
              <a:defRPr/>
            </a:pPr>
            <a:r>
              <a:rPr lang="en-GB" sz="2133" dirty="0">
                <a:solidFill>
                  <a:prstClr val="black"/>
                </a:solidFill>
                <a:latin typeface="Garamond" panose="02020404030301010803" pitchFamily="18" charset="0"/>
              </a:rPr>
              <a:t>What is your content plan (reuse &amp; accumulate)?</a:t>
            </a:r>
          </a:p>
          <a:p>
            <a:pPr marL="457223" lvl="1" indent="-152408" defTabSz="609630">
              <a:lnSpc>
                <a:spcPct val="90000"/>
              </a:lnSpc>
              <a:spcBef>
                <a:spcPts val="333"/>
              </a:spcBef>
              <a:buFontTx/>
              <a:buChar char="-"/>
              <a:defRPr/>
            </a:pPr>
            <a:r>
              <a:rPr lang="en-GB" sz="2133" dirty="0">
                <a:solidFill>
                  <a:prstClr val="black"/>
                </a:solidFill>
                <a:latin typeface="Garamond" panose="02020404030301010803" pitchFamily="18" charset="0"/>
              </a:rPr>
              <a:t>What is your high-value ‘lead magnet’ content?</a:t>
            </a:r>
          </a:p>
          <a:p>
            <a:pPr marL="457223" lvl="1" indent="-152408" defTabSz="609630">
              <a:lnSpc>
                <a:spcPct val="90000"/>
              </a:lnSpc>
              <a:spcBef>
                <a:spcPts val="333"/>
              </a:spcBef>
              <a:buFontTx/>
              <a:buChar char="-"/>
              <a:defRPr/>
            </a:pPr>
            <a:r>
              <a:rPr lang="en-GB" sz="2133" dirty="0">
                <a:solidFill>
                  <a:prstClr val="black"/>
                </a:solidFill>
                <a:latin typeface="Garamond" panose="02020404030301010803" pitchFamily="18" charset="0"/>
              </a:rPr>
              <a:t>What is your subscription offer?</a:t>
            </a:r>
          </a:p>
          <a:p>
            <a:pPr defTabSz="609630"/>
            <a:endParaRPr lang="en-GB" sz="2667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defTabSz="609630"/>
            <a:r>
              <a:rPr lang="en-GB" sz="2667" b="1" dirty="0">
                <a:solidFill>
                  <a:prstClr val="black"/>
                </a:solidFill>
                <a:latin typeface="Garamond" panose="02020404030301010803" pitchFamily="18" charset="0"/>
              </a:rPr>
              <a:t>Content System</a:t>
            </a:r>
          </a:p>
          <a:p>
            <a:pPr marL="457223" lvl="1" indent="-152408" defTabSz="609630">
              <a:lnSpc>
                <a:spcPct val="90000"/>
              </a:lnSpc>
              <a:spcBef>
                <a:spcPts val="333"/>
              </a:spcBef>
              <a:buFontTx/>
              <a:buChar char="-"/>
              <a:defRPr/>
            </a:pPr>
            <a:r>
              <a:rPr lang="en-GB" sz="2133" dirty="0">
                <a:solidFill>
                  <a:prstClr val="black"/>
                </a:solidFill>
                <a:latin typeface="Garamond" panose="02020404030301010803" pitchFamily="18" charset="0"/>
              </a:rPr>
              <a:t>Get a cheap CRM &amp; input your emails</a:t>
            </a:r>
          </a:p>
          <a:p>
            <a:pPr marL="457223" lvl="1" indent="-152408" defTabSz="609630">
              <a:lnSpc>
                <a:spcPct val="90000"/>
              </a:lnSpc>
              <a:spcBef>
                <a:spcPts val="333"/>
              </a:spcBef>
              <a:buFontTx/>
              <a:buChar char="-"/>
              <a:defRPr/>
            </a:pPr>
            <a:r>
              <a:rPr lang="en-GB" sz="2133" dirty="0">
                <a:solidFill>
                  <a:prstClr val="black"/>
                </a:solidFill>
                <a:latin typeface="Garamond" panose="02020404030301010803" pitchFamily="18" charset="0"/>
              </a:rPr>
              <a:t>Capture emails on your website</a:t>
            </a:r>
          </a:p>
          <a:p>
            <a:pPr marL="457223" lvl="1" indent="-152408" defTabSz="609630">
              <a:lnSpc>
                <a:spcPct val="90000"/>
              </a:lnSpc>
              <a:spcBef>
                <a:spcPts val="333"/>
              </a:spcBef>
              <a:buFontTx/>
              <a:buChar char="-"/>
              <a:defRPr/>
            </a:pPr>
            <a:r>
              <a:rPr lang="en-GB" sz="2133" dirty="0">
                <a:solidFill>
                  <a:prstClr val="black"/>
                </a:solidFill>
                <a:latin typeface="Garamond" panose="02020404030301010803" pitchFamily="18" charset="0"/>
              </a:rPr>
              <a:t>Plan a 12 month subscription sequence</a:t>
            </a:r>
          </a:p>
        </p:txBody>
      </p:sp>
      <p:pic>
        <p:nvPicPr>
          <p:cNvPr id="9" name="Picture 2" descr="Digital Content Icon Images, Stock Photos &amp;amp; Vectors | Shutterstock">
            <a:extLst>
              <a:ext uri="{FF2B5EF4-FFF2-40B4-BE49-F238E27FC236}">
                <a16:creationId xmlns:a16="http://schemas.microsoft.com/office/drawing/2014/main" id="{7F0C69E8-456C-484D-93AA-1D412896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0" b="9207"/>
          <a:stretch/>
        </p:blipFill>
        <p:spPr bwMode="auto">
          <a:xfrm>
            <a:off x="7176772" y="2303521"/>
            <a:ext cx="5015228" cy="396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3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FBD258-0F9A-4162-B3B0-52DC8A380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10" y="2504738"/>
            <a:ext cx="5517980" cy="1848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DA524E6A-8EDE-46D0-9A7C-CCF27068D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66" y="758305"/>
            <a:ext cx="6960197" cy="569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473762" cy="6858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rot="-5400000">
            <a:off x="9128761" y="-1989557"/>
            <a:ext cx="30479" cy="6096000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85060" y="53370"/>
            <a:ext cx="508322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n-US" sz="6400" cap="small" dirty="0">
                <a:latin typeface="Garamond" panose="02020404030301010803" pitchFamily="18" charset="0"/>
                <a:ea typeface="+mj-ea"/>
                <a:cs typeface="+mj-cs"/>
              </a:rPr>
              <a:t>Digital Marketing 101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84698" y="1435702"/>
            <a:ext cx="530816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Finding Prospects</a:t>
            </a:r>
          </a:p>
          <a:p>
            <a:pPr algn="r"/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algn="r"/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Creating Leads</a:t>
            </a:r>
          </a:p>
          <a:p>
            <a:pPr algn="r"/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algn="r"/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Marketing System</a:t>
            </a:r>
          </a:p>
        </p:txBody>
      </p:sp>
      <p:pic>
        <p:nvPicPr>
          <p:cNvPr id="7" name="Picture 2" descr="Digital Content Icon Images, Stock Photos &amp;amp; Vectors | Shutterstock">
            <a:extLst>
              <a:ext uri="{FF2B5EF4-FFF2-40B4-BE49-F238E27FC236}">
                <a16:creationId xmlns:a16="http://schemas.microsoft.com/office/drawing/2014/main" id="{2C1FB7A8-D91F-4618-ACB0-23E800827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0" b="9207"/>
          <a:stretch/>
        </p:blipFill>
        <p:spPr bwMode="auto">
          <a:xfrm>
            <a:off x="185060" y="3144372"/>
            <a:ext cx="5015228" cy="396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364DA72-512D-4AA8-9D5D-0FB3E5A1C9DF}"/>
              </a:ext>
            </a:extLst>
          </p:cNvPr>
          <p:cNvSpPr/>
          <p:nvPr/>
        </p:nvSpPr>
        <p:spPr>
          <a:xfrm>
            <a:off x="7978901" y="764743"/>
            <a:ext cx="1393413" cy="4962698"/>
          </a:xfrm>
          <a:prstGeom prst="round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599087-1BF9-4651-951A-AD02506CAD9C}"/>
              </a:ext>
            </a:extLst>
          </p:cNvPr>
          <p:cNvSpPr/>
          <p:nvPr/>
        </p:nvSpPr>
        <p:spPr>
          <a:xfrm>
            <a:off x="2887346" y="738769"/>
            <a:ext cx="1393413" cy="4962698"/>
          </a:xfrm>
          <a:prstGeom prst="round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A7EB03-86CF-4FF6-A497-FC3D129622B3}"/>
              </a:ext>
            </a:extLst>
          </p:cNvPr>
          <p:cNvSpPr/>
          <p:nvPr/>
        </p:nvSpPr>
        <p:spPr>
          <a:xfrm>
            <a:off x="6281716" y="764743"/>
            <a:ext cx="1393413" cy="4962698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B45EC-9F1A-49C5-AC5A-719CE5B27267}"/>
              </a:ext>
            </a:extLst>
          </p:cNvPr>
          <p:cNvSpPr/>
          <p:nvPr/>
        </p:nvSpPr>
        <p:spPr>
          <a:xfrm>
            <a:off x="6416868" y="2005114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Find Prospects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45A59-B3AE-4785-83BB-96D50FF16B3F}"/>
              </a:ext>
            </a:extLst>
          </p:cNvPr>
          <p:cNvSpPr/>
          <p:nvPr/>
        </p:nvSpPr>
        <p:spPr>
          <a:xfrm>
            <a:off x="6416868" y="3246095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Build Trust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6F285-5013-46F3-84FD-4BF0A414BE24}"/>
              </a:ext>
            </a:extLst>
          </p:cNvPr>
          <p:cNvSpPr/>
          <p:nvPr/>
        </p:nvSpPr>
        <p:spPr>
          <a:xfrm>
            <a:off x="6416868" y="4487072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Educate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D039E9-1203-4CAF-87F2-88F54B8B06CC}"/>
              </a:ext>
            </a:extLst>
          </p:cNvPr>
          <p:cNvSpPr/>
          <p:nvPr/>
        </p:nvSpPr>
        <p:spPr>
          <a:xfrm>
            <a:off x="8106388" y="2005114"/>
            <a:ext cx="1122218" cy="8599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Call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580A3F-2D33-4BEC-92B0-1934DBEE42B3}"/>
              </a:ext>
            </a:extLst>
          </p:cNvPr>
          <p:cNvSpPr/>
          <p:nvPr/>
        </p:nvSpPr>
        <p:spPr>
          <a:xfrm>
            <a:off x="3022944" y="2005113"/>
            <a:ext cx="1122218" cy="8599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Entry Offer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AA3B9-D4D7-4543-A40B-DB7A3753A1A1}"/>
              </a:ext>
            </a:extLst>
          </p:cNvPr>
          <p:cNvSpPr/>
          <p:nvPr/>
        </p:nvSpPr>
        <p:spPr>
          <a:xfrm>
            <a:off x="3022944" y="3246092"/>
            <a:ext cx="1122218" cy="8599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Flagship Offer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8ECF6-09D9-4696-815E-050FFE957036}"/>
              </a:ext>
            </a:extLst>
          </p:cNvPr>
          <p:cNvSpPr/>
          <p:nvPr/>
        </p:nvSpPr>
        <p:spPr>
          <a:xfrm>
            <a:off x="3022944" y="4487072"/>
            <a:ext cx="1122218" cy="8599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Recurring Offer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0E2257-5A50-473D-86BF-AE3539BE6715}"/>
              </a:ext>
            </a:extLst>
          </p:cNvPr>
          <p:cNvSpPr/>
          <p:nvPr/>
        </p:nvSpPr>
        <p:spPr>
          <a:xfrm>
            <a:off x="8118510" y="3246093"/>
            <a:ext cx="1122218" cy="8599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Sell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0314EC-C8E9-45E2-A096-E0CC8AD445F9}"/>
              </a:ext>
            </a:extLst>
          </p:cNvPr>
          <p:cNvSpPr/>
          <p:nvPr/>
        </p:nvSpPr>
        <p:spPr>
          <a:xfrm>
            <a:off x="8118510" y="4487073"/>
            <a:ext cx="1122218" cy="8599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Follow-up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6745ED1-2583-4327-B6C7-C582E7E8E769}"/>
              </a:ext>
            </a:extLst>
          </p:cNvPr>
          <p:cNvSpPr/>
          <p:nvPr/>
        </p:nvSpPr>
        <p:spPr>
          <a:xfrm>
            <a:off x="8548518" y="2865051"/>
            <a:ext cx="266007" cy="38104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1300AF5-AF99-4E53-B61B-FC4240C6DA5A}"/>
              </a:ext>
            </a:extLst>
          </p:cNvPr>
          <p:cNvSpPr/>
          <p:nvPr/>
        </p:nvSpPr>
        <p:spPr>
          <a:xfrm>
            <a:off x="8613117" y="4106032"/>
            <a:ext cx="266007" cy="38104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AE8F75-80CC-4E5A-B539-6DF5D4743B62}"/>
              </a:ext>
            </a:extLst>
          </p:cNvPr>
          <p:cNvSpPr txBox="1"/>
          <p:nvPr/>
        </p:nvSpPr>
        <p:spPr>
          <a:xfrm>
            <a:off x="6306559" y="1306761"/>
            <a:ext cx="139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Attract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312EDA-3341-4D21-ABE6-1ED08E671556}"/>
              </a:ext>
            </a:extLst>
          </p:cNvPr>
          <p:cNvSpPr txBox="1"/>
          <p:nvPr/>
        </p:nvSpPr>
        <p:spPr>
          <a:xfrm>
            <a:off x="7989325" y="1306761"/>
            <a:ext cx="139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Convert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99F7B2-C659-4C8E-A9E2-E2FC2ED93016}"/>
              </a:ext>
            </a:extLst>
          </p:cNvPr>
          <p:cNvSpPr txBox="1"/>
          <p:nvPr/>
        </p:nvSpPr>
        <p:spPr>
          <a:xfrm>
            <a:off x="2887346" y="1306760"/>
            <a:ext cx="139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Services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E052BA1-02C0-45F6-B15E-00EDDDF2C22D}"/>
              </a:ext>
            </a:extLst>
          </p:cNvPr>
          <p:cNvSpPr/>
          <p:nvPr/>
        </p:nvSpPr>
        <p:spPr>
          <a:xfrm>
            <a:off x="4615860" y="738769"/>
            <a:ext cx="1393413" cy="4962698"/>
          </a:xfrm>
          <a:prstGeom prst="roundRect">
            <a:avLst/>
          </a:prstGeom>
          <a:solidFill>
            <a:srgbClr val="EB7C30">
              <a:alpha val="44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2F8EA6-B937-460F-A3AF-2B255F60CFD6}"/>
              </a:ext>
            </a:extLst>
          </p:cNvPr>
          <p:cNvSpPr/>
          <p:nvPr/>
        </p:nvSpPr>
        <p:spPr>
          <a:xfrm>
            <a:off x="4756798" y="4484611"/>
            <a:ext cx="1122218" cy="859938"/>
          </a:xfrm>
          <a:prstGeom prst="rect">
            <a:avLst/>
          </a:prstGeom>
          <a:solidFill>
            <a:srgbClr val="EB7C3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Marketing Themes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0065B5-2379-4DA6-BF98-B1ED53C31BF6}"/>
              </a:ext>
            </a:extLst>
          </p:cNvPr>
          <p:cNvSpPr/>
          <p:nvPr/>
        </p:nvSpPr>
        <p:spPr>
          <a:xfrm>
            <a:off x="4751458" y="3246092"/>
            <a:ext cx="1122218" cy="859939"/>
          </a:xfrm>
          <a:prstGeom prst="rect">
            <a:avLst/>
          </a:prstGeom>
          <a:solidFill>
            <a:srgbClr val="EB7C3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Research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CB2EB2-5257-4849-B8DC-C8ADE0FBC026}"/>
              </a:ext>
            </a:extLst>
          </p:cNvPr>
          <p:cNvSpPr/>
          <p:nvPr/>
        </p:nvSpPr>
        <p:spPr>
          <a:xfrm>
            <a:off x="4730581" y="2002649"/>
            <a:ext cx="1122218" cy="859939"/>
          </a:xfrm>
          <a:prstGeom prst="rect">
            <a:avLst/>
          </a:prstGeom>
          <a:solidFill>
            <a:srgbClr val="EB7C3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UVP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7EF1ED-1BC3-4EF3-9C7E-2C4FC9A351B5}"/>
              </a:ext>
            </a:extLst>
          </p:cNvPr>
          <p:cNvSpPr txBox="1"/>
          <p:nvPr/>
        </p:nvSpPr>
        <p:spPr>
          <a:xfrm>
            <a:off x="4615860" y="1306760"/>
            <a:ext cx="139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Niche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2A348FA-1D12-4F4E-8D32-2ED25D09503C}"/>
              </a:ext>
            </a:extLst>
          </p:cNvPr>
          <p:cNvSpPr/>
          <p:nvPr/>
        </p:nvSpPr>
        <p:spPr>
          <a:xfrm>
            <a:off x="1190161" y="738769"/>
            <a:ext cx="1393413" cy="4962698"/>
          </a:xfrm>
          <a:prstGeom prst="roundRect">
            <a:avLst/>
          </a:prstGeom>
          <a:solidFill>
            <a:srgbClr val="BF0000">
              <a:alpha val="44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E834D0-3CC1-44AD-A62C-AC5000495935}"/>
              </a:ext>
            </a:extLst>
          </p:cNvPr>
          <p:cNvSpPr/>
          <p:nvPr/>
        </p:nvSpPr>
        <p:spPr>
          <a:xfrm>
            <a:off x="1325759" y="2005113"/>
            <a:ext cx="1122218" cy="859938"/>
          </a:xfrm>
          <a:prstGeom prst="rect">
            <a:avLst/>
          </a:prstGeom>
          <a:solidFill>
            <a:srgbClr val="B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Goal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A7D14A-3E75-4A61-9306-6995DD8BEA7E}"/>
              </a:ext>
            </a:extLst>
          </p:cNvPr>
          <p:cNvSpPr/>
          <p:nvPr/>
        </p:nvSpPr>
        <p:spPr>
          <a:xfrm>
            <a:off x="1325759" y="3246092"/>
            <a:ext cx="1122218" cy="859939"/>
          </a:xfrm>
          <a:prstGeom prst="rect">
            <a:avLst/>
          </a:prstGeom>
          <a:solidFill>
            <a:srgbClr val="B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Mindset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6A4F3E-B07F-4FA3-B61A-DEB17413CC11}"/>
              </a:ext>
            </a:extLst>
          </p:cNvPr>
          <p:cNvSpPr/>
          <p:nvPr/>
        </p:nvSpPr>
        <p:spPr>
          <a:xfrm>
            <a:off x="1325759" y="4487072"/>
            <a:ext cx="1122218" cy="859939"/>
          </a:xfrm>
          <a:prstGeom prst="rect">
            <a:avLst/>
          </a:prstGeom>
          <a:solidFill>
            <a:srgbClr val="B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Plan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BAB378-ED25-4782-8A10-678450EFF763}"/>
              </a:ext>
            </a:extLst>
          </p:cNvPr>
          <p:cNvSpPr txBox="1"/>
          <p:nvPr/>
        </p:nvSpPr>
        <p:spPr>
          <a:xfrm>
            <a:off x="1190161" y="1306760"/>
            <a:ext cx="139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Strategy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ED0C6BD-26A4-4322-94DA-0F3BB737E949}"/>
              </a:ext>
            </a:extLst>
          </p:cNvPr>
          <p:cNvSpPr/>
          <p:nvPr/>
        </p:nvSpPr>
        <p:spPr>
          <a:xfrm>
            <a:off x="9655181" y="762280"/>
            <a:ext cx="1393413" cy="4962698"/>
          </a:xfrm>
          <a:prstGeom prst="roundRect">
            <a:avLst/>
          </a:prstGeom>
          <a:solidFill>
            <a:srgbClr val="7030A0">
              <a:alpha val="44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32C8A2A-9CF9-411D-A43C-17A1EAAE7C1B}"/>
              </a:ext>
            </a:extLst>
          </p:cNvPr>
          <p:cNvSpPr/>
          <p:nvPr/>
        </p:nvSpPr>
        <p:spPr>
          <a:xfrm>
            <a:off x="9782668" y="2002651"/>
            <a:ext cx="1122218" cy="85993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Do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7FA4CD-F11A-4B66-9193-1064F00C1E9F}"/>
              </a:ext>
            </a:extLst>
          </p:cNvPr>
          <p:cNvSpPr/>
          <p:nvPr/>
        </p:nvSpPr>
        <p:spPr>
          <a:xfrm>
            <a:off x="9794790" y="3243630"/>
            <a:ext cx="1122218" cy="85993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Learn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3D275A-744F-473D-ADD3-D0C50F320B7D}"/>
              </a:ext>
            </a:extLst>
          </p:cNvPr>
          <p:cNvSpPr/>
          <p:nvPr/>
        </p:nvSpPr>
        <p:spPr>
          <a:xfrm>
            <a:off x="9794790" y="4484610"/>
            <a:ext cx="1122218" cy="85993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Upsell</a:t>
            </a: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A9A48182-D886-4147-AE0E-96551EC9FCBA}"/>
              </a:ext>
            </a:extLst>
          </p:cNvPr>
          <p:cNvSpPr/>
          <p:nvPr/>
        </p:nvSpPr>
        <p:spPr>
          <a:xfrm>
            <a:off x="10224798" y="2862588"/>
            <a:ext cx="266007" cy="381041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CDEC0305-FB75-4E08-B757-46B022B33EB3}"/>
              </a:ext>
            </a:extLst>
          </p:cNvPr>
          <p:cNvSpPr/>
          <p:nvPr/>
        </p:nvSpPr>
        <p:spPr>
          <a:xfrm>
            <a:off x="10289397" y="4103569"/>
            <a:ext cx="266007" cy="381041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E9FB6E-2C36-4400-9D0E-B24EE40B0D64}"/>
              </a:ext>
            </a:extLst>
          </p:cNvPr>
          <p:cNvSpPr txBox="1"/>
          <p:nvPr/>
        </p:nvSpPr>
        <p:spPr>
          <a:xfrm>
            <a:off x="9665605" y="1304298"/>
            <a:ext cx="139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Deliver</a:t>
            </a:r>
          </a:p>
        </p:txBody>
      </p:sp>
    </p:spTree>
    <p:extLst>
      <p:ext uri="{BB962C8B-B14F-4D97-AF65-F5344CB8AC3E}">
        <p14:creationId xmlns:p14="http://schemas.microsoft.com/office/powerpoint/2010/main" val="3740318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8" grpId="0"/>
      <p:bldP spid="39" grpId="0" animBg="1"/>
      <p:bldP spid="40" grpId="0" animBg="1"/>
      <p:bldP spid="41" grpId="0" animBg="1"/>
      <p:bldP spid="42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ED50AD3-3228-418A-A872-531F8C4BEC3E}"/>
              </a:ext>
            </a:extLst>
          </p:cNvPr>
          <p:cNvSpPr/>
          <p:nvPr/>
        </p:nvSpPr>
        <p:spPr>
          <a:xfrm>
            <a:off x="9245727" y="2095498"/>
            <a:ext cx="3454273" cy="2235201"/>
          </a:xfrm>
          <a:prstGeom prst="round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A7EB03-86CF-4FF6-A497-FC3D129622B3}"/>
              </a:ext>
            </a:extLst>
          </p:cNvPr>
          <p:cNvSpPr/>
          <p:nvPr/>
        </p:nvSpPr>
        <p:spPr>
          <a:xfrm>
            <a:off x="2832100" y="2095500"/>
            <a:ext cx="6311900" cy="2235200"/>
          </a:xfrm>
          <a:prstGeom prst="roundRect">
            <a:avLst/>
          </a:prstGeom>
          <a:solidFill>
            <a:srgbClr val="00AF50">
              <a:alpha val="44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B45EC-9F1A-49C5-AC5A-719CE5B27267}"/>
              </a:ext>
            </a:extLst>
          </p:cNvPr>
          <p:cNvSpPr/>
          <p:nvPr/>
        </p:nvSpPr>
        <p:spPr>
          <a:xfrm>
            <a:off x="3390568" y="2783130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Find Prospects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45A59-B3AE-4785-83BB-96D50FF16B3F}"/>
              </a:ext>
            </a:extLst>
          </p:cNvPr>
          <p:cNvSpPr/>
          <p:nvPr/>
        </p:nvSpPr>
        <p:spPr>
          <a:xfrm>
            <a:off x="6736050" y="3359813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Build Trust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6F285-5013-46F3-84FD-4BF0A414BE24}"/>
              </a:ext>
            </a:extLst>
          </p:cNvPr>
          <p:cNvSpPr/>
          <p:nvPr/>
        </p:nvSpPr>
        <p:spPr>
          <a:xfrm>
            <a:off x="6736050" y="2265937"/>
            <a:ext cx="1122218" cy="859939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Educate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AE8F75-80CC-4E5A-B539-6DF5D4743B62}"/>
              </a:ext>
            </a:extLst>
          </p:cNvPr>
          <p:cNvSpPr txBox="1"/>
          <p:nvPr/>
        </p:nvSpPr>
        <p:spPr>
          <a:xfrm>
            <a:off x="5097065" y="1211220"/>
            <a:ext cx="213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cap="small" dirty="0">
                <a:solidFill>
                  <a:srgbClr val="00AD50"/>
                </a:solidFill>
                <a:latin typeface="Garamond" panose="02020404030301010803" pitchFamily="18" charset="0"/>
              </a:rPr>
              <a:t>Attract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84A4FCD-2B6E-4792-AB66-CAF793552FE7}"/>
              </a:ext>
            </a:extLst>
          </p:cNvPr>
          <p:cNvSpPr/>
          <p:nvPr/>
        </p:nvSpPr>
        <p:spPr>
          <a:xfrm>
            <a:off x="4758778" y="2811687"/>
            <a:ext cx="1706418" cy="859938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1C0C24-0085-4F33-A2EB-C2679F6CD71E}"/>
              </a:ext>
            </a:extLst>
          </p:cNvPr>
          <p:cNvSpPr txBox="1"/>
          <p:nvPr/>
        </p:nvSpPr>
        <p:spPr>
          <a:xfrm>
            <a:off x="4924337" y="3038806"/>
            <a:ext cx="12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Prospects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1E6E63-4940-4CAD-9A45-9FACDFCAE199}"/>
              </a:ext>
            </a:extLst>
          </p:cNvPr>
          <p:cNvSpPr txBox="1"/>
          <p:nvPr/>
        </p:nvSpPr>
        <p:spPr>
          <a:xfrm>
            <a:off x="9835540" y="1211222"/>
            <a:ext cx="213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cap="small" dirty="0">
                <a:solidFill>
                  <a:srgbClr val="2867B2"/>
                </a:solidFill>
                <a:latin typeface="Garamond" panose="02020404030301010803" pitchFamily="18" charset="0"/>
              </a:rPr>
              <a:t>Convert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FBA145F-A6D8-494B-B1A1-7847A526D190}"/>
              </a:ext>
            </a:extLst>
          </p:cNvPr>
          <p:cNvSpPr/>
          <p:nvPr/>
        </p:nvSpPr>
        <p:spPr>
          <a:xfrm>
            <a:off x="-393700" y="2095498"/>
            <a:ext cx="2999070" cy="2235201"/>
          </a:xfrm>
          <a:prstGeom prst="roundRect">
            <a:avLst/>
          </a:prstGeom>
          <a:solidFill>
            <a:srgbClr val="EB7C30">
              <a:alpha val="44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DBA15C-0C13-46C2-A5C7-48E48C9480A5}"/>
              </a:ext>
            </a:extLst>
          </p:cNvPr>
          <p:cNvSpPr txBox="1"/>
          <p:nvPr/>
        </p:nvSpPr>
        <p:spPr>
          <a:xfrm>
            <a:off x="0" y="1211221"/>
            <a:ext cx="213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cap="small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Niche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36CF49-046D-463A-A89B-351BDDD30223}"/>
              </a:ext>
            </a:extLst>
          </p:cNvPr>
          <p:cNvSpPr txBox="1"/>
          <p:nvPr/>
        </p:nvSpPr>
        <p:spPr>
          <a:xfrm>
            <a:off x="1736344" y="3010250"/>
            <a:ext cx="12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Ideal Client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652A21C5-76CE-486B-80FB-72B07AFA9481}"/>
              </a:ext>
            </a:extLst>
          </p:cNvPr>
          <p:cNvSpPr/>
          <p:nvPr/>
        </p:nvSpPr>
        <p:spPr>
          <a:xfrm>
            <a:off x="8129121" y="2811687"/>
            <a:ext cx="2326535" cy="859938"/>
          </a:xfrm>
          <a:prstGeom prst="rightArrow">
            <a:avLst/>
          </a:prstGeom>
          <a:solidFill>
            <a:srgbClr val="00AD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0B2F7-907D-4304-99D5-E3E1952F33BF}"/>
              </a:ext>
            </a:extLst>
          </p:cNvPr>
          <p:cNvSpPr txBox="1"/>
          <p:nvPr/>
        </p:nvSpPr>
        <p:spPr>
          <a:xfrm>
            <a:off x="8294681" y="3038806"/>
            <a:ext cx="193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Qualified Leads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E119763E-BC05-437F-83FC-54F9902285C1}"/>
              </a:ext>
            </a:extLst>
          </p:cNvPr>
          <p:cNvSpPr/>
          <p:nvPr/>
        </p:nvSpPr>
        <p:spPr>
          <a:xfrm>
            <a:off x="794327" y="2660073"/>
            <a:ext cx="2482876" cy="116378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Buyer Profile &amp; Marketing Themes</a:t>
            </a:r>
          </a:p>
        </p:txBody>
      </p:sp>
    </p:spTree>
    <p:extLst>
      <p:ext uri="{BB962C8B-B14F-4D97-AF65-F5344CB8AC3E}">
        <p14:creationId xmlns:p14="http://schemas.microsoft.com/office/powerpoint/2010/main" val="1712693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56" grpId="0"/>
      <p:bldP spid="58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o is a &amp;quot;Sniper&amp;quot; - Shooting Cracow">
            <a:extLst>
              <a:ext uri="{FF2B5EF4-FFF2-40B4-BE49-F238E27FC236}">
                <a16:creationId xmlns:a16="http://schemas.microsoft.com/office/drawing/2014/main" id="{2CB18B24-A140-4D51-A4E7-D95B8DA5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88" y="698234"/>
            <a:ext cx="3687937" cy="2456224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sential guide to clay gun barrels | Clay Shooting magazine">
            <a:extLst>
              <a:ext uri="{FF2B5EF4-FFF2-40B4-BE49-F238E27FC236}">
                <a16:creationId xmlns:a16="http://schemas.microsoft.com/office/drawing/2014/main" id="{B525F529-9028-4409-A582-749893F5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16" y="3431816"/>
            <a:ext cx="3687937" cy="2458625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CEA739-6279-4333-A79F-4C02C8264227}"/>
              </a:ext>
            </a:extLst>
          </p:cNvPr>
          <p:cNvSpPr txBox="1"/>
          <p:nvPr/>
        </p:nvSpPr>
        <p:spPr>
          <a:xfrm>
            <a:off x="3133983" y="1621712"/>
            <a:ext cx="285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Targeted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A4D6BC-360F-4D82-931A-BF376FDC2007}"/>
              </a:ext>
            </a:extLst>
          </p:cNvPr>
          <p:cNvSpPr txBox="1"/>
          <p:nvPr/>
        </p:nvSpPr>
        <p:spPr>
          <a:xfrm>
            <a:off x="2408350" y="4415412"/>
            <a:ext cx="285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Spray &amp; Pray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5290B7-7EA7-4BC2-BB58-431D55AB2F33}"/>
              </a:ext>
            </a:extLst>
          </p:cNvPr>
          <p:cNvSpPr txBox="1"/>
          <p:nvPr/>
        </p:nvSpPr>
        <p:spPr>
          <a:xfrm>
            <a:off x="5964353" y="970377"/>
            <a:ext cx="62276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Ideal client profile +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Best 10 clients &amp; buyers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Clients at purchase ‘trigger’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Google Alerts, LinkedIn Search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1099E9-CFF7-485A-AE53-89D70BA854C4}"/>
              </a:ext>
            </a:extLst>
          </p:cNvPr>
          <p:cNvSpPr txBox="1"/>
          <p:nvPr/>
        </p:nvSpPr>
        <p:spPr>
          <a:xfrm>
            <a:off x="5986040" y="3570571"/>
            <a:ext cx="62276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Automated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Automated LinkedIn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Email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Website &amp; SEO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Blogs &amp; SEO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5AB9F-F411-4FFB-8A61-058A592FB7C7}"/>
              </a:ext>
            </a:extLst>
          </p:cNvPr>
          <p:cNvSpPr/>
          <p:nvPr/>
        </p:nvSpPr>
        <p:spPr>
          <a:xfrm>
            <a:off x="266368" y="540407"/>
            <a:ext cx="1473532" cy="1081305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Find Prospects</a:t>
            </a:r>
          </a:p>
        </p:txBody>
      </p:sp>
    </p:spTree>
    <p:extLst>
      <p:ext uri="{BB962C8B-B14F-4D97-AF65-F5344CB8AC3E}">
        <p14:creationId xmlns:p14="http://schemas.microsoft.com/office/powerpoint/2010/main" val="30907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D3A1B6B3-DBC2-42DB-8021-ADD183FE8CB6}"/>
              </a:ext>
            </a:extLst>
          </p:cNvPr>
          <p:cNvSpPr/>
          <p:nvPr/>
        </p:nvSpPr>
        <p:spPr>
          <a:xfrm>
            <a:off x="3797668" y="3301333"/>
            <a:ext cx="2717380" cy="2572269"/>
          </a:xfrm>
          <a:prstGeom prst="ellipse">
            <a:avLst/>
          </a:prstGeom>
          <a:solidFill>
            <a:srgbClr val="C00000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Garamond" panose="02020404030301010803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F10BEDF-4ADD-455B-9800-E46DCB011395}"/>
              </a:ext>
            </a:extLst>
          </p:cNvPr>
          <p:cNvSpPr/>
          <p:nvPr/>
        </p:nvSpPr>
        <p:spPr>
          <a:xfrm>
            <a:off x="3940986" y="494241"/>
            <a:ext cx="3180549" cy="3068228"/>
          </a:xfrm>
          <a:prstGeom prst="ellipse">
            <a:avLst/>
          </a:prstGeom>
          <a:solidFill>
            <a:schemeClr val="accent6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Garamond" panose="02020404030301010803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B2D3B82-9410-4968-A044-06DDEE5AAF05}"/>
              </a:ext>
            </a:extLst>
          </p:cNvPr>
          <p:cNvSpPr/>
          <p:nvPr/>
        </p:nvSpPr>
        <p:spPr>
          <a:xfrm>
            <a:off x="7121534" y="368302"/>
            <a:ext cx="4257665" cy="4185262"/>
          </a:xfrm>
          <a:prstGeom prst="ellipse">
            <a:avLst/>
          </a:prstGeom>
          <a:solidFill>
            <a:schemeClr val="accent6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6C777-5423-4DDA-83A9-09DCE4E6884D}"/>
              </a:ext>
            </a:extLst>
          </p:cNvPr>
          <p:cNvSpPr txBox="1"/>
          <p:nvPr/>
        </p:nvSpPr>
        <p:spPr>
          <a:xfrm>
            <a:off x="8537575" y="1719389"/>
            <a:ext cx="1212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Hanging Out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B5AEF5-7CBE-42F7-A9F4-65EA9071053D}"/>
              </a:ext>
            </a:extLst>
          </p:cNvPr>
          <p:cNvCxnSpPr>
            <a:cxnSpLocks/>
          </p:cNvCxnSpPr>
          <p:nvPr/>
        </p:nvCxnSpPr>
        <p:spPr>
          <a:xfrm>
            <a:off x="3473450" y="5676900"/>
            <a:ext cx="75819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30C7A2-5E4A-42DB-8C1A-D8CD92FF3A45}"/>
              </a:ext>
            </a:extLst>
          </p:cNvPr>
          <p:cNvCxnSpPr>
            <a:cxnSpLocks/>
          </p:cNvCxnSpPr>
          <p:nvPr/>
        </p:nvCxnSpPr>
        <p:spPr>
          <a:xfrm flipV="1">
            <a:off x="3625850" y="876300"/>
            <a:ext cx="0" cy="495300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9B3E2F8-2F54-4010-A8D6-3A05CB73F10C}"/>
              </a:ext>
            </a:extLst>
          </p:cNvPr>
          <p:cNvSpPr txBox="1"/>
          <p:nvPr/>
        </p:nvSpPr>
        <p:spPr>
          <a:xfrm>
            <a:off x="2717799" y="707023"/>
            <a:ext cx="114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aramond" panose="02020404030301010803" pitchFamily="18" charset="0"/>
              </a:rPr>
              <a:t>CHEAP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E82C3-BF45-4930-AF55-EA9A02EC55D9}"/>
              </a:ext>
            </a:extLst>
          </p:cNvPr>
          <p:cNvSpPr txBox="1"/>
          <p:nvPr/>
        </p:nvSpPr>
        <p:spPr>
          <a:xfrm>
            <a:off x="2436622" y="5286117"/>
            <a:ext cx="133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aramond" panose="02020404030301010803" pitchFamily="18" charset="0"/>
              </a:rPr>
              <a:t>EXPENSIVE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18D57-98CD-4E15-8C0A-B3AA93EAEA5E}"/>
              </a:ext>
            </a:extLst>
          </p:cNvPr>
          <p:cNvSpPr txBox="1"/>
          <p:nvPr/>
        </p:nvSpPr>
        <p:spPr>
          <a:xfrm>
            <a:off x="3695700" y="5935247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Garamond" panose="02020404030301010803" pitchFamily="18" charset="0"/>
              </a:rPr>
              <a:t>LOW SUCCESS 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027DA0-7F65-4BBD-9254-9A8751D2A5F8}"/>
              </a:ext>
            </a:extLst>
          </p:cNvPr>
          <p:cNvSpPr txBox="1"/>
          <p:nvPr/>
        </p:nvSpPr>
        <p:spPr>
          <a:xfrm>
            <a:off x="9563100" y="5935246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Garamond" panose="02020404030301010803" pitchFamily="18" charset="0"/>
              </a:rPr>
              <a:t>HIGH SUCCESS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93575-BB0D-421C-BD53-451F848E22E7}"/>
              </a:ext>
            </a:extLst>
          </p:cNvPr>
          <p:cNvSpPr txBox="1"/>
          <p:nvPr/>
        </p:nvSpPr>
        <p:spPr>
          <a:xfrm>
            <a:off x="10025064" y="1713001"/>
            <a:ext cx="1079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Garamond" panose="02020404030301010803" pitchFamily="18" charset="0"/>
              </a:rPr>
              <a:t>Referrals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CECAF3-5F68-4167-B8AD-3517645703E7}"/>
              </a:ext>
            </a:extLst>
          </p:cNvPr>
          <p:cNvSpPr txBox="1"/>
          <p:nvPr/>
        </p:nvSpPr>
        <p:spPr>
          <a:xfrm>
            <a:off x="8302625" y="2498288"/>
            <a:ext cx="144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Conference speaker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4AC70-B0D9-4709-865A-22675E987943}"/>
              </a:ext>
            </a:extLst>
          </p:cNvPr>
          <p:cNvSpPr txBox="1"/>
          <p:nvPr/>
        </p:nvSpPr>
        <p:spPr>
          <a:xfrm>
            <a:off x="9296404" y="4801226"/>
            <a:ext cx="1079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Book Publishing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3378A5-C6EA-4B6A-A113-A3163227D1FD}"/>
              </a:ext>
            </a:extLst>
          </p:cNvPr>
          <p:cNvSpPr txBox="1"/>
          <p:nvPr/>
        </p:nvSpPr>
        <p:spPr>
          <a:xfrm>
            <a:off x="4460863" y="939597"/>
            <a:ext cx="1282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Automated Email Outreach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BE5DDD-36E8-481A-809D-A124C86E9909}"/>
              </a:ext>
            </a:extLst>
          </p:cNvPr>
          <p:cNvSpPr txBox="1"/>
          <p:nvPr/>
        </p:nvSpPr>
        <p:spPr>
          <a:xfrm>
            <a:off x="5486408" y="2406640"/>
            <a:ext cx="1384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Blog / Guest blog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1CF568-6BF3-4951-ABBC-DA80B5C28C88}"/>
              </a:ext>
            </a:extLst>
          </p:cNvPr>
          <p:cNvSpPr txBox="1"/>
          <p:nvPr/>
        </p:nvSpPr>
        <p:spPr>
          <a:xfrm>
            <a:off x="7239007" y="3079233"/>
            <a:ext cx="144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Professional Association Speaker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04B729-BEB2-45E8-94A7-8F2372DF608F}"/>
              </a:ext>
            </a:extLst>
          </p:cNvPr>
          <p:cNvSpPr txBox="1"/>
          <p:nvPr/>
        </p:nvSpPr>
        <p:spPr>
          <a:xfrm>
            <a:off x="9380539" y="2948600"/>
            <a:ext cx="1079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Award Winner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41C1CB-4D18-42CF-926F-19ACE123F1D7}"/>
              </a:ext>
            </a:extLst>
          </p:cNvPr>
          <p:cNvSpPr txBox="1"/>
          <p:nvPr/>
        </p:nvSpPr>
        <p:spPr>
          <a:xfrm>
            <a:off x="6550026" y="4168576"/>
            <a:ext cx="1412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Podcast / Podcast Guest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AC3285-FCEE-4B23-BC9F-CB444352DB66}"/>
              </a:ext>
            </a:extLst>
          </p:cNvPr>
          <p:cNvSpPr txBox="1"/>
          <p:nvPr/>
        </p:nvSpPr>
        <p:spPr>
          <a:xfrm>
            <a:off x="3950499" y="4237265"/>
            <a:ext cx="1009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Pay per click ads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20171D-4D6E-4A6A-B4DC-19D22CD829BC}"/>
              </a:ext>
            </a:extLst>
          </p:cNvPr>
          <p:cNvSpPr txBox="1"/>
          <p:nvPr/>
        </p:nvSpPr>
        <p:spPr>
          <a:xfrm>
            <a:off x="8321680" y="3970277"/>
            <a:ext cx="1603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(Benchmarking) Reports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170D1B-2711-433F-B4B3-5A1B6DECD0D5}"/>
              </a:ext>
            </a:extLst>
          </p:cNvPr>
          <p:cNvSpPr txBox="1"/>
          <p:nvPr/>
        </p:nvSpPr>
        <p:spPr>
          <a:xfrm>
            <a:off x="5130810" y="3898711"/>
            <a:ext cx="1296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Garamond" panose="02020404030301010803" pitchFamily="18" charset="0"/>
              </a:rPr>
              <a:t>Sponsorship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35DB35-24C3-4C89-8BB7-D6CC25146DFE}"/>
              </a:ext>
            </a:extLst>
          </p:cNvPr>
          <p:cNvSpPr txBox="1"/>
          <p:nvPr/>
        </p:nvSpPr>
        <p:spPr>
          <a:xfrm>
            <a:off x="7502530" y="1608613"/>
            <a:ext cx="10477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Garamond" panose="02020404030301010803" pitchFamily="18" charset="0"/>
              </a:rPr>
              <a:t>Webinars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E0759E-2DAF-4345-8284-C92DA9895714}"/>
              </a:ext>
            </a:extLst>
          </p:cNvPr>
          <p:cNvSpPr txBox="1"/>
          <p:nvPr/>
        </p:nvSpPr>
        <p:spPr>
          <a:xfrm>
            <a:off x="5675311" y="1530850"/>
            <a:ext cx="1009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Case studies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07BC9E-98A2-4A3D-9B5B-7527569BE537}"/>
              </a:ext>
            </a:extLst>
          </p:cNvPr>
          <p:cNvSpPr txBox="1"/>
          <p:nvPr/>
        </p:nvSpPr>
        <p:spPr>
          <a:xfrm>
            <a:off x="4455327" y="4762897"/>
            <a:ext cx="957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Cold calling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EE97A7-83AB-41AF-8091-01B87B15350C}"/>
              </a:ext>
            </a:extLst>
          </p:cNvPr>
          <p:cNvSpPr txBox="1"/>
          <p:nvPr/>
        </p:nvSpPr>
        <p:spPr>
          <a:xfrm>
            <a:off x="4181467" y="1895934"/>
            <a:ext cx="1250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Automated LinkedIn Outreach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684BC4-12FA-4895-A6E4-A0A164A93413}"/>
              </a:ext>
            </a:extLst>
          </p:cNvPr>
          <p:cNvSpPr txBox="1"/>
          <p:nvPr/>
        </p:nvSpPr>
        <p:spPr>
          <a:xfrm>
            <a:off x="9655180" y="934154"/>
            <a:ext cx="1079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Existing clients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301EAE8-01E3-49B2-8323-765EBB27A9F8}"/>
              </a:ext>
            </a:extLst>
          </p:cNvPr>
          <p:cNvSpPr/>
          <p:nvPr/>
        </p:nvSpPr>
        <p:spPr>
          <a:xfrm>
            <a:off x="266368" y="540407"/>
            <a:ext cx="1473532" cy="1081305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Find Prospects</a:t>
            </a:r>
          </a:p>
        </p:txBody>
      </p:sp>
    </p:spTree>
    <p:extLst>
      <p:ext uri="{BB962C8B-B14F-4D97-AF65-F5344CB8AC3E}">
        <p14:creationId xmlns:p14="http://schemas.microsoft.com/office/powerpoint/2010/main" val="41174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43" grpId="0" animBg="1"/>
      <p:bldP spid="6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4B22765-62F5-4F96-B160-8205809A7093}"/>
              </a:ext>
            </a:extLst>
          </p:cNvPr>
          <p:cNvSpPr txBox="1"/>
          <p:nvPr/>
        </p:nvSpPr>
        <p:spPr>
          <a:xfrm>
            <a:off x="4913745" y="4555361"/>
            <a:ext cx="7191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“Find me CMOs in French medium-sized manufacturing firms that have been in their role for less than six months and who have a team of between 10-100 people”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F67A0-8D32-470B-B933-6FF2518FE62A}"/>
              </a:ext>
            </a:extLst>
          </p:cNvPr>
          <p:cNvSpPr txBox="1"/>
          <p:nvPr/>
        </p:nvSpPr>
        <p:spPr>
          <a:xfrm>
            <a:off x="215900" y="2478287"/>
            <a:ext cx="579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“Find me all Oxford-educated CEOs whose companies have shrunk over the last year and who live in London”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DBD497-ABE8-404E-B610-F3BE21CAFD29}"/>
              </a:ext>
            </a:extLst>
          </p:cNvPr>
          <p:cNvSpPr txBox="1"/>
          <p:nvPr/>
        </p:nvSpPr>
        <p:spPr>
          <a:xfrm>
            <a:off x="6210300" y="908627"/>
            <a:ext cx="5543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“Find me all Deloitte alumni who are Directors and have an interest in leadership development”</a:t>
            </a:r>
          </a:p>
        </p:txBody>
      </p:sp>
      <p:pic>
        <p:nvPicPr>
          <p:cNvPr id="1026" name="Picture 2" descr="LinkedIn Sales Navigator Reviews 2021: Details, Pricing, &amp;amp; Features | G2">
            <a:extLst>
              <a:ext uri="{FF2B5EF4-FFF2-40B4-BE49-F238E27FC236}">
                <a16:creationId xmlns:a16="http://schemas.microsoft.com/office/drawing/2014/main" id="{9A45025C-15FE-4451-B052-34D3BC085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t="31272" r="19333" b="24603"/>
          <a:stretch/>
        </p:blipFill>
        <p:spPr bwMode="auto">
          <a:xfrm>
            <a:off x="172238" y="5336328"/>
            <a:ext cx="3448052" cy="132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29A60D-02B9-4553-A5DE-644719D197C6}"/>
              </a:ext>
            </a:extLst>
          </p:cNvPr>
          <p:cNvSpPr/>
          <p:nvPr/>
        </p:nvSpPr>
        <p:spPr>
          <a:xfrm>
            <a:off x="266368" y="540407"/>
            <a:ext cx="1473532" cy="1081305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Find Prospects</a:t>
            </a:r>
          </a:p>
        </p:txBody>
      </p:sp>
    </p:spTree>
    <p:extLst>
      <p:ext uri="{BB962C8B-B14F-4D97-AF65-F5344CB8AC3E}">
        <p14:creationId xmlns:p14="http://schemas.microsoft.com/office/powerpoint/2010/main" val="41770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E76B98-B341-447B-B710-CDB34A6E48E5}"/>
              </a:ext>
            </a:extLst>
          </p:cNvPr>
          <p:cNvSpPr/>
          <p:nvPr/>
        </p:nvSpPr>
        <p:spPr>
          <a:xfrm>
            <a:off x="266368" y="2013857"/>
            <a:ext cx="1473532" cy="1237343"/>
          </a:xfrm>
          <a:prstGeom prst="roundRect">
            <a:avLst/>
          </a:prstGeom>
          <a:solidFill>
            <a:srgbClr val="00AD50">
              <a:alpha val="5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Garamond" panose="02020404030301010803" pitchFamily="18" charset="0"/>
              </a:rPr>
              <a:t>FAME Database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C10BE5-2474-4B07-B316-15F6DDC27C1E}"/>
              </a:ext>
            </a:extLst>
          </p:cNvPr>
          <p:cNvSpPr/>
          <p:nvPr/>
        </p:nvSpPr>
        <p:spPr>
          <a:xfrm>
            <a:off x="266368" y="3619500"/>
            <a:ext cx="1473532" cy="1237343"/>
          </a:xfrm>
          <a:prstGeom prst="roundRect">
            <a:avLst/>
          </a:prstGeom>
          <a:solidFill>
            <a:srgbClr val="00AD50">
              <a:alpha val="5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Garamond" panose="02020404030301010803" pitchFamily="18" charset="0"/>
              </a:rPr>
              <a:t>Email Lists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465CA8-3070-49D5-9078-E0F2FEFE3A66}"/>
              </a:ext>
            </a:extLst>
          </p:cNvPr>
          <p:cNvSpPr/>
          <p:nvPr/>
        </p:nvSpPr>
        <p:spPr>
          <a:xfrm>
            <a:off x="266368" y="5225143"/>
            <a:ext cx="1473532" cy="1237343"/>
          </a:xfrm>
          <a:prstGeom prst="roundRect">
            <a:avLst/>
          </a:prstGeom>
          <a:solidFill>
            <a:srgbClr val="00AD50">
              <a:alpha val="5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latin typeface="Garamond" panose="02020404030301010803" pitchFamily="18" charset="0"/>
              </a:rPr>
              <a:t>LinkedIn Automation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07F4B-0477-45CE-A9ED-648F4FBD6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8" t="14445" r="57604" b="3174"/>
          <a:stretch/>
        </p:blipFill>
        <p:spPr>
          <a:xfrm>
            <a:off x="2508117" y="3534084"/>
            <a:ext cx="1980316" cy="132275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Bureau van Dijk on Twitter: &amp;quot;The Bank of England&amp;#39;s  #FinancialStabilityReport uses company information from our Fame database  to assess the impact of #Covid19 on the #UKeconomy. Find out how you can  perform">
            <a:extLst>
              <a:ext uri="{FF2B5EF4-FFF2-40B4-BE49-F238E27FC236}">
                <a16:creationId xmlns:a16="http://schemas.microsoft.com/office/drawing/2014/main" id="{A80497D0-ED7A-46A2-9EBC-8EC19D2D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18" y="1957344"/>
            <a:ext cx="1980316" cy="123734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et Alfred Review - YouTube">
            <a:extLst>
              <a:ext uri="{FF2B5EF4-FFF2-40B4-BE49-F238E27FC236}">
                <a16:creationId xmlns:a16="http://schemas.microsoft.com/office/drawing/2014/main" id="{E32BD716-70AA-431B-8F02-6B9A8D699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0"/>
          <a:stretch/>
        </p:blipFill>
        <p:spPr bwMode="auto">
          <a:xfrm>
            <a:off x="2508117" y="5163583"/>
            <a:ext cx="1980316" cy="159132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06D9C8-5310-47D1-8B1C-7F66CFE85AE4}"/>
              </a:ext>
            </a:extLst>
          </p:cNvPr>
          <p:cNvSpPr/>
          <p:nvPr/>
        </p:nvSpPr>
        <p:spPr>
          <a:xfrm>
            <a:off x="3365500" y="6235700"/>
            <a:ext cx="1110234" cy="506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766E0-270C-45D5-92F4-97B905C8BCC8}"/>
              </a:ext>
            </a:extLst>
          </p:cNvPr>
          <p:cNvSpPr txBox="1"/>
          <p:nvPr/>
        </p:nvSpPr>
        <p:spPr>
          <a:xfrm>
            <a:off x="4781426" y="5382149"/>
            <a:ext cx="3371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100 connections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Role, Size,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Personalised introduction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7E9B4E-627C-4961-B857-ED94DCFCA404}"/>
              </a:ext>
            </a:extLst>
          </p:cNvPr>
          <p:cNvSpPr txBox="1"/>
          <p:nvPr/>
        </p:nvSpPr>
        <p:spPr>
          <a:xfrm>
            <a:off x="8554474" y="5689925"/>
            <a:ext cx="3371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£29/month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FAACA-5EA1-4343-BB35-2411257D625D}"/>
              </a:ext>
            </a:extLst>
          </p:cNvPr>
          <p:cNvSpPr txBox="1"/>
          <p:nvPr/>
        </p:nvSpPr>
        <p:spPr>
          <a:xfrm>
            <a:off x="4908426" y="3797300"/>
            <a:ext cx="337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100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Role, Size, Sector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6BD1C-119D-4530-B133-7C4DA2101D9A}"/>
              </a:ext>
            </a:extLst>
          </p:cNvPr>
          <p:cNvSpPr txBox="1"/>
          <p:nvPr/>
        </p:nvSpPr>
        <p:spPr>
          <a:xfrm>
            <a:off x="8564194" y="4068893"/>
            <a:ext cx="1708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£20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F12CC2-3B2E-4AFE-AE37-1886F5C24F5C}"/>
              </a:ext>
            </a:extLst>
          </p:cNvPr>
          <p:cNvSpPr txBox="1"/>
          <p:nvPr/>
        </p:nvSpPr>
        <p:spPr>
          <a:xfrm>
            <a:off x="4908426" y="2097381"/>
            <a:ext cx="3371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Complete UK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Size, sector, growth,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News reports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3984B7-964E-4035-9767-3705827EFD73}"/>
              </a:ext>
            </a:extLst>
          </p:cNvPr>
          <p:cNvSpPr txBox="1"/>
          <p:nvPr/>
        </p:nvSpPr>
        <p:spPr>
          <a:xfrm>
            <a:off x="8564194" y="2396603"/>
            <a:ext cx="1708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£5k-£1m</a:t>
            </a:r>
          </a:p>
        </p:txBody>
      </p:sp>
      <p:pic>
        <p:nvPicPr>
          <p:cNvPr id="2054" name="Picture 6" descr="2,669,425 Student Stock Photos, Pictures &amp;amp; Royalty-Free Images - iStock">
            <a:extLst>
              <a:ext uri="{FF2B5EF4-FFF2-40B4-BE49-F238E27FC236}">
                <a16:creationId xmlns:a16="http://schemas.microsoft.com/office/drawing/2014/main" id="{2B2F500D-20A6-4278-9573-1FB4C310A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r="23888"/>
          <a:stretch/>
        </p:blipFill>
        <p:spPr bwMode="auto">
          <a:xfrm rot="16200000">
            <a:off x="10366602" y="1588179"/>
            <a:ext cx="1562100" cy="208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6F25FAA-83E9-4588-B20D-C0FA82A690D8}"/>
              </a:ext>
            </a:extLst>
          </p:cNvPr>
          <p:cNvSpPr/>
          <p:nvPr/>
        </p:nvSpPr>
        <p:spPr>
          <a:xfrm>
            <a:off x="266368" y="540407"/>
            <a:ext cx="1473532" cy="1081305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Find Prospects</a:t>
            </a:r>
          </a:p>
        </p:txBody>
      </p:sp>
    </p:spTree>
    <p:extLst>
      <p:ext uri="{BB962C8B-B14F-4D97-AF65-F5344CB8AC3E}">
        <p14:creationId xmlns:p14="http://schemas.microsoft.com/office/powerpoint/2010/main" val="8670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5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12853</TotalTime>
  <Words>503</Words>
  <Application>Microsoft Office PowerPoint</Application>
  <PresentationFormat>Widescreen</PresentationFormat>
  <Paragraphs>199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O'Mahoney</dc:creator>
  <cp:lastModifiedBy>Joseph O'Mahoney</cp:lastModifiedBy>
  <cp:revision>61</cp:revision>
  <dcterms:created xsi:type="dcterms:W3CDTF">2021-10-14T09:04:29Z</dcterms:created>
  <dcterms:modified xsi:type="dcterms:W3CDTF">2024-12-02T12:30:55Z</dcterms:modified>
</cp:coreProperties>
</file>