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2.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3.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notesSlides/notesSlide4.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notesSlides/notesSlide5.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8" r:id="rId4"/>
  </p:sldMasterIdLst>
  <p:notesMasterIdLst>
    <p:notesMasterId r:id="rId12"/>
  </p:notesMasterIdLst>
  <p:handoutMasterIdLst>
    <p:handoutMasterId r:id="rId13"/>
  </p:handoutMasterIdLst>
  <p:sldIdLst>
    <p:sldId id="1830" r:id="rId5"/>
    <p:sldId id="1863" r:id="rId6"/>
    <p:sldId id="1864" r:id="rId7"/>
    <p:sldId id="1866" r:id="rId8"/>
    <p:sldId id="1867" r:id="rId9"/>
    <p:sldId id="1865" r:id="rId10"/>
    <p:sldId id="1868" r:id="rId11"/>
  </p:sldIdLst>
  <p:sldSz cx="12192000" cy="6858000"/>
  <p:notesSz cx="6858000" cy="1476375"/>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Hemson" initials="JH"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235C"/>
    <a:srgbClr val="E5DFE8"/>
    <a:srgbClr val="CCC0DA"/>
    <a:srgbClr val="928991"/>
    <a:srgbClr val="856A8F"/>
    <a:srgbClr val="FDF1CA"/>
    <a:srgbClr val="E5BAB7"/>
    <a:srgbClr val="FCD584"/>
    <a:srgbClr val="B7DDE8"/>
    <a:srgbClr val="EEF0C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3673"/>
  </p:normalViewPr>
  <p:slideViewPr>
    <p:cSldViewPr snapToGrid="0">
      <p:cViewPr varScale="1">
        <p:scale>
          <a:sx n="103" d="100"/>
          <a:sy n="103" d="100"/>
        </p:scale>
        <p:origin x="114" y="25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883B549-4973-BD4A-9739-CAFA766FA4EA}" type="datetimeFigureOut">
              <a:rPr lang="en-US" smtClean="0"/>
              <a:t>12/2/2024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Confidential</a:t>
            </a: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9510CE8-236E-1743-AD6F-99998D4016F9}" type="slidenum">
              <a:rPr lang="en-US" smtClean="0"/>
              <a:t>‹#›</a:t>
            </a:fld>
            <a:endParaRPr lang="en-US"/>
          </a:p>
        </p:txBody>
      </p:sp>
    </p:spTree>
    <p:extLst>
      <p:ext uri="{BB962C8B-B14F-4D97-AF65-F5344CB8AC3E}">
        <p14:creationId xmlns:p14="http://schemas.microsoft.com/office/powerpoint/2010/main" val="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8F35C1-A3E2-EC49-A3EF-A71B2494F14D}" type="datetimeFigureOut">
              <a:rPr lang="en-US" smtClean="0"/>
              <a:t>12/2/2024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Confidential</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A1F40C-47EA-9E4C-A141-E2205B30017A}"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Done</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FA1F40C-47EA-9E4C-A141-E2205B30017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Confidential</a:t>
            </a:r>
          </a:p>
        </p:txBody>
      </p:sp>
    </p:spTree>
    <p:extLst>
      <p:ext uri="{BB962C8B-B14F-4D97-AF65-F5344CB8AC3E}">
        <p14:creationId xmlns:p14="http://schemas.microsoft.com/office/powerpoint/2010/main" val="35148671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Tree>
    <p:extLst>
      <p:ext uri="{BB962C8B-B14F-4D97-AF65-F5344CB8AC3E}">
        <p14:creationId xmlns:p14="http://schemas.microsoft.com/office/powerpoint/2010/main" val="4003096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Tree>
    <p:extLst>
      <p:ext uri="{BB962C8B-B14F-4D97-AF65-F5344CB8AC3E}">
        <p14:creationId xmlns:p14="http://schemas.microsoft.com/office/powerpoint/2010/main" val="27624689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Tree>
    <p:extLst>
      <p:ext uri="{BB962C8B-B14F-4D97-AF65-F5344CB8AC3E}">
        <p14:creationId xmlns:p14="http://schemas.microsoft.com/office/powerpoint/2010/main" val="22379544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Tree>
    <p:extLst>
      <p:ext uri="{BB962C8B-B14F-4D97-AF65-F5344CB8AC3E}">
        <p14:creationId xmlns:p14="http://schemas.microsoft.com/office/powerpoint/2010/main" val="32802611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Tree>
    <p:extLst>
      <p:ext uri="{BB962C8B-B14F-4D97-AF65-F5344CB8AC3E}">
        <p14:creationId xmlns:p14="http://schemas.microsoft.com/office/powerpoint/2010/main" val="21300615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image" Target="../media/image2.emf"/><Relationship Id="rId4" Type="http://schemas.openxmlformats.org/officeDocument/2006/relationships/oleObject" Target="../embeddings/oleObject3.bin"/></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1 Column - White 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21" imgH="420" progId="TCLayout.ActiveDocument.1">
                  <p:embed/>
                </p:oleObj>
              </mc:Choice>
              <mc:Fallback>
                <p:oleObj name="think-cell Slide" r:id="rId4" imgW="421" imgH="420" progId="TCLayout.ActiveDocument.1">
                  <p:embed/>
                  <p:pic>
                    <p:nvPicPr>
                      <p:cNvPr id="4" name="Object 3"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Rectangle 1"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srgbClr val="FFFFFF"/>
              </a:solidFill>
              <a:effectLst/>
              <a:uLnTx/>
              <a:uFillTx/>
              <a:latin typeface="Arial" panose="020B0604020202020204" pitchFamily="34" charset="0"/>
              <a:ea typeface="+mn-ea"/>
              <a:cs typeface="+mn-cs"/>
              <a:sym typeface="Arial" panose="020B0604020202020204" pitchFamily="34" charset="0"/>
            </a:endParaRPr>
          </a:p>
        </p:txBody>
      </p:sp>
      <p:sp>
        <p:nvSpPr>
          <p:cNvPr id="7" name="Title Placeholder 1">
            <a:extLst>
              <a:ext uri="{FF2B5EF4-FFF2-40B4-BE49-F238E27FC236}">
                <a16:creationId xmlns:a16="http://schemas.microsoft.com/office/drawing/2014/main" id="{A77F0F7B-5DC0-AE4D-805D-D4592C2895F3}"/>
              </a:ext>
            </a:extLst>
          </p:cNvPr>
          <p:cNvSpPr>
            <a:spLocks noGrp="1"/>
          </p:cNvSpPr>
          <p:nvPr>
            <p:ph type="title"/>
          </p:nvPr>
        </p:nvSpPr>
        <p:spPr>
          <a:xfrm>
            <a:off x="510638" y="297277"/>
            <a:ext cx="9400805" cy="434010"/>
          </a:xfrm>
          <a:prstGeom prst="rect">
            <a:avLst/>
          </a:prstGeom>
        </p:spPr>
        <p:txBody>
          <a:bodyPr vert="horz" lIns="0" tIns="0" rIns="0" bIns="0" rtlCol="0" anchor="t" anchorCtr="0">
            <a:noAutofit/>
          </a:bodyPr>
          <a:lstStyle>
            <a:lvl1pPr>
              <a:defRPr sz="2800">
                <a:latin typeface="+mn-lt"/>
              </a:defRPr>
            </a:lvl1pPr>
          </a:lstStyle>
          <a:p>
            <a:r>
              <a:rPr lang="en-US"/>
              <a:t>Click to edit Master title style</a:t>
            </a:r>
          </a:p>
        </p:txBody>
      </p:sp>
      <p:cxnSp>
        <p:nvCxnSpPr>
          <p:cNvPr id="8" name="Straight Connector 7">
            <a:extLst>
              <a:ext uri="{FF2B5EF4-FFF2-40B4-BE49-F238E27FC236}">
                <a16:creationId xmlns:a16="http://schemas.microsoft.com/office/drawing/2014/main" id="{5F118AFB-B1FF-9640-A790-2E771E094A56}"/>
              </a:ext>
            </a:extLst>
          </p:cNvPr>
          <p:cNvCxnSpPr>
            <a:cxnSpLocks/>
          </p:cNvCxnSpPr>
          <p:nvPr userDrawn="1"/>
        </p:nvCxnSpPr>
        <p:spPr>
          <a:xfrm>
            <a:off x="510638" y="783018"/>
            <a:ext cx="6361902"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 Placeholder 8"/>
          <p:cNvSpPr>
            <a:spLocks noGrp="1"/>
          </p:cNvSpPr>
          <p:nvPr userDrawn="1">
            <p:ph type="body" sz="quarter" idx="10"/>
          </p:nvPr>
        </p:nvSpPr>
        <p:spPr>
          <a:xfrm>
            <a:off x="510638" y="1088998"/>
            <a:ext cx="11262262" cy="5368952"/>
          </a:xfrm>
          <a:prstGeom prst="rect">
            <a:avLst/>
          </a:prstGeom>
        </p:spPr>
        <p:txBody>
          <a:bodyPr lIns="0" tIns="0" rIns="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11" name="Freeform 70"/>
          <p:cNvSpPr>
            <a:spLocks/>
          </p:cNvSpPr>
          <p:nvPr userDrawn="1"/>
        </p:nvSpPr>
        <p:spPr bwMode="auto">
          <a:xfrm>
            <a:off x="11703050" y="6380163"/>
            <a:ext cx="488950" cy="477837"/>
          </a:xfrm>
          <a:custGeom>
            <a:avLst/>
            <a:gdLst>
              <a:gd name="T0" fmla="*/ 133 w 133"/>
              <a:gd name="T1" fmla="*/ 0 h 130"/>
              <a:gd name="T2" fmla="*/ 131 w 133"/>
              <a:gd name="T3" fmla="*/ 0 h 130"/>
              <a:gd name="T4" fmla="*/ 0 w 133"/>
              <a:gd name="T5" fmla="*/ 130 h 130"/>
              <a:gd name="T6" fmla="*/ 133 w 133"/>
              <a:gd name="T7" fmla="*/ 130 h 130"/>
              <a:gd name="T8" fmla="*/ 133 w 133"/>
              <a:gd name="T9" fmla="*/ 0 h 130"/>
            </a:gdLst>
            <a:ahLst/>
            <a:cxnLst>
              <a:cxn ang="0">
                <a:pos x="T0" y="T1"/>
              </a:cxn>
              <a:cxn ang="0">
                <a:pos x="T2" y="T3"/>
              </a:cxn>
              <a:cxn ang="0">
                <a:pos x="T4" y="T5"/>
              </a:cxn>
              <a:cxn ang="0">
                <a:pos x="T6" y="T7"/>
              </a:cxn>
              <a:cxn ang="0">
                <a:pos x="T8" y="T9"/>
              </a:cxn>
            </a:cxnLst>
            <a:rect l="0" t="0" r="r" b="b"/>
            <a:pathLst>
              <a:path w="133" h="130">
                <a:moveTo>
                  <a:pt x="133" y="0"/>
                </a:moveTo>
                <a:cubicBezTo>
                  <a:pt x="132" y="0"/>
                  <a:pt x="132" y="0"/>
                  <a:pt x="131" y="0"/>
                </a:cubicBezTo>
                <a:cubicBezTo>
                  <a:pt x="59" y="0"/>
                  <a:pt x="0" y="58"/>
                  <a:pt x="0" y="130"/>
                </a:cubicBezTo>
                <a:cubicBezTo>
                  <a:pt x="133" y="130"/>
                  <a:pt x="133" y="130"/>
                  <a:pt x="133" y="130"/>
                </a:cubicBezTo>
                <a:lnTo>
                  <a:pt x="133" y="0"/>
                </a:lnTo>
                <a:close/>
              </a:path>
            </a:pathLst>
          </a:custGeom>
          <a:solidFill>
            <a:schemeClr val="accent1"/>
          </a:solidFill>
          <a:ln>
            <a:solidFill>
              <a:schemeClr val="accent1"/>
            </a:solidFill>
          </a:ln>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13" name="Slide Number Placeholder 16">
            <a:extLst>
              <a:ext uri="{FF2B5EF4-FFF2-40B4-BE49-F238E27FC236}">
                <a16:creationId xmlns:a16="http://schemas.microsoft.com/office/drawing/2014/main" id="{3405B38E-3B13-AB45-BC1C-728158AA32EE}"/>
              </a:ext>
            </a:extLst>
          </p:cNvPr>
          <p:cNvSpPr txBox="1">
            <a:spLocks/>
          </p:cNvSpPr>
          <p:nvPr userDrawn="1"/>
        </p:nvSpPr>
        <p:spPr>
          <a:xfrm>
            <a:off x="11818541" y="6527792"/>
            <a:ext cx="335359" cy="288032"/>
          </a:xfrm>
          <a:prstGeom prst="rect">
            <a:avLst/>
          </a:prstGeom>
        </p:spPr>
        <p:txBody>
          <a:bodyPr vert="horz" lIns="0" tIns="0" rIns="0" bIns="0" rtlCol="0" anchor="ctr"/>
          <a:lstStyle>
            <a:defPPr>
              <a:defRPr lang="en-US"/>
            </a:defPPr>
            <a:lvl1pPr marL="0" algn="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22A5955-F4D1-6C47-B0EC-818FF0E67783}" type="slidenum">
              <a:rPr kumimoji="0" lang="en-GB" sz="1000" b="1" i="0" u="none" strike="noStrike" kern="1200" cap="none" spc="0" normalizeH="0" baseline="0" noProof="0" smtClean="0">
                <a:ln>
                  <a:noFill/>
                </a:ln>
                <a:solidFill>
                  <a:schemeClr val="bg1"/>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GB" sz="1100" b="1" i="0" u="none" strike="noStrike" kern="1200" cap="none" spc="0" normalizeH="0" baseline="0" noProof="0">
              <a:ln>
                <a:noFill/>
              </a:ln>
              <a:solidFill>
                <a:schemeClr val="bg1"/>
              </a:solidFill>
              <a:effectLst/>
              <a:uLnTx/>
              <a:uFillTx/>
              <a:latin typeface="Arial" panose="020B0604020202020204"/>
              <a:ea typeface="+mn-ea"/>
              <a:cs typeface="+mn-cs"/>
            </a:endParaRPr>
          </a:p>
        </p:txBody>
      </p:sp>
    </p:spTree>
    <p:extLst>
      <p:ext uri="{BB962C8B-B14F-4D97-AF65-F5344CB8AC3E}">
        <p14:creationId xmlns:p14="http://schemas.microsoft.com/office/powerpoint/2010/main" val="601768811"/>
      </p:ext>
    </p:extLst>
  </p:cSld>
  <p:clrMapOvr>
    <a:masterClrMapping/>
  </p:clrMapOvr>
  <p:extLst>
    <p:ext uri="{DCECCB84-F9BA-43D5-87BE-67443E8EF086}">
      <p15:sldGuideLst xmlns:p15="http://schemas.microsoft.com/office/powerpoint/2012/main">
        <p15:guide id="1" orient="horz" pos="672">
          <p15:clr>
            <a:srgbClr val="FBAE40"/>
          </p15:clr>
        </p15:guide>
        <p15:guide id="2" pos="7416">
          <p15:clr>
            <a:srgbClr val="FBAE40"/>
          </p15:clr>
        </p15:guide>
        <p15:guide id="3" orient="horz" pos="4068">
          <p15:clr>
            <a:srgbClr val="FBAE40"/>
          </p15:clr>
        </p15:guide>
        <p15:guide id="4" pos="31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21" imgH="420" progId="TCLayout.ActiveDocument.1">
                  <p:embed/>
                </p:oleObj>
              </mc:Choice>
              <mc:Fallback>
                <p:oleObj name="think-cell Slide" r:id="rId4" imgW="421" imgH="420" progId="TCLayout.ActiveDocument.1">
                  <p:embed/>
                  <p:pic>
                    <p:nvPicPr>
                      <p:cNvPr id="5" name="Object 4"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Rectangle 3"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srgbClr val="FFFFFF"/>
              </a:solidFill>
              <a:effectLst/>
              <a:uLnTx/>
              <a:uFillTx/>
              <a:latin typeface="Arial Black" panose="020B0A04020102020204" pitchFamily="34" charset="0"/>
              <a:ea typeface="+mn-ea"/>
              <a:cs typeface="+mn-cs"/>
              <a:sym typeface="Arial Black" panose="020B0A04020102020204" pitchFamily="34" charset="0"/>
            </a:endParaRPr>
          </a:p>
        </p:txBody>
      </p:sp>
      <p:sp>
        <p:nvSpPr>
          <p:cNvPr id="6" name="Rectangle 5"/>
          <p:cNvSpPr/>
          <p:nvPr userDrawn="1"/>
        </p:nvSpPr>
        <p:spPr>
          <a:xfrm>
            <a:off x="0" y="5715000"/>
            <a:ext cx="12192000" cy="1143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Tree>
    <p:extLst>
      <p:ext uri="{BB962C8B-B14F-4D97-AF65-F5344CB8AC3E}">
        <p14:creationId xmlns:p14="http://schemas.microsoft.com/office/powerpoint/2010/main" val="1213406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 Column - White b/g">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40000" y="1438702"/>
            <a:ext cx="11160000" cy="4680000"/>
          </a:xfrm>
        </p:spPr>
        <p:txBody>
          <a:bodyPr numCol="2" spcCol="360000"/>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itle Placeholder 1">
            <a:extLst>
              <a:ext uri="{FF2B5EF4-FFF2-40B4-BE49-F238E27FC236}">
                <a16:creationId xmlns:a16="http://schemas.microsoft.com/office/drawing/2014/main" id="{89E3EC8B-E63E-394A-AEB5-185330EF5B7A}"/>
              </a:ext>
            </a:extLst>
          </p:cNvPr>
          <p:cNvSpPr>
            <a:spLocks noGrp="1"/>
          </p:cNvSpPr>
          <p:nvPr>
            <p:ph type="title"/>
          </p:nvPr>
        </p:nvSpPr>
        <p:spPr>
          <a:xfrm>
            <a:off x="540000" y="360000"/>
            <a:ext cx="10795475" cy="972000"/>
          </a:xfrm>
          <a:prstGeom prst="rect">
            <a:avLst/>
          </a:prstGeom>
        </p:spPr>
        <p:txBody>
          <a:bodyPr vert="horz" lIns="0" tIns="0" rIns="0" bIns="0" rtlCol="0" anchor="t" anchorCtr="0">
            <a:noAutofit/>
          </a:bodyPr>
          <a:lstStyle/>
          <a:p>
            <a:r>
              <a:rPr lang="en-US"/>
              <a:t>Click to edit Master title style</a:t>
            </a:r>
          </a:p>
        </p:txBody>
      </p:sp>
      <p:sp>
        <p:nvSpPr>
          <p:cNvPr id="6" name="Footer Placeholder 4">
            <a:extLst>
              <a:ext uri="{FF2B5EF4-FFF2-40B4-BE49-F238E27FC236}">
                <a16:creationId xmlns:a16="http://schemas.microsoft.com/office/drawing/2014/main" id="{6441D2E1-AE07-4E47-AA3C-3144A03313D4}"/>
              </a:ext>
            </a:extLst>
          </p:cNvPr>
          <p:cNvSpPr>
            <a:spLocks noGrp="1"/>
          </p:cNvSpPr>
          <p:nvPr>
            <p:ph type="ftr" sz="quarter" idx="3"/>
          </p:nvPr>
        </p:nvSpPr>
        <p:spPr>
          <a:xfrm>
            <a:off x="110766" y="6680073"/>
            <a:ext cx="3420000" cy="152654"/>
          </a:xfrm>
          <a:prstGeom prst="rect">
            <a:avLst/>
          </a:prstGeom>
        </p:spPr>
        <p:txBody>
          <a:bodyPr vert="horz" lIns="0" tIns="0" rIns="0" bIns="45720" rtlCol="0" anchor="t" anchorCtr="0"/>
          <a:lstStyle>
            <a:lvl1pPr algn="l">
              <a:defRPr sz="900">
                <a:solidFill>
                  <a:schemeClr val="bg1"/>
                </a:solidFill>
              </a:defRPr>
            </a:lvl1pPr>
          </a:lstStyle>
          <a:p>
            <a:r>
              <a:rPr lang="fr-FR"/>
              <a:t>© Moorhouse 2019 [Restricted] </a:t>
            </a:r>
            <a:endParaRPr lang="en-US"/>
          </a:p>
        </p:txBody>
      </p:sp>
    </p:spTree>
    <p:extLst>
      <p:ext uri="{BB962C8B-B14F-4D97-AF65-F5344CB8AC3E}">
        <p14:creationId xmlns:p14="http://schemas.microsoft.com/office/powerpoint/2010/main" val="10825281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2.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5"/>
            </p:custDataLst>
            <p:extLst>
              <p:ext uri="{D42A27DB-BD31-4B8C-83A1-F6EECF244321}">
                <p14:modId xmlns:p14="http://schemas.microsoft.com/office/powerpoint/2010/main" val="51252463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6" imgW="378" imgH="377" progId="TCLayout.ActiveDocument.1">
                  <p:embed/>
                </p:oleObj>
              </mc:Choice>
              <mc:Fallback>
                <p:oleObj name="think-cell Slide" r:id="rId6" imgW="378" imgH="377" progId="TCLayout.ActiveDocument.1">
                  <p:embed/>
                  <p:pic>
                    <p:nvPicPr>
                      <p:cNvPr id="2" name="Object 1" hidden="1"/>
                      <p:cNvPicPr/>
                      <p:nvPr/>
                    </p:nvPicPr>
                    <p:blipFill>
                      <a:blip r:embed="rId7"/>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3491695150"/>
      </p:ext>
    </p:extLst>
  </p:cSld>
  <p:clrMap bg1="lt1" tx1="dk1" bg2="lt2" tx2="dk2" accent1="accent1" accent2="accent2" accent3="accent3" accent4="accent4" accent5="accent5" accent6="accent6" hlink="hlink" folHlink="folHlink"/>
  <p:sldLayoutIdLst>
    <p:sldLayoutId id="2147483832" r:id="rId1"/>
    <p:sldLayoutId id="2147483888" r:id="rId2"/>
    <p:sldLayoutId id="2147483889" r:id="rId3"/>
  </p:sldLayoutIdLst>
  <p:hf hdr="0" dt="0"/>
  <p:txStyles>
    <p:titleStyle>
      <a:lvl1pPr algn="l" defTabSz="914400" rtl="0" eaLnBrk="1" latinLnBrk="0" hangingPunct="1">
        <a:lnSpc>
          <a:spcPct val="90000"/>
        </a:lnSpc>
        <a:spcBef>
          <a:spcPct val="0"/>
        </a:spcBef>
        <a:buNone/>
        <a:defRPr sz="28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1800" kern="1200">
          <a:solidFill>
            <a:schemeClr val="accent6">
              <a:lumMod val="75000"/>
            </a:schemeClr>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1600" kern="1200">
          <a:solidFill>
            <a:schemeClr val="accent6">
              <a:lumMod val="75000"/>
            </a:schemeClr>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1400" kern="1200">
          <a:solidFill>
            <a:schemeClr val="accent6">
              <a:lumMod val="75000"/>
            </a:schemeClr>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200" kern="1200">
          <a:solidFill>
            <a:schemeClr val="accent6">
              <a:lumMod val="75000"/>
            </a:schemeClr>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000" kern="1200">
          <a:solidFill>
            <a:schemeClr val="accent6">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image" Target="../media/image1.emf"/><Relationship Id="rId5" Type="http://schemas.openxmlformats.org/officeDocument/2006/relationships/oleObject" Target="../embeddings/oleObject4.bin"/><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image" Target="../media/image1.emf"/><Relationship Id="rId5" Type="http://schemas.openxmlformats.org/officeDocument/2006/relationships/oleObject" Target="../embeddings/oleObject4.bin"/><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image" Target="../media/image3.png"/><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emf"/><Relationship Id="rId5" Type="http://schemas.openxmlformats.org/officeDocument/2006/relationships/oleObject" Target="../embeddings/oleObject4.bin"/><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image" Target="../media/image1.emf"/><Relationship Id="rId5" Type="http://schemas.openxmlformats.org/officeDocument/2006/relationships/oleObject" Target="../embeddings/oleObject4.bin"/><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image" Target="../media/image1.emf"/><Relationship Id="rId5" Type="http://schemas.openxmlformats.org/officeDocument/2006/relationships/oleObject" Target="../embeddings/oleObject4.bin"/><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2711624" y="1556792"/>
            <a:ext cx="6192688" cy="34163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200" b="1" i="0" u="none" strike="noStrike" kern="1200" cap="none" spc="0" normalizeH="0" baseline="0" noProof="0" dirty="0">
                <a:ln>
                  <a:noFill/>
                </a:ln>
                <a:solidFill>
                  <a:schemeClr val="accent1"/>
                </a:solidFill>
                <a:effectLst/>
                <a:uLnTx/>
                <a:uFillTx/>
                <a:latin typeface="Arial" panose="020B0604020202020204" pitchFamily="34" charset="0"/>
                <a:ea typeface="Effra" charset="0"/>
                <a:cs typeface="Arial" panose="020B0604020202020204" pitchFamily="34" charset="0"/>
              </a:rPr>
              <a:t>Supporting Senior Progression</a:t>
            </a:r>
            <a:endParaRPr kumimoji="0" lang="en-GB" sz="1800" b="1" i="0" u="none" strike="noStrike" kern="1200" cap="none" spc="0" normalizeH="0" baseline="0" noProof="0" dirty="0">
              <a:ln>
                <a:noFill/>
              </a:ln>
              <a:solidFill>
                <a:schemeClr val="accent1"/>
              </a:solidFill>
              <a:effectLst/>
              <a:uLnTx/>
              <a:uFillTx/>
              <a:latin typeface="Arial" panose="020B0604020202020204" pitchFamily="34" charset="0"/>
              <a:ea typeface="Effra" charset="0"/>
              <a:cs typeface="Arial" panose="020B0604020202020204" pitchFamily="34" charset="0"/>
            </a:endParaRPr>
          </a:p>
        </p:txBody>
      </p:sp>
      <p:cxnSp>
        <p:nvCxnSpPr>
          <p:cNvPr id="8" name="Straight Connector 7">
            <a:extLst>
              <a:ext uri="{FF2B5EF4-FFF2-40B4-BE49-F238E27FC236}">
                <a16:creationId xmlns:a16="http://schemas.microsoft.com/office/drawing/2014/main" id="{89B8E90A-E48C-3B46-816A-5C894534D1E0}"/>
              </a:ext>
            </a:extLst>
          </p:cNvPr>
          <p:cNvCxnSpPr>
            <a:cxnSpLocks/>
          </p:cNvCxnSpPr>
          <p:nvPr/>
        </p:nvCxnSpPr>
        <p:spPr>
          <a:xfrm>
            <a:off x="1487488" y="1628800"/>
            <a:ext cx="0" cy="4104456"/>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8110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02766682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78" imgH="377" progId="TCLayout.ActiveDocument.1">
                  <p:embed/>
                </p:oleObj>
              </mc:Choice>
              <mc:Fallback>
                <p:oleObj name="think-cell Slide" r:id="rId5" imgW="378" imgH="377" progId="TCLayout.ActiveDocument.1">
                  <p:embed/>
                  <p:pic>
                    <p:nvPicPr>
                      <p:cNvPr id="4" name="Object 3"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800">
              <a:latin typeface="Arial" panose="020B0604020202020204" pitchFamily="34" charset="0"/>
              <a:ea typeface="+mj-ea"/>
              <a:cs typeface="+mj-cs"/>
              <a:sym typeface="Arial" panose="020B0604020202020204" pitchFamily="34" charset="0"/>
            </a:endParaRPr>
          </a:p>
        </p:txBody>
      </p:sp>
      <p:sp>
        <p:nvSpPr>
          <p:cNvPr id="2" name="Title 1">
            <a:extLst>
              <a:ext uri="{FF2B5EF4-FFF2-40B4-BE49-F238E27FC236}">
                <a16:creationId xmlns:a16="http://schemas.microsoft.com/office/drawing/2014/main" id="{E34CB256-87C7-4BC2-8AFB-1D74C45E01B6}"/>
              </a:ext>
            </a:extLst>
          </p:cNvPr>
          <p:cNvSpPr>
            <a:spLocks noGrp="1"/>
          </p:cNvSpPr>
          <p:nvPr>
            <p:ph type="title"/>
          </p:nvPr>
        </p:nvSpPr>
        <p:spPr/>
        <p:txBody>
          <a:bodyPr/>
          <a:lstStyle/>
          <a:p>
            <a:r>
              <a:rPr lang="en-US" dirty="0"/>
              <a:t>The transition to Partner</a:t>
            </a:r>
          </a:p>
        </p:txBody>
      </p:sp>
      <p:sp>
        <p:nvSpPr>
          <p:cNvPr id="7" name="Text Placeholder 6">
            <a:extLst>
              <a:ext uri="{FF2B5EF4-FFF2-40B4-BE49-F238E27FC236}">
                <a16:creationId xmlns:a16="http://schemas.microsoft.com/office/drawing/2014/main" id="{E4B69946-EC39-F346-B7CE-625EC54E4F4F}"/>
              </a:ext>
            </a:extLst>
          </p:cNvPr>
          <p:cNvSpPr>
            <a:spLocks noGrp="1"/>
          </p:cNvSpPr>
          <p:nvPr>
            <p:ph type="body" sz="quarter" idx="10"/>
          </p:nvPr>
        </p:nvSpPr>
        <p:spPr/>
        <p:txBody>
          <a:bodyPr/>
          <a:lstStyle/>
          <a:p>
            <a:pPr marL="0" indent="0">
              <a:lnSpc>
                <a:spcPct val="100000"/>
              </a:lnSpc>
              <a:spcBef>
                <a:spcPts val="0"/>
              </a:spcBef>
              <a:buNone/>
            </a:pPr>
            <a:r>
              <a:rPr lang="en-GB" sz="1600" u="sng" dirty="0"/>
              <a:t>Business Case</a:t>
            </a:r>
            <a:endParaRPr lang="en-GB" sz="1600" dirty="0"/>
          </a:p>
          <a:p>
            <a:pPr marL="411163" indent="-219075">
              <a:lnSpc>
                <a:spcPct val="100000"/>
              </a:lnSpc>
              <a:spcBef>
                <a:spcPts val="0"/>
              </a:spcBef>
            </a:pPr>
            <a:r>
              <a:rPr lang="en-GB" sz="1600" dirty="0"/>
              <a:t>In demonstrating a strong business case, the XXX will need to be tracking £</a:t>
            </a:r>
            <a:r>
              <a:rPr lang="en-GB" sz="1600" dirty="0" err="1"/>
              <a:t>XXXm</a:t>
            </a:r>
            <a:r>
              <a:rPr lang="en-GB" sz="1600" dirty="0"/>
              <a:t> revenue which equates to XXX heads billing.  This will require a step-change as opposed to more of the same.</a:t>
            </a:r>
          </a:p>
          <a:p>
            <a:pPr marL="0" indent="0">
              <a:lnSpc>
                <a:spcPct val="100000"/>
              </a:lnSpc>
              <a:spcBef>
                <a:spcPts val="0"/>
              </a:spcBef>
              <a:buNone/>
            </a:pPr>
            <a:endParaRPr lang="en-GB" sz="1600" dirty="0"/>
          </a:p>
          <a:p>
            <a:pPr marL="0" indent="0">
              <a:lnSpc>
                <a:spcPct val="100000"/>
              </a:lnSpc>
              <a:spcBef>
                <a:spcPts val="0"/>
              </a:spcBef>
              <a:buNone/>
            </a:pPr>
            <a:r>
              <a:rPr lang="en-GB" sz="1600" b="1" dirty="0"/>
              <a:t>Your role as a Partner</a:t>
            </a:r>
            <a:endParaRPr lang="en-GB" sz="1600" dirty="0"/>
          </a:p>
          <a:p>
            <a:pPr marL="446088" indent="-265113">
              <a:lnSpc>
                <a:spcPct val="100000"/>
              </a:lnSpc>
              <a:spcBef>
                <a:spcPts val="0"/>
              </a:spcBef>
              <a:buFont typeface="Arial" panose="020B0604020202020204" pitchFamily="34" charset="0"/>
              <a:buChar char="•"/>
            </a:pPr>
            <a:r>
              <a:rPr lang="en-GB" sz="1600" dirty="0"/>
              <a:t>What will your leadership role look like and how will this be different to your role as a XXX?</a:t>
            </a:r>
          </a:p>
          <a:p>
            <a:pPr marL="446088" indent="-265113">
              <a:lnSpc>
                <a:spcPct val="100000"/>
              </a:lnSpc>
              <a:spcBef>
                <a:spcPts val="0"/>
              </a:spcBef>
              <a:buFont typeface="Arial" panose="020B0604020202020204" pitchFamily="34" charset="0"/>
              <a:buChar char="•"/>
            </a:pPr>
            <a:r>
              <a:rPr lang="en-GB" sz="1600" dirty="0"/>
              <a:t>What changes are needed in the sector or service line (in terms of both capacity and capability) to allow you to do this?</a:t>
            </a:r>
          </a:p>
          <a:p>
            <a:pPr marL="446088" indent="-265113">
              <a:lnSpc>
                <a:spcPct val="100000"/>
              </a:lnSpc>
              <a:spcBef>
                <a:spcPts val="0"/>
              </a:spcBef>
              <a:buFont typeface="Arial" panose="020B0604020202020204" pitchFamily="34" charset="0"/>
              <a:buChar char="•"/>
            </a:pPr>
            <a:r>
              <a:rPr lang="en-GB" sz="1600" dirty="0"/>
              <a:t>What will you bring to the team in terms of skills, knowledge and experience?</a:t>
            </a:r>
          </a:p>
          <a:p>
            <a:pPr marL="446088" indent="-265113">
              <a:lnSpc>
                <a:spcPct val="100000"/>
              </a:lnSpc>
              <a:spcBef>
                <a:spcPts val="0"/>
              </a:spcBef>
              <a:buFont typeface="Arial" panose="020B0604020202020204" pitchFamily="34" charset="0"/>
              <a:buChar char="•"/>
            </a:pPr>
            <a:r>
              <a:rPr lang="en-GB" sz="1600" dirty="0"/>
              <a:t>What is your vision for the team, and the story that unites them?</a:t>
            </a:r>
          </a:p>
          <a:p>
            <a:pPr marL="446088" indent="-265113">
              <a:lnSpc>
                <a:spcPct val="100000"/>
              </a:lnSpc>
              <a:spcBef>
                <a:spcPts val="0"/>
              </a:spcBef>
              <a:buFont typeface="Arial" panose="020B0604020202020204" pitchFamily="34" charset="0"/>
              <a:buChar char="•"/>
            </a:pPr>
            <a:r>
              <a:rPr lang="en-GB" sz="1600" dirty="0"/>
              <a:t>What are your challenging thoughts and perspectives that will bring a diversity of thinking and perspective to the team?</a:t>
            </a:r>
          </a:p>
          <a:p>
            <a:pPr marL="446088" indent="-265113">
              <a:lnSpc>
                <a:spcPct val="100000"/>
              </a:lnSpc>
              <a:spcBef>
                <a:spcPts val="0"/>
              </a:spcBef>
              <a:buFont typeface="Arial" panose="020B0604020202020204" pitchFamily="34" charset="0"/>
              <a:buChar char="•"/>
            </a:pPr>
            <a:r>
              <a:rPr lang="en-GB" sz="1600" dirty="0"/>
              <a:t>What do you want to get from being a Partner?</a:t>
            </a:r>
          </a:p>
          <a:p>
            <a:pPr marL="446088" indent="-265113">
              <a:lnSpc>
                <a:spcPct val="100000"/>
              </a:lnSpc>
              <a:spcBef>
                <a:spcPts val="0"/>
              </a:spcBef>
              <a:buFont typeface="Arial" panose="020B0604020202020204" pitchFamily="34" charset="0"/>
              <a:buChar char="•"/>
            </a:pPr>
            <a:r>
              <a:rPr lang="en-GB" sz="1600" dirty="0"/>
              <a:t>What kind of leader do you want to be?</a:t>
            </a:r>
            <a:br>
              <a:rPr lang="en-GB" sz="1600" dirty="0"/>
            </a:br>
            <a:endParaRPr lang="en-GB" sz="1600" dirty="0"/>
          </a:p>
          <a:p>
            <a:pPr marL="0" indent="0">
              <a:lnSpc>
                <a:spcPct val="100000"/>
              </a:lnSpc>
              <a:spcBef>
                <a:spcPts val="0"/>
              </a:spcBef>
              <a:buNone/>
            </a:pPr>
            <a:r>
              <a:rPr lang="en-GB" sz="1600" b="1" dirty="0"/>
              <a:t>Building a sustainable team</a:t>
            </a:r>
            <a:endParaRPr lang="en-GB" sz="1600" dirty="0"/>
          </a:p>
          <a:p>
            <a:pPr marL="446088" indent="-265113">
              <a:lnSpc>
                <a:spcPct val="100000"/>
              </a:lnSpc>
              <a:spcBef>
                <a:spcPts val="0"/>
              </a:spcBef>
              <a:buFont typeface="Arial" panose="020B0604020202020204" pitchFamily="34" charset="0"/>
              <a:buChar char="•"/>
            </a:pPr>
            <a:r>
              <a:rPr lang="en-GB" sz="1600" dirty="0"/>
              <a:t>Who will do what you currently do when you are a Partner?  What do we need to be putting in place now to support them to be able to do this?  This is really important in ensuring that your role changes when you progress and as such have the capacity to do a broader leadership role.</a:t>
            </a:r>
          </a:p>
          <a:p>
            <a:pPr marL="446088" indent="-265113">
              <a:lnSpc>
                <a:spcPct val="100000"/>
              </a:lnSpc>
              <a:spcBef>
                <a:spcPts val="0"/>
              </a:spcBef>
              <a:buFont typeface="Arial" panose="020B0604020202020204" pitchFamily="34" charset="0"/>
              <a:buChar char="•"/>
            </a:pPr>
            <a:r>
              <a:rPr lang="en-GB" sz="1600" dirty="0"/>
              <a:t>Looking ahead, where are the gaps across the Manager, Principal and Client Director grades?  Which of these can be filled through the current talent pipeline and where do we need to recruit externally?</a:t>
            </a:r>
          </a:p>
          <a:p>
            <a:pPr marL="446088" indent="-265113">
              <a:lnSpc>
                <a:spcPct val="100000"/>
              </a:lnSpc>
              <a:spcBef>
                <a:spcPts val="0"/>
              </a:spcBef>
              <a:buFont typeface="Arial" panose="020B0604020202020204" pitchFamily="34" charset="0"/>
              <a:buChar char="•"/>
            </a:pPr>
            <a:r>
              <a:rPr lang="en-GB" sz="1600" dirty="0"/>
              <a:t>If and where we are looking at senior hires, what do we need, why do we need them (business case), when do we need them and what will they focus on?</a:t>
            </a:r>
          </a:p>
          <a:p>
            <a:pPr marL="446088" indent="-265113">
              <a:lnSpc>
                <a:spcPct val="100000"/>
              </a:lnSpc>
              <a:spcBef>
                <a:spcPts val="0"/>
              </a:spcBef>
              <a:buFont typeface="Arial" panose="020B0604020202020204" pitchFamily="34" charset="0"/>
              <a:buChar char="•"/>
            </a:pPr>
            <a:r>
              <a:rPr lang="en-GB" sz="1600" dirty="0"/>
              <a:t>How do we build in surge capacity so that we can respond to new opportunities that require scale quickly?</a:t>
            </a:r>
          </a:p>
          <a:p>
            <a:pPr marL="446088" indent="-265113">
              <a:lnSpc>
                <a:spcPct val="100000"/>
              </a:lnSpc>
              <a:spcBef>
                <a:spcPts val="0"/>
              </a:spcBef>
              <a:buFont typeface="Arial" panose="020B0604020202020204" pitchFamily="34" charset="0"/>
              <a:buChar char="•"/>
            </a:pPr>
            <a:r>
              <a:rPr lang="en-GB" sz="1600" dirty="0"/>
              <a:t>What support do you need from us in terms of building this sustainable team?</a:t>
            </a:r>
          </a:p>
          <a:p>
            <a:pPr marL="0" indent="0">
              <a:lnSpc>
                <a:spcPct val="100000"/>
              </a:lnSpc>
              <a:spcBef>
                <a:spcPts val="0"/>
              </a:spcBef>
              <a:buNone/>
            </a:pPr>
            <a:endParaRPr lang="en-GB" sz="1600" dirty="0"/>
          </a:p>
        </p:txBody>
      </p:sp>
    </p:spTree>
    <p:extLst>
      <p:ext uri="{BB962C8B-B14F-4D97-AF65-F5344CB8AC3E}">
        <p14:creationId xmlns:p14="http://schemas.microsoft.com/office/powerpoint/2010/main" val="918316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78" imgH="377" progId="TCLayout.ActiveDocument.1">
                  <p:embed/>
                </p:oleObj>
              </mc:Choice>
              <mc:Fallback>
                <p:oleObj name="think-cell Slide" r:id="rId5" imgW="378" imgH="377" progId="TCLayout.ActiveDocument.1">
                  <p:embed/>
                  <p:pic>
                    <p:nvPicPr>
                      <p:cNvPr id="4" name="Object 3"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800">
              <a:latin typeface="Arial" panose="020B0604020202020204" pitchFamily="34" charset="0"/>
              <a:ea typeface="+mj-ea"/>
              <a:cs typeface="+mj-cs"/>
              <a:sym typeface="Arial" panose="020B0604020202020204" pitchFamily="34" charset="0"/>
            </a:endParaRPr>
          </a:p>
        </p:txBody>
      </p:sp>
      <p:sp>
        <p:nvSpPr>
          <p:cNvPr id="2" name="Title 1">
            <a:extLst>
              <a:ext uri="{FF2B5EF4-FFF2-40B4-BE49-F238E27FC236}">
                <a16:creationId xmlns:a16="http://schemas.microsoft.com/office/drawing/2014/main" id="{E34CB256-87C7-4BC2-8AFB-1D74C45E01B6}"/>
              </a:ext>
            </a:extLst>
          </p:cNvPr>
          <p:cNvSpPr>
            <a:spLocks noGrp="1"/>
          </p:cNvSpPr>
          <p:nvPr>
            <p:ph type="title"/>
          </p:nvPr>
        </p:nvSpPr>
        <p:spPr/>
        <p:txBody>
          <a:bodyPr/>
          <a:lstStyle/>
          <a:p>
            <a:r>
              <a:rPr lang="en-US" dirty="0"/>
              <a:t>The transition to Partner</a:t>
            </a:r>
          </a:p>
        </p:txBody>
      </p:sp>
      <p:sp>
        <p:nvSpPr>
          <p:cNvPr id="5" name="Text Placeholder 4">
            <a:extLst>
              <a:ext uri="{FF2B5EF4-FFF2-40B4-BE49-F238E27FC236}">
                <a16:creationId xmlns:a16="http://schemas.microsoft.com/office/drawing/2014/main" id="{B18F4E37-E2F9-464F-9B86-86F8DA53A408}"/>
              </a:ext>
            </a:extLst>
          </p:cNvPr>
          <p:cNvSpPr>
            <a:spLocks noGrp="1"/>
          </p:cNvSpPr>
          <p:nvPr>
            <p:ph type="body" sz="quarter" idx="10"/>
          </p:nvPr>
        </p:nvSpPr>
        <p:spPr/>
        <p:txBody>
          <a:bodyPr/>
          <a:lstStyle/>
          <a:p>
            <a:pPr marL="0" indent="0">
              <a:lnSpc>
                <a:spcPct val="100000"/>
              </a:lnSpc>
              <a:spcBef>
                <a:spcPts val="0"/>
              </a:spcBef>
              <a:buNone/>
            </a:pPr>
            <a:r>
              <a:rPr lang="en-GB" sz="1600" dirty="0"/>
              <a:t>There are at least two core elements to the transition:</a:t>
            </a:r>
          </a:p>
          <a:p>
            <a:pPr marL="0" indent="0">
              <a:lnSpc>
                <a:spcPct val="100000"/>
              </a:lnSpc>
              <a:spcBef>
                <a:spcPts val="0"/>
              </a:spcBef>
              <a:buNone/>
            </a:pPr>
            <a:endParaRPr lang="en-GB" sz="1600" dirty="0"/>
          </a:p>
          <a:p>
            <a:pPr marL="536575" indent="-328613">
              <a:lnSpc>
                <a:spcPct val="100000"/>
              </a:lnSpc>
              <a:spcBef>
                <a:spcPts val="0"/>
              </a:spcBef>
              <a:buFont typeface="+mj-lt"/>
              <a:buAutoNum type="arabicPeriod"/>
            </a:pPr>
            <a:r>
              <a:rPr lang="en-GB" sz="1600" dirty="0"/>
              <a:t>Transition process – the personal change journey</a:t>
            </a:r>
          </a:p>
          <a:p>
            <a:pPr marL="536575" indent="-328613">
              <a:lnSpc>
                <a:spcPct val="100000"/>
              </a:lnSpc>
              <a:spcBef>
                <a:spcPts val="0"/>
              </a:spcBef>
              <a:buFont typeface="+mj-lt"/>
              <a:buAutoNum type="arabicPeriod"/>
            </a:pPr>
            <a:endParaRPr lang="en-GB" sz="1600" dirty="0"/>
          </a:p>
          <a:p>
            <a:pPr marL="536575" indent="-328613">
              <a:lnSpc>
                <a:spcPct val="100000"/>
              </a:lnSpc>
              <a:spcBef>
                <a:spcPts val="0"/>
              </a:spcBef>
              <a:buFont typeface="+mj-lt"/>
              <a:buAutoNum type="arabicPeriod"/>
            </a:pPr>
            <a:r>
              <a:rPr lang="en-GB" sz="1600" dirty="0"/>
              <a:t>The content of the role - what it means to be a Partner</a:t>
            </a:r>
          </a:p>
          <a:p>
            <a:pPr marL="0" indent="0">
              <a:lnSpc>
                <a:spcPct val="100000"/>
              </a:lnSpc>
              <a:spcBef>
                <a:spcPts val="0"/>
              </a:spcBef>
              <a:buNone/>
            </a:pPr>
            <a:endParaRPr lang="en-GB" sz="1600" dirty="0"/>
          </a:p>
          <a:p>
            <a:pPr marL="0" indent="0">
              <a:lnSpc>
                <a:spcPct val="100000"/>
              </a:lnSpc>
              <a:spcBef>
                <a:spcPts val="0"/>
              </a:spcBef>
              <a:buNone/>
            </a:pPr>
            <a:r>
              <a:rPr lang="en-GB" sz="1600" dirty="0"/>
              <a:t>Each of these may have a variety of sub-components.  I haven’t fully thought out the interrelationship / overlaps between these two. </a:t>
            </a:r>
          </a:p>
          <a:p>
            <a:pPr>
              <a:lnSpc>
                <a:spcPct val="100000"/>
              </a:lnSpc>
              <a:spcBef>
                <a:spcPts val="0"/>
              </a:spcBef>
            </a:pPr>
            <a:endParaRPr lang="en-GB" sz="1600" dirty="0"/>
          </a:p>
          <a:p>
            <a:pPr marL="0" indent="0">
              <a:lnSpc>
                <a:spcPct val="100000"/>
              </a:lnSpc>
              <a:spcBef>
                <a:spcPts val="0"/>
              </a:spcBef>
              <a:buNone/>
            </a:pPr>
            <a:r>
              <a:rPr lang="en-GB" sz="1600" dirty="0"/>
              <a:t>There also other components which are probably more hygiene factors:</a:t>
            </a:r>
          </a:p>
          <a:p>
            <a:pPr marL="0" indent="0">
              <a:lnSpc>
                <a:spcPct val="100000"/>
              </a:lnSpc>
              <a:spcBef>
                <a:spcPts val="0"/>
              </a:spcBef>
              <a:buNone/>
            </a:pPr>
            <a:endParaRPr lang="en-GB" sz="1600" dirty="0"/>
          </a:p>
          <a:p>
            <a:pPr marL="403225" indent="-209550">
              <a:lnSpc>
                <a:spcPct val="100000"/>
              </a:lnSpc>
              <a:spcBef>
                <a:spcPts val="0"/>
              </a:spcBef>
            </a:pPr>
            <a:r>
              <a:rPr lang="en-GB" sz="1600" dirty="0"/>
              <a:t>Business case</a:t>
            </a:r>
          </a:p>
          <a:p>
            <a:pPr marL="403225" indent="-209550">
              <a:lnSpc>
                <a:spcPct val="100000"/>
              </a:lnSpc>
              <a:spcBef>
                <a:spcPts val="0"/>
              </a:spcBef>
            </a:pPr>
            <a:r>
              <a:rPr lang="en-GB" sz="1600" dirty="0"/>
              <a:t>Sales / BD track record</a:t>
            </a:r>
          </a:p>
          <a:p>
            <a:pPr marL="403225" indent="-209550">
              <a:lnSpc>
                <a:spcPct val="100000"/>
              </a:lnSpc>
              <a:spcBef>
                <a:spcPts val="0"/>
              </a:spcBef>
            </a:pPr>
            <a:r>
              <a:rPr lang="en-GB" sz="1600" dirty="0"/>
              <a:t>Business leadership responsibilities</a:t>
            </a:r>
          </a:p>
          <a:p>
            <a:pPr marL="403225" indent="-209550">
              <a:lnSpc>
                <a:spcPct val="100000"/>
              </a:lnSpc>
              <a:spcBef>
                <a:spcPts val="0"/>
              </a:spcBef>
            </a:pPr>
            <a:r>
              <a:rPr lang="en-GB" sz="1600" dirty="0"/>
              <a:t>Personal journey as an Extraordinary Leader</a:t>
            </a:r>
          </a:p>
          <a:p>
            <a:pPr marL="403225" indent="-209550">
              <a:lnSpc>
                <a:spcPct val="100000"/>
              </a:lnSpc>
              <a:spcBef>
                <a:spcPts val="0"/>
              </a:spcBef>
            </a:pPr>
            <a:r>
              <a:rPr lang="en-GB" sz="1600" dirty="0"/>
              <a:t>….</a:t>
            </a:r>
          </a:p>
          <a:p>
            <a:pPr>
              <a:lnSpc>
                <a:spcPct val="100000"/>
              </a:lnSpc>
              <a:spcBef>
                <a:spcPts val="0"/>
              </a:spcBef>
            </a:pPr>
            <a:endParaRPr lang="en-GB" sz="1600" dirty="0"/>
          </a:p>
          <a:p>
            <a:pPr marL="0" indent="0">
              <a:lnSpc>
                <a:spcPct val="100000"/>
              </a:lnSpc>
              <a:spcBef>
                <a:spcPts val="0"/>
              </a:spcBef>
              <a:buNone/>
            </a:pPr>
            <a:endParaRPr lang="en-GB" sz="1600" dirty="0"/>
          </a:p>
          <a:p>
            <a:pPr marL="0" indent="0">
              <a:lnSpc>
                <a:spcPct val="100000"/>
              </a:lnSpc>
              <a:spcBef>
                <a:spcPts val="0"/>
              </a:spcBef>
              <a:buNone/>
            </a:pPr>
            <a:r>
              <a:rPr lang="en-GB" sz="1600" dirty="0"/>
              <a:t>These will be a case-by-case discussion, and driven by business context.</a:t>
            </a:r>
          </a:p>
        </p:txBody>
      </p:sp>
    </p:spTree>
    <p:extLst>
      <p:ext uri="{BB962C8B-B14F-4D97-AF65-F5344CB8AC3E}">
        <p14:creationId xmlns:p14="http://schemas.microsoft.com/office/powerpoint/2010/main" val="3075681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78" imgH="377" progId="TCLayout.ActiveDocument.1">
                  <p:embed/>
                </p:oleObj>
              </mc:Choice>
              <mc:Fallback>
                <p:oleObj name="think-cell Slide" r:id="rId5" imgW="378" imgH="377" progId="TCLayout.ActiveDocument.1">
                  <p:embed/>
                  <p:pic>
                    <p:nvPicPr>
                      <p:cNvPr id="4" name="Object 3"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800">
              <a:latin typeface="Arial" panose="020B0604020202020204" pitchFamily="34" charset="0"/>
              <a:ea typeface="+mj-ea"/>
              <a:cs typeface="+mj-cs"/>
              <a:sym typeface="Arial" panose="020B0604020202020204" pitchFamily="34" charset="0"/>
            </a:endParaRPr>
          </a:p>
        </p:txBody>
      </p:sp>
      <p:sp>
        <p:nvSpPr>
          <p:cNvPr id="2" name="Title 1">
            <a:extLst>
              <a:ext uri="{FF2B5EF4-FFF2-40B4-BE49-F238E27FC236}">
                <a16:creationId xmlns:a16="http://schemas.microsoft.com/office/drawing/2014/main" id="{E34CB256-87C7-4BC2-8AFB-1D74C45E01B6}"/>
              </a:ext>
            </a:extLst>
          </p:cNvPr>
          <p:cNvSpPr>
            <a:spLocks noGrp="1"/>
          </p:cNvSpPr>
          <p:nvPr>
            <p:ph type="title"/>
          </p:nvPr>
        </p:nvSpPr>
        <p:spPr/>
        <p:txBody>
          <a:bodyPr/>
          <a:lstStyle/>
          <a:p>
            <a:r>
              <a:rPr lang="en-US" dirty="0"/>
              <a:t>Transition process - personal change journey</a:t>
            </a:r>
            <a:br>
              <a:rPr lang="en-US" dirty="0"/>
            </a:br>
            <a:endParaRPr lang="en-US" dirty="0"/>
          </a:p>
        </p:txBody>
      </p:sp>
      <p:sp>
        <p:nvSpPr>
          <p:cNvPr id="5" name="Text Placeholder 4">
            <a:extLst>
              <a:ext uri="{FF2B5EF4-FFF2-40B4-BE49-F238E27FC236}">
                <a16:creationId xmlns:a16="http://schemas.microsoft.com/office/drawing/2014/main" id="{396995CF-407E-0142-9D69-215E4E492DAB}"/>
              </a:ext>
            </a:extLst>
          </p:cNvPr>
          <p:cNvSpPr>
            <a:spLocks noGrp="1"/>
          </p:cNvSpPr>
          <p:nvPr>
            <p:ph type="body" sz="quarter" idx="10"/>
          </p:nvPr>
        </p:nvSpPr>
        <p:spPr/>
        <p:txBody>
          <a:bodyPr/>
          <a:lstStyle/>
          <a:p>
            <a:pPr marL="0" indent="0">
              <a:lnSpc>
                <a:spcPct val="100000"/>
              </a:lnSpc>
              <a:spcBef>
                <a:spcPts val="0"/>
              </a:spcBef>
              <a:buNone/>
            </a:pPr>
            <a:r>
              <a:rPr lang="en-GB" sz="1600" dirty="0"/>
              <a:t>Consists of an ‘ending’, a ‘neutral zone’, and a ‘beginning’ – each of these areas could require exploration as part of the coaching process, and these aren’t necessarily sequential as they may overlap / be cyclical</a:t>
            </a:r>
          </a:p>
          <a:p>
            <a:pPr marL="0" indent="0">
              <a:lnSpc>
                <a:spcPct val="100000"/>
              </a:lnSpc>
              <a:spcBef>
                <a:spcPts val="0"/>
              </a:spcBef>
              <a:buNone/>
            </a:pPr>
            <a:endParaRPr lang="en-GB" sz="1600" dirty="0"/>
          </a:p>
          <a:p>
            <a:pPr marL="0" indent="0">
              <a:lnSpc>
                <a:spcPct val="100000"/>
              </a:lnSpc>
              <a:spcBef>
                <a:spcPts val="0"/>
              </a:spcBef>
              <a:buNone/>
            </a:pPr>
            <a:r>
              <a:rPr lang="en-GB" sz="1600" b="1" dirty="0"/>
              <a:t>Ending:</a:t>
            </a:r>
          </a:p>
          <a:p>
            <a:pPr marL="411163" indent="-219075">
              <a:lnSpc>
                <a:spcPct val="100000"/>
              </a:lnSpc>
              <a:spcBef>
                <a:spcPts val="0"/>
              </a:spcBef>
            </a:pPr>
            <a:r>
              <a:rPr lang="en-GB" sz="1600" dirty="0"/>
              <a:t>Letting go of CD / Big Firm ways of working: what are these ways of working? what does letting go mean?</a:t>
            </a:r>
          </a:p>
          <a:p>
            <a:pPr marL="411163" indent="-219075">
              <a:lnSpc>
                <a:spcPct val="100000"/>
              </a:lnSpc>
              <a:spcBef>
                <a:spcPts val="0"/>
              </a:spcBef>
            </a:pPr>
            <a:r>
              <a:rPr lang="en-GB" sz="1600" dirty="0"/>
              <a:t>Support structures: we don’t work in isolation – rather, we are part of a system. What support do we need from our team to ‘end’? And from our peers?</a:t>
            </a:r>
          </a:p>
          <a:p>
            <a:pPr marL="411163" indent="-219075">
              <a:lnSpc>
                <a:spcPct val="100000"/>
              </a:lnSpc>
              <a:spcBef>
                <a:spcPts val="0"/>
              </a:spcBef>
            </a:pPr>
            <a:r>
              <a:rPr lang="en-GB" sz="1600" dirty="0"/>
              <a:t>How do we work differently with peers?</a:t>
            </a:r>
          </a:p>
          <a:p>
            <a:pPr marL="411163" indent="-219075">
              <a:lnSpc>
                <a:spcPct val="100000"/>
              </a:lnSpc>
              <a:spcBef>
                <a:spcPts val="0"/>
              </a:spcBef>
            </a:pPr>
            <a:r>
              <a:rPr lang="en-GB" sz="1600" dirty="0"/>
              <a:t>What’s stopping us from letting go?</a:t>
            </a:r>
          </a:p>
          <a:p>
            <a:pPr marL="0" indent="0">
              <a:lnSpc>
                <a:spcPct val="100000"/>
              </a:lnSpc>
              <a:spcBef>
                <a:spcPts val="0"/>
              </a:spcBef>
              <a:buNone/>
            </a:pPr>
            <a:endParaRPr lang="en-GB" sz="1600" dirty="0"/>
          </a:p>
          <a:p>
            <a:pPr marL="0" indent="0">
              <a:lnSpc>
                <a:spcPct val="100000"/>
              </a:lnSpc>
              <a:spcBef>
                <a:spcPts val="0"/>
              </a:spcBef>
              <a:buNone/>
            </a:pPr>
            <a:r>
              <a:rPr lang="en-GB" sz="1600" b="1" dirty="0"/>
              <a:t>Neutral zone:</a:t>
            </a:r>
          </a:p>
          <a:p>
            <a:pPr marL="411163" indent="-219075">
              <a:lnSpc>
                <a:spcPct val="100000"/>
              </a:lnSpc>
              <a:spcBef>
                <a:spcPts val="0"/>
              </a:spcBef>
            </a:pPr>
            <a:r>
              <a:rPr lang="en-GB" sz="1600" dirty="0"/>
              <a:t>Can be confusing and uncertain</a:t>
            </a:r>
          </a:p>
          <a:p>
            <a:pPr marL="411163" indent="-219075">
              <a:lnSpc>
                <a:spcPct val="100000"/>
              </a:lnSpc>
              <a:spcBef>
                <a:spcPts val="0"/>
              </a:spcBef>
            </a:pPr>
            <a:r>
              <a:rPr lang="en-GB" sz="1600" dirty="0"/>
              <a:t>Important to normalise this – it’s not unusual to feel this way</a:t>
            </a:r>
          </a:p>
          <a:p>
            <a:pPr marL="411163" indent="-219075">
              <a:lnSpc>
                <a:spcPct val="100000"/>
              </a:lnSpc>
              <a:spcBef>
                <a:spcPts val="0"/>
              </a:spcBef>
            </a:pPr>
            <a:r>
              <a:rPr lang="en-GB" sz="1600" dirty="0"/>
              <a:t>What is this phase teaching you?</a:t>
            </a:r>
          </a:p>
          <a:p>
            <a:pPr marL="411163" indent="-219075">
              <a:lnSpc>
                <a:spcPct val="100000"/>
              </a:lnSpc>
              <a:spcBef>
                <a:spcPts val="0"/>
              </a:spcBef>
            </a:pPr>
            <a:r>
              <a:rPr lang="en-GB" sz="1600" dirty="0"/>
              <a:t>Explore / identify personal values, to act as a north star during period of uncertainty</a:t>
            </a:r>
          </a:p>
          <a:p>
            <a:pPr marL="411163" indent="-219075">
              <a:lnSpc>
                <a:spcPct val="100000"/>
              </a:lnSpc>
              <a:spcBef>
                <a:spcPts val="0"/>
              </a:spcBef>
            </a:pPr>
            <a:r>
              <a:rPr lang="en-GB" sz="1600" dirty="0"/>
              <a:t>Build psychological flexibility (I can explain more about this)</a:t>
            </a:r>
            <a:br>
              <a:rPr lang="en-GB" sz="1600" dirty="0"/>
            </a:br>
            <a:endParaRPr lang="en-GB" sz="1600" dirty="0"/>
          </a:p>
          <a:p>
            <a:pPr marL="0" indent="0">
              <a:lnSpc>
                <a:spcPct val="100000"/>
              </a:lnSpc>
              <a:spcBef>
                <a:spcPts val="0"/>
              </a:spcBef>
              <a:buNone/>
            </a:pPr>
            <a:r>
              <a:rPr lang="en-GB" sz="1600" b="1" dirty="0"/>
              <a:t>New beginning:</a:t>
            </a:r>
          </a:p>
          <a:p>
            <a:pPr marL="411163" indent="-219075">
              <a:lnSpc>
                <a:spcPct val="100000"/>
              </a:lnSpc>
              <a:spcBef>
                <a:spcPts val="0"/>
              </a:spcBef>
            </a:pPr>
            <a:r>
              <a:rPr lang="en-GB" sz="1600" dirty="0"/>
              <a:t>What’s different about this?</a:t>
            </a:r>
          </a:p>
          <a:p>
            <a:pPr marL="411163" indent="-219075">
              <a:lnSpc>
                <a:spcPct val="100000"/>
              </a:lnSpc>
              <a:spcBef>
                <a:spcPts val="0"/>
              </a:spcBef>
            </a:pPr>
            <a:r>
              <a:rPr lang="en-GB" sz="1600" dirty="0"/>
              <a:t>How does it feel?</a:t>
            </a:r>
          </a:p>
          <a:p>
            <a:pPr marL="411163" indent="-219075">
              <a:lnSpc>
                <a:spcPct val="100000"/>
              </a:lnSpc>
              <a:spcBef>
                <a:spcPts val="0"/>
              </a:spcBef>
            </a:pPr>
            <a:r>
              <a:rPr lang="en-GB" sz="1600" dirty="0"/>
              <a:t>What surprises you?</a:t>
            </a:r>
          </a:p>
          <a:p>
            <a:pPr marL="411163" indent="-219075">
              <a:lnSpc>
                <a:spcPct val="100000"/>
              </a:lnSpc>
              <a:spcBef>
                <a:spcPts val="0"/>
              </a:spcBef>
            </a:pPr>
            <a:r>
              <a:rPr lang="en-GB" sz="1600" dirty="0"/>
              <a:t>How have relationships changed?</a:t>
            </a:r>
          </a:p>
          <a:p>
            <a:pPr marL="411163" indent="-219075">
              <a:lnSpc>
                <a:spcPct val="100000"/>
              </a:lnSpc>
              <a:spcBef>
                <a:spcPts val="0"/>
              </a:spcBef>
            </a:pPr>
            <a:r>
              <a:rPr lang="en-GB" sz="1600" dirty="0"/>
              <a:t>What’s your 90-day plan? Be deliberate about what you’re going to do. It’s not a drift into a super-CD role</a:t>
            </a:r>
          </a:p>
        </p:txBody>
      </p:sp>
      <p:pic>
        <p:nvPicPr>
          <p:cNvPr id="8" name="Picture 7" descr="A close up of text on a black background&#10;&#10;Description automatically generated">
            <a:extLst>
              <a:ext uri="{FF2B5EF4-FFF2-40B4-BE49-F238E27FC236}">
                <a16:creationId xmlns:a16="http://schemas.microsoft.com/office/drawing/2014/main" id="{C9C80649-08CA-9F46-99FD-0F32C05B22B7}"/>
              </a:ext>
            </a:extLst>
          </p:cNvPr>
          <p:cNvPicPr>
            <a:picLocks noChangeAspect="1"/>
          </p:cNvPicPr>
          <p:nvPr/>
        </p:nvPicPr>
        <p:blipFill>
          <a:blip r:embed="rId7"/>
          <a:stretch>
            <a:fillRect/>
          </a:stretch>
        </p:blipFill>
        <p:spPr>
          <a:xfrm>
            <a:off x="8454453" y="2948515"/>
            <a:ext cx="3543300" cy="3009900"/>
          </a:xfrm>
          <a:prstGeom prst="rect">
            <a:avLst/>
          </a:prstGeom>
          <a:solidFill>
            <a:schemeClr val="accent1">
              <a:lumMod val="20000"/>
              <a:lumOff val="80000"/>
            </a:schemeClr>
          </a:solidFill>
          <a:ln>
            <a:solidFill>
              <a:schemeClr val="accent1"/>
            </a:solidFill>
          </a:ln>
        </p:spPr>
      </p:pic>
    </p:spTree>
    <p:extLst>
      <p:ext uri="{BB962C8B-B14F-4D97-AF65-F5344CB8AC3E}">
        <p14:creationId xmlns:p14="http://schemas.microsoft.com/office/powerpoint/2010/main" val="1160944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78" imgH="377" progId="TCLayout.ActiveDocument.1">
                  <p:embed/>
                </p:oleObj>
              </mc:Choice>
              <mc:Fallback>
                <p:oleObj name="think-cell Slide" r:id="rId5" imgW="378" imgH="377" progId="TCLayout.ActiveDocument.1">
                  <p:embed/>
                  <p:pic>
                    <p:nvPicPr>
                      <p:cNvPr id="4" name="Object 3"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800">
              <a:latin typeface="Arial" panose="020B0604020202020204" pitchFamily="34" charset="0"/>
              <a:ea typeface="+mj-ea"/>
              <a:cs typeface="+mj-cs"/>
              <a:sym typeface="Arial" panose="020B0604020202020204" pitchFamily="34" charset="0"/>
            </a:endParaRPr>
          </a:p>
        </p:txBody>
      </p:sp>
      <p:sp>
        <p:nvSpPr>
          <p:cNvPr id="2" name="Title 1">
            <a:extLst>
              <a:ext uri="{FF2B5EF4-FFF2-40B4-BE49-F238E27FC236}">
                <a16:creationId xmlns:a16="http://schemas.microsoft.com/office/drawing/2014/main" id="{E34CB256-87C7-4BC2-8AFB-1D74C45E01B6}"/>
              </a:ext>
            </a:extLst>
          </p:cNvPr>
          <p:cNvSpPr>
            <a:spLocks noGrp="1"/>
          </p:cNvSpPr>
          <p:nvPr>
            <p:ph type="title"/>
          </p:nvPr>
        </p:nvSpPr>
        <p:spPr/>
        <p:txBody>
          <a:bodyPr/>
          <a:lstStyle/>
          <a:p>
            <a:r>
              <a:rPr lang="en-US" dirty="0"/>
              <a:t>Content of the role - what it means to be a Partner </a:t>
            </a:r>
          </a:p>
        </p:txBody>
      </p:sp>
      <p:sp>
        <p:nvSpPr>
          <p:cNvPr id="5" name="Text Placeholder 4">
            <a:extLst>
              <a:ext uri="{FF2B5EF4-FFF2-40B4-BE49-F238E27FC236}">
                <a16:creationId xmlns:a16="http://schemas.microsoft.com/office/drawing/2014/main" id="{5D57F4DC-0FEB-AC45-9074-B9A5D1C5549C}"/>
              </a:ext>
            </a:extLst>
          </p:cNvPr>
          <p:cNvSpPr>
            <a:spLocks noGrp="1"/>
          </p:cNvSpPr>
          <p:nvPr>
            <p:ph type="body" sz="quarter" idx="10"/>
          </p:nvPr>
        </p:nvSpPr>
        <p:spPr/>
        <p:txBody>
          <a:bodyPr/>
          <a:lstStyle/>
          <a:p>
            <a:pPr marL="0" indent="0">
              <a:lnSpc>
                <a:spcPct val="100000"/>
              </a:lnSpc>
              <a:spcBef>
                <a:spcPts val="0"/>
              </a:spcBef>
              <a:buNone/>
            </a:pPr>
            <a:r>
              <a:rPr lang="en-GB" sz="1600" i="1" dirty="0"/>
              <a:t>Content focused rather than the personal journey</a:t>
            </a:r>
          </a:p>
          <a:p>
            <a:pPr marL="0" indent="0">
              <a:lnSpc>
                <a:spcPct val="100000"/>
              </a:lnSpc>
              <a:spcBef>
                <a:spcPts val="0"/>
              </a:spcBef>
              <a:buNone/>
            </a:pPr>
            <a:endParaRPr lang="en-GB" sz="1600" dirty="0"/>
          </a:p>
          <a:p>
            <a:pPr marL="411163" indent="-219075">
              <a:lnSpc>
                <a:spcPct val="100000"/>
              </a:lnSpc>
              <a:spcBef>
                <a:spcPts val="0"/>
              </a:spcBef>
            </a:pPr>
            <a:r>
              <a:rPr lang="en-GB" sz="1600" dirty="0"/>
              <a:t>Explore behaviours</a:t>
            </a:r>
          </a:p>
          <a:p>
            <a:pPr marL="411163" indent="-219075">
              <a:lnSpc>
                <a:spcPct val="100000"/>
              </a:lnSpc>
              <a:spcBef>
                <a:spcPts val="0"/>
              </a:spcBef>
            </a:pPr>
            <a:endParaRPr lang="en-GB" sz="1600" dirty="0"/>
          </a:p>
          <a:p>
            <a:pPr marL="411163" indent="-219075">
              <a:lnSpc>
                <a:spcPct val="100000"/>
              </a:lnSpc>
              <a:spcBef>
                <a:spcPts val="0"/>
              </a:spcBef>
            </a:pPr>
            <a:r>
              <a:rPr lang="en-GB" sz="1600" dirty="0"/>
              <a:t>Being a custodian of part of the business, on behalf of the business</a:t>
            </a:r>
          </a:p>
          <a:p>
            <a:pPr marL="411163" indent="-219075">
              <a:lnSpc>
                <a:spcPct val="100000"/>
              </a:lnSpc>
              <a:spcBef>
                <a:spcPts val="0"/>
              </a:spcBef>
            </a:pPr>
            <a:endParaRPr lang="en-GB" sz="1600" dirty="0"/>
          </a:p>
          <a:p>
            <a:pPr marL="411163" indent="-219075">
              <a:lnSpc>
                <a:spcPct val="100000"/>
              </a:lnSpc>
              <a:spcBef>
                <a:spcPts val="0"/>
              </a:spcBef>
            </a:pPr>
            <a:r>
              <a:rPr lang="en-GB" sz="1600" dirty="0"/>
              <a:t>What will be your legacy? Think about that now…. </a:t>
            </a:r>
          </a:p>
          <a:p>
            <a:pPr marL="411163" indent="-219075">
              <a:lnSpc>
                <a:spcPct val="100000"/>
              </a:lnSpc>
              <a:spcBef>
                <a:spcPts val="0"/>
              </a:spcBef>
            </a:pPr>
            <a:endParaRPr lang="en-GB" sz="1600" dirty="0"/>
          </a:p>
          <a:p>
            <a:pPr marL="411163" indent="-219075">
              <a:lnSpc>
                <a:spcPct val="100000"/>
              </a:lnSpc>
              <a:spcBef>
                <a:spcPts val="0"/>
              </a:spcBef>
            </a:pPr>
            <a:r>
              <a:rPr lang="en-GB" sz="1600" dirty="0"/>
              <a:t>Shadowing / mentoring opportunities?</a:t>
            </a:r>
          </a:p>
          <a:p>
            <a:pPr marL="411163" indent="-219075">
              <a:lnSpc>
                <a:spcPct val="100000"/>
              </a:lnSpc>
              <a:spcBef>
                <a:spcPts val="0"/>
              </a:spcBef>
            </a:pPr>
            <a:endParaRPr lang="en-GB" sz="1600" dirty="0"/>
          </a:p>
          <a:p>
            <a:pPr marL="411163" indent="-219075">
              <a:lnSpc>
                <a:spcPct val="100000"/>
              </a:lnSpc>
              <a:spcBef>
                <a:spcPts val="0"/>
              </a:spcBef>
            </a:pPr>
            <a:r>
              <a:rPr lang="en-GB" sz="1600" dirty="0"/>
              <a:t>Working in the Partner Team – what’s your place?</a:t>
            </a:r>
          </a:p>
          <a:p>
            <a:pPr marL="0" indent="0">
              <a:lnSpc>
                <a:spcPct val="100000"/>
              </a:lnSpc>
              <a:spcBef>
                <a:spcPts val="0"/>
              </a:spcBef>
              <a:buNone/>
            </a:pPr>
            <a:endParaRPr lang="en-GB" sz="1600" dirty="0"/>
          </a:p>
          <a:p>
            <a:pPr marL="0" indent="0">
              <a:lnSpc>
                <a:spcPct val="100000"/>
              </a:lnSpc>
              <a:spcBef>
                <a:spcPts val="0"/>
              </a:spcBef>
              <a:buNone/>
            </a:pPr>
            <a:endParaRPr lang="en-GB" sz="1600" dirty="0"/>
          </a:p>
        </p:txBody>
      </p:sp>
    </p:spTree>
    <p:extLst>
      <p:ext uri="{BB962C8B-B14F-4D97-AF65-F5344CB8AC3E}">
        <p14:creationId xmlns:p14="http://schemas.microsoft.com/office/powerpoint/2010/main" val="3978988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78" imgH="377" progId="TCLayout.ActiveDocument.1">
                  <p:embed/>
                </p:oleObj>
              </mc:Choice>
              <mc:Fallback>
                <p:oleObj name="think-cell Slide" r:id="rId5" imgW="378" imgH="377" progId="TCLayout.ActiveDocument.1">
                  <p:embed/>
                  <p:pic>
                    <p:nvPicPr>
                      <p:cNvPr id="4" name="Object 3"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800">
              <a:latin typeface="Arial" panose="020B0604020202020204" pitchFamily="34" charset="0"/>
              <a:ea typeface="+mj-ea"/>
              <a:cs typeface="+mj-cs"/>
              <a:sym typeface="Arial" panose="020B0604020202020204" pitchFamily="34" charset="0"/>
            </a:endParaRPr>
          </a:p>
        </p:txBody>
      </p:sp>
      <p:sp>
        <p:nvSpPr>
          <p:cNvPr id="2" name="Title 1">
            <a:extLst>
              <a:ext uri="{FF2B5EF4-FFF2-40B4-BE49-F238E27FC236}">
                <a16:creationId xmlns:a16="http://schemas.microsoft.com/office/drawing/2014/main" id="{E34CB256-87C7-4BC2-8AFB-1D74C45E01B6}"/>
              </a:ext>
            </a:extLst>
          </p:cNvPr>
          <p:cNvSpPr>
            <a:spLocks noGrp="1"/>
          </p:cNvSpPr>
          <p:nvPr>
            <p:ph type="title"/>
          </p:nvPr>
        </p:nvSpPr>
        <p:spPr/>
        <p:txBody>
          <a:bodyPr/>
          <a:lstStyle/>
          <a:p>
            <a:r>
              <a:rPr lang="en-US" dirty="0"/>
              <a:t>The transition to Partner</a:t>
            </a:r>
          </a:p>
        </p:txBody>
      </p:sp>
      <p:sp>
        <p:nvSpPr>
          <p:cNvPr id="5" name="Text Placeholder 4">
            <a:extLst>
              <a:ext uri="{FF2B5EF4-FFF2-40B4-BE49-F238E27FC236}">
                <a16:creationId xmlns:a16="http://schemas.microsoft.com/office/drawing/2014/main" id="{CD4DA6EA-D1DD-CB42-9AF5-DE8890D6139F}"/>
              </a:ext>
            </a:extLst>
          </p:cNvPr>
          <p:cNvSpPr>
            <a:spLocks noGrp="1"/>
          </p:cNvSpPr>
          <p:nvPr>
            <p:ph type="body" sz="quarter" idx="10"/>
          </p:nvPr>
        </p:nvSpPr>
        <p:spPr/>
        <p:txBody>
          <a:bodyPr/>
          <a:lstStyle/>
          <a:p>
            <a:pPr marL="0" indent="0">
              <a:lnSpc>
                <a:spcPct val="100000"/>
              </a:lnSpc>
              <a:spcBef>
                <a:spcPts val="0"/>
              </a:spcBef>
              <a:buNone/>
            </a:pPr>
            <a:r>
              <a:rPr lang="en-GB" sz="1600" dirty="0"/>
              <a:t>A few builds that need to be taken into account in supporting people on this journey…</a:t>
            </a:r>
          </a:p>
          <a:p>
            <a:pPr>
              <a:lnSpc>
                <a:spcPct val="100000"/>
              </a:lnSpc>
              <a:spcBef>
                <a:spcPts val="0"/>
              </a:spcBef>
            </a:pPr>
            <a:endParaRPr lang="en-GB" sz="1600" dirty="0"/>
          </a:p>
          <a:p>
            <a:pPr>
              <a:lnSpc>
                <a:spcPct val="100000"/>
              </a:lnSpc>
              <a:spcBef>
                <a:spcPts val="0"/>
              </a:spcBef>
            </a:pPr>
            <a:r>
              <a:rPr lang="en-GB" sz="1600" dirty="0"/>
              <a:t>For many, getting to “Partner” is a big ambition, you focus on it for a long time, you harness all that you have done and achieved and target it on this next level of manifest attainment.    That is a big psychological and emotional investment.   You achieve a lot, people say well done, you are delighted at your own abilities!  ….and then you need to change – massively.  You need to let go of many of those reference points and validated experience and start a learning journey again and  appreciate that you are at the start of another journey.   I think this can be challenging…plays to the importance of the neutral zone as a bit as a sort of firewall space.</a:t>
            </a:r>
          </a:p>
          <a:p>
            <a:pPr marL="0" indent="0">
              <a:lnSpc>
                <a:spcPct val="100000"/>
              </a:lnSpc>
              <a:spcBef>
                <a:spcPts val="0"/>
              </a:spcBef>
              <a:buNone/>
            </a:pPr>
            <a:endParaRPr lang="en-GB" sz="1600" dirty="0"/>
          </a:p>
          <a:p>
            <a:pPr>
              <a:lnSpc>
                <a:spcPct val="100000"/>
              </a:lnSpc>
              <a:spcBef>
                <a:spcPts val="0"/>
              </a:spcBef>
            </a:pPr>
            <a:r>
              <a:rPr lang="en-GB" sz="1600" dirty="0"/>
              <a:t>Related to this and relevant to the new beginning is the realisation that many of those skills that got you to here are no longer important in the next steps.  This takes a long time to understand for many.  In the meantime, there are lots of expectations on you as “Partner” and what you are supposed to be (in your eyes and the eyes of others) all seeing and all powerful.  But in reality, humility is a key aspect of leadership (not often needed on the journey to leadership) and this is the time to practice that.  It is OK to fail, fall short and have weaknesses.</a:t>
            </a:r>
          </a:p>
        </p:txBody>
      </p:sp>
    </p:spTree>
    <p:extLst>
      <p:ext uri="{BB962C8B-B14F-4D97-AF65-F5344CB8AC3E}">
        <p14:creationId xmlns:p14="http://schemas.microsoft.com/office/powerpoint/2010/main" val="3225973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39435-6BAF-904C-A700-8A8A74D6DBA3}"/>
              </a:ext>
            </a:extLst>
          </p:cNvPr>
          <p:cNvSpPr>
            <a:spLocks noGrp="1"/>
          </p:cNvSpPr>
          <p:nvPr>
            <p:ph type="title"/>
          </p:nvPr>
        </p:nvSpPr>
        <p:spPr>
          <a:noFill/>
        </p:spPr>
        <p:txBody>
          <a:bodyPr/>
          <a:lstStyle/>
          <a:p>
            <a:r>
              <a:rPr lang="en-GB" dirty="0"/>
              <a:t>What a transition coaching programme could look like</a:t>
            </a:r>
          </a:p>
        </p:txBody>
      </p:sp>
      <p:grpSp>
        <p:nvGrpSpPr>
          <p:cNvPr id="30" name="Group 29">
            <a:extLst>
              <a:ext uri="{FF2B5EF4-FFF2-40B4-BE49-F238E27FC236}">
                <a16:creationId xmlns:a16="http://schemas.microsoft.com/office/drawing/2014/main" id="{28E7B0FB-AD15-2F45-A90E-3211BE66F7D9}"/>
              </a:ext>
            </a:extLst>
          </p:cNvPr>
          <p:cNvGrpSpPr/>
          <p:nvPr/>
        </p:nvGrpSpPr>
        <p:grpSpPr>
          <a:xfrm>
            <a:off x="675528" y="1110000"/>
            <a:ext cx="4975762" cy="1476000"/>
            <a:chOff x="510638" y="954088"/>
            <a:chExt cx="4975762" cy="1476000"/>
          </a:xfrm>
          <a:noFill/>
        </p:grpSpPr>
        <p:sp>
          <p:nvSpPr>
            <p:cNvPr id="4" name="Rounded Rectangle 3">
              <a:extLst>
                <a:ext uri="{FF2B5EF4-FFF2-40B4-BE49-F238E27FC236}">
                  <a16:creationId xmlns:a16="http://schemas.microsoft.com/office/drawing/2014/main" id="{30B6DC49-0C87-BC4A-B0F3-D95985EED101}"/>
                </a:ext>
              </a:extLst>
            </p:cNvPr>
            <p:cNvSpPr/>
            <p:nvPr/>
          </p:nvSpPr>
          <p:spPr>
            <a:xfrm>
              <a:off x="510638" y="954088"/>
              <a:ext cx="4975762" cy="1476000"/>
            </a:xfrm>
            <a:prstGeom prst="round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85838" indent="-449263">
                <a:buFont typeface="Arial" panose="020B0604020202020204" pitchFamily="34" charset="0"/>
                <a:buChar char="•"/>
              </a:pPr>
              <a:r>
                <a:rPr lang="en-GB" sz="1600" dirty="0">
                  <a:solidFill>
                    <a:schemeClr val="accent6">
                      <a:lumMod val="75000"/>
                    </a:schemeClr>
                  </a:solidFill>
                </a:rPr>
                <a:t>What it means to be a Partner</a:t>
              </a:r>
            </a:p>
            <a:p>
              <a:pPr marL="985838" indent="-449263">
                <a:buFont typeface="Arial" panose="020B0604020202020204" pitchFamily="34" charset="0"/>
                <a:buChar char="•"/>
              </a:pPr>
              <a:r>
                <a:rPr lang="en-GB" sz="1600" dirty="0">
                  <a:solidFill>
                    <a:schemeClr val="accent6">
                      <a:lumMod val="75000"/>
                    </a:schemeClr>
                  </a:solidFill>
                </a:rPr>
                <a:t>Agree goals and focus for sessions</a:t>
              </a:r>
            </a:p>
          </p:txBody>
        </p:sp>
        <p:sp>
          <p:nvSpPr>
            <p:cNvPr id="17" name="Rounded Rectangle 16">
              <a:extLst>
                <a:ext uri="{FF2B5EF4-FFF2-40B4-BE49-F238E27FC236}">
                  <a16:creationId xmlns:a16="http://schemas.microsoft.com/office/drawing/2014/main" id="{35AD7477-1324-2848-8128-CC36DF1CB369}"/>
                </a:ext>
              </a:extLst>
            </p:cNvPr>
            <p:cNvSpPr/>
            <p:nvPr/>
          </p:nvSpPr>
          <p:spPr>
            <a:xfrm rot="16200000">
              <a:off x="-19357" y="1553791"/>
              <a:ext cx="1440000" cy="31259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Session One</a:t>
              </a:r>
            </a:p>
          </p:txBody>
        </p:sp>
      </p:grpSp>
      <p:grpSp>
        <p:nvGrpSpPr>
          <p:cNvPr id="31" name="Group 30">
            <a:extLst>
              <a:ext uri="{FF2B5EF4-FFF2-40B4-BE49-F238E27FC236}">
                <a16:creationId xmlns:a16="http://schemas.microsoft.com/office/drawing/2014/main" id="{BD94EDD1-51DD-E94C-A032-63351980EC3D}"/>
              </a:ext>
            </a:extLst>
          </p:cNvPr>
          <p:cNvGrpSpPr/>
          <p:nvPr/>
        </p:nvGrpSpPr>
        <p:grpSpPr>
          <a:xfrm>
            <a:off x="675528" y="3042670"/>
            <a:ext cx="4975762" cy="1476000"/>
            <a:chOff x="510638" y="2964714"/>
            <a:chExt cx="4975762" cy="1476000"/>
          </a:xfrm>
          <a:noFill/>
        </p:grpSpPr>
        <p:sp>
          <p:nvSpPr>
            <p:cNvPr id="18" name="Rounded Rectangle 17">
              <a:extLst>
                <a:ext uri="{FF2B5EF4-FFF2-40B4-BE49-F238E27FC236}">
                  <a16:creationId xmlns:a16="http://schemas.microsoft.com/office/drawing/2014/main" id="{2F04D93D-9FD7-2447-B7A6-EBD8D0D8B66B}"/>
                </a:ext>
              </a:extLst>
            </p:cNvPr>
            <p:cNvSpPr/>
            <p:nvPr/>
          </p:nvSpPr>
          <p:spPr>
            <a:xfrm>
              <a:off x="510638" y="2964714"/>
              <a:ext cx="4975762" cy="1476000"/>
            </a:xfrm>
            <a:prstGeom prst="round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85838" indent="-449263">
                <a:buFont typeface="Arial" panose="020B0604020202020204" pitchFamily="34" charset="0"/>
                <a:buChar char="•"/>
              </a:pPr>
              <a:r>
                <a:rPr lang="en-GB" sz="1600" dirty="0">
                  <a:solidFill>
                    <a:schemeClr val="accent6">
                      <a:lumMod val="75000"/>
                    </a:schemeClr>
                  </a:solidFill>
                </a:rPr>
                <a:t>Hopes and Fears</a:t>
              </a:r>
            </a:p>
            <a:p>
              <a:pPr marL="985838" indent="-449263">
                <a:buFont typeface="Arial" panose="020B0604020202020204" pitchFamily="34" charset="0"/>
                <a:buChar char="•"/>
              </a:pPr>
              <a:r>
                <a:rPr lang="en-GB" sz="1600" dirty="0">
                  <a:solidFill>
                    <a:schemeClr val="accent6">
                      <a:lumMod val="75000"/>
                    </a:schemeClr>
                  </a:solidFill>
                </a:rPr>
                <a:t>Personal Change Journey</a:t>
              </a:r>
            </a:p>
          </p:txBody>
        </p:sp>
        <p:sp>
          <p:nvSpPr>
            <p:cNvPr id="19" name="Rounded Rectangle 18">
              <a:extLst>
                <a:ext uri="{FF2B5EF4-FFF2-40B4-BE49-F238E27FC236}">
                  <a16:creationId xmlns:a16="http://schemas.microsoft.com/office/drawing/2014/main" id="{20FE9C2A-4AEB-4344-A479-66C74F6AFCB2}"/>
                </a:ext>
              </a:extLst>
            </p:cNvPr>
            <p:cNvSpPr/>
            <p:nvPr/>
          </p:nvSpPr>
          <p:spPr>
            <a:xfrm rot="16200000">
              <a:off x="-19357" y="3564417"/>
              <a:ext cx="1440000" cy="31259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Session Two</a:t>
              </a:r>
            </a:p>
          </p:txBody>
        </p:sp>
      </p:grpSp>
      <p:grpSp>
        <p:nvGrpSpPr>
          <p:cNvPr id="32" name="Group 31">
            <a:extLst>
              <a:ext uri="{FF2B5EF4-FFF2-40B4-BE49-F238E27FC236}">
                <a16:creationId xmlns:a16="http://schemas.microsoft.com/office/drawing/2014/main" id="{B99AE8C4-1A2E-414B-9631-432EC7D93789}"/>
              </a:ext>
            </a:extLst>
          </p:cNvPr>
          <p:cNvGrpSpPr/>
          <p:nvPr/>
        </p:nvGrpSpPr>
        <p:grpSpPr>
          <a:xfrm>
            <a:off x="675528" y="4975340"/>
            <a:ext cx="4975762" cy="1476000"/>
            <a:chOff x="510638" y="4975340"/>
            <a:chExt cx="4975762" cy="1476000"/>
          </a:xfrm>
          <a:noFill/>
        </p:grpSpPr>
        <p:sp>
          <p:nvSpPr>
            <p:cNvPr id="22" name="Rounded Rectangle 21">
              <a:extLst>
                <a:ext uri="{FF2B5EF4-FFF2-40B4-BE49-F238E27FC236}">
                  <a16:creationId xmlns:a16="http://schemas.microsoft.com/office/drawing/2014/main" id="{56A5028B-55E8-4D45-A940-E21CF68A662A}"/>
                </a:ext>
              </a:extLst>
            </p:cNvPr>
            <p:cNvSpPr/>
            <p:nvPr/>
          </p:nvSpPr>
          <p:spPr>
            <a:xfrm>
              <a:off x="510638" y="4975340"/>
              <a:ext cx="4975762" cy="1476000"/>
            </a:xfrm>
            <a:prstGeom prst="round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85838" indent="-449263">
                <a:buFont typeface="Arial" panose="020B0604020202020204" pitchFamily="34" charset="0"/>
                <a:buChar char="•"/>
              </a:pPr>
              <a:r>
                <a:rPr lang="en-GB" sz="1600" dirty="0">
                  <a:solidFill>
                    <a:schemeClr val="accent6">
                      <a:lumMod val="75000"/>
                    </a:schemeClr>
                  </a:solidFill>
                </a:rPr>
                <a:t>Personal Change Journey</a:t>
              </a:r>
            </a:p>
          </p:txBody>
        </p:sp>
        <p:sp>
          <p:nvSpPr>
            <p:cNvPr id="23" name="Rounded Rectangle 22">
              <a:extLst>
                <a:ext uri="{FF2B5EF4-FFF2-40B4-BE49-F238E27FC236}">
                  <a16:creationId xmlns:a16="http://schemas.microsoft.com/office/drawing/2014/main" id="{D8797545-9C51-5543-BEC0-33E1669D88AB}"/>
                </a:ext>
              </a:extLst>
            </p:cNvPr>
            <p:cNvSpPr/>
            <p:nvPr/>
          </p:nvSpPr>
          <p:spPr>
            <a:xfrm rot="16200000">
              <a:off x="-19357" y="5575043"/>
              <a:ext cx="1440000" cy="31259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Session Three</a:t>
              </a:r>
            </a:p>
          </p:txBody>
        </p:sp>
      </p:grpSp>
      <p:grpSp>
        <p:nvGrpSpPr>
          <p:cNvPr id="35" name="Group 34">
            <a:extLst>
              <a:ext uri="{FF2B5EF4-FFF2-40B4-BE49-F238E27FC236}">
                <a16:creationId xmlns:a16="http://schemas.microsoft.com/office/drawing/2014/main" id="{353C10CB-6F94-F445-A325-78D5D8670145}"/>
              </a:ext>
            </a:extLst>
          </p:cNvPr>
          <p:cNvGrpSpPr/>
          <p:nvPr/>
        </p:nvGrpSpPr>
        <p:grpSpPr>
          <a:xfrm>
            <a:off x="6359300" y="1110000"/>
            <a:ext cx="4975762" cy="1476000"/>
            <a:chOff x="6359300" y="954088"/>
            <a:chExt cx="4975762" cy="1476000"/>
          </a:xfrm>
          <a:noFill/>
        </p:grpSpPr>
        <p:sp>
          <p:nvSpPr>
            <p:cNvPr id="24" name="Rounded Rectangle 23">
              <a:extLst>
                <a:ext uri="{FF2B5EF4-FFF2-40B4-BE49-F238E27FC236}">
                  <a16:creationId xmlns:a16="http://schemas.microsoft.com/office/drawing/2014/main" id="{1DFB19AC-4B76-714A-94CD-AE8CD15581C3}"/>
                </a:ext>
              </a:extLst>
            </p:cNvPr>
            <p:cNvSpPr/>
            <p:nvPr/>
          </p:nvSpPr>
          <p:spPr>
            <a:xfrm>
              <a:off x="6359300" y="954088"/>
              <a:ext cx="4975762" cy="1476000"/>
            </a:xfrm>
            <a:prstGeom prst="round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85838" indent="-449263">
                <a:buFont typeface="Arial" panose="020B0604020202020204" pitchFamily="34" charset="0"/>
                <a:buChar char="•"/>
              </a:pPr>
              <a:r>
                <a:rPr lang="en-GB" sz="1600" dirty="0">
                  <a:solidFill>
                    <a:schemeClr val="accent6">
                      <a:lumMod val="75000"/>
                    </a:schemeClr>
                  </a:solidFill>
                </a:rPr>
                <a:t>Your ‘sweet-spot’ – the thing that you are really good at, enjoy doing and will have a significant impact on the business</a:t>
              </a:r>
            </a:p>
          </p:txBody>
        </p:sp>
        <p:sp>
          <p:nvSpPr>
            <p:cNvPr id="25" name="Rounded Rectangle 24">
              <a:extLst>
                <a:ext uri="{FF2B5EF4-FFF2-40B4-BE49-F238E27FC236}">
                  <a16:creationId xmlns:a16="http://schemas.microsoft.com/office/drawing/2014/main" id="{E9684034-75E8-AD4F-9C08-64B1DAF0BC77}"/>
                </a:ext>
              </a:extLst>
            </p:cNvPr>
            <p:cNvSpPr/>
            <p:nvPr/>
          </p:nvSpPr>
          <p:spPr>
            <a:xfrm rot="16200000">
              <a:off x="5829305" y="1553791"/>
              <a:ext cx="1440000" cy="31259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Session Four</a:t>
              </a:r>
            </a:p>
          </p:txBody>
        </p:sp>
      </p:grpSp>
      <p:grpSp>
        <p:nvGrpSpPr>
          <p:cNvPr id="34" name="Group 33">
            <a:extLst>
              <a:ext uri="{FF2B5EF4-FFF2-40B4-BE49-F238E27FC236}">
                <a16:creationId xmlns:a16="http://schemas.microsoft.com/office/drawing/2014/main" id="{03CB0724-E64E-A347-917B-9A84DFDB9789}"/>
              </a:ext>
            </a:extLst>
          </p:cNvPr>
          <p:cNvGrpSpPr/>
          <p:nvPr/>
        </p:nvGrpSpPr>
        <p:grpSpPr>
          <a:xfrm>
            <a:off x="6359300" y="3042670"/>
            <a:ext cx="4975762" cy="1476000"/>
            <a:chOff x="6359300" y="2964714"/>
            <a:chExt cx="4975762" cy="1476000"/>
          </a:xfrm>
          <a:noFill/>
        </p:grpSpPr>
        <p:sp>
          <p:nvSpPr>
            <p:cNvPr id="26" name="Rounded Rectangle 25">
              <a:extLst>
                <a:ext uri="{FF2B5EF4-FFF2-40B4-BE49-F238E27FC236}">
                  <a16:creationId xmlns:a16="http://schemas.microsoft.com/office/drawing/2014/main" id="{720F3A46-C08F-3942-88CB-0C87EC6929AA}"/>
                </a:ext>
              </a:extLst>
            </p:cNvPr>
            <p:cNvSpPr/>
            <p:nvPr/>
          </p:nvSpPr>
          <p:spPr>
            <a:xfrm>
              <a:off x="6359300" y="2964714"/>
              <a:ext cx="4975762" cy="1476000"/>
            </a:xfrm>
            <a:prstGeom prst="round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85838" indent="-449263">
                <a:buFont typeface="Arial" panose="020B0604020202020204" pitchFamily="34" charset="0"/>
                <a:buChar char="•"/>
              </a:pPr>
              <a:r>
                <a:rPr lang="en-GB" sz="1600" dirty="0">
                  <a:solidFill>
                    <a:schemeClr val="accent6">
                      <a:lumMod val="75000"/>
                    </a:schemeClr>
                  </a:solidFill>
                </a:rPr>
                <a:t>High Performing Team (Lencioni’s Five Dysfunctions of a Team)</a:t>
              </a:r>
            </a:p>
          </p:txBody>
        </p:sp>
        <p:sp>
          <p:nvSpPr>
            <p:cNvPr id="27" name="Rounded Rectangle 26">
              <a:extLst>
                <a:ext uri="{FF2B5EF4-FFF2-40B4-BE49-F238E27FC236}">
                  <a16:creationId xmlns:a16="http://schemas.microsoft.com/office/drawing/2014/main" id="{7B1069E1-599B-C843-A10E-6AF033A9E438}"/>
                </a:ext>
              </a:extLst>
            </p:cNvPr>
            <p:cNvSpPr/>
            <p:nvPr/>
          </p:nvSpPr>
          <p:spPr>
            <a:xfrm rot="16200000">
              <a:off x="5829305" y="3564417"/>
              <a:ext cx="1440000" cy="31259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Session Five</a:t>
              </a:r>
            </a:p>
          </p:txBody>
        </p:sp>
      </p:grpSp>
      <p:grpSp>
        <p:nvGrpSpPr>
          <p:cNvPr id="33" name="Group 32">
            <a:extLst>
              <a:ext uri="{FF2B5EF4-FFF2-40B4-BE49-F238E27FC236}">
                <a16:creationId xmlns:a16="http://schemas.microsoft.com/office/drawing/2014/main" id="{B0CA17E2-BFF2-DD41-994A-C0172497BB1E}"/>
              </a:ext>
            </a:extLst>
          </p:cNvPr>
          <p:cNvGrpSpPr/>
          <p:nvPr/>
        </p:nvGrpSpPr>
        <p:grpSpPr>
          <a:xfrm>
            <a:off x="6359300" y="4974000"/>
            <a:ext cx="4975762" cy="1476000"/>
            <a:chOff x="6359300" y="4975340"/>
            <a:chExt cx="4975762" cy="1476000"/>
          </a:xfrm>
          <a:noFill/>
        </p:grpSpPr>
        <p:sp>
          <p:nvSpPr>
            <p:cNvPr id="28" name="Rounded Rectangle 27">
              <a:extLst>
                <a:ext uri="{FF2B5EF4-FFF2-40B4-BE49-F238E27FC236}">
                  <a16:creationId xmlns:a16="http://schemas.microsoft.com/office/drawing/2014/main" id="{F5C5410F-6B93-6B4F-B47A-EF3B62A1875F}"/>
                </a:ext>
              </a:extLst>
            </p:cNvPr>
            <p:cNvSpPr/>
            <p:nvPr/>
          </p:nvSpPr>
          <p:spPr>
            <a:xfrm>
              <a:off x="6359300" y="4975340"/>
              <a:ext cx="4975762" cy="1476000"/>
            </a:xfrm>
            <a:prstGeom prst="round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85838" indent="-449263">
                <a:buFont typeface="Arial" panose="020B0604020202020204" pitchFamily="34" charset="0"/>
                <a:buChar char="•"/>
              </a:pPr>
              <a:r>
                <a:rPr lang="en-GB" sz="1600" dirty="0">
                  <a:solidFill>
                    <a:schemeClr val="accent6">
                      <a:lumMod val="75000"/>
                    </a:schemeClr>
                  </a:solidFill>
                </a:rPr>
                <a:t>TBC</a:t>
              </a:r>
            </a:p>
          </p:txBody>
        </p:sp>
        <p:sp>
          <p:nvSpPr>
            <p:cNvPr id="29" name="Rounded Rectangle 28">
              <a:extLst>
                <a:ext uri="{FF2B5EF4-FFF2-40B4-BE49-F238E27FC236}">
                  <a16:creationId xmlns:a16="http://schemas.microsoft.com/office/drawing/2014/main" id="{A14A9813-B34F-CA44-A1AB-85A844B9D809}"/>
                </a:ext>
              </a:extLst>
            </p:cNvPr>
            <p:cNvSpPr/>
            <p:nvPr/>
          </p:nvSpPr>
          <p:spPr>
            <a:xfrm rot="16200000">
              <a:off x="5829305" y="5575043"/>
              <a:ext cx="1440000" cy="31259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Session Six</a:t>
              </a:r>
            </a:p>
          </p:txBody>
        </p:sp>
      </p:grpSp>
    </p:spTree>
    <p:extLst>
      <p:ext uri="{BB962C8B-B14F-4D97-AF65-F5344CB8AC3E}">
        <p14:creationId xmlns:p14="http://schemas.microsoft.com/office/powerpoint/2010/main" val="136873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zTaSSn45JCMD8QT1UGJcBw"/>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zTaSSn45JCMD8QT1UGJcBw"/>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zTaSSn45JCMD8QT1UGJcBw"/>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zTaSSn45JCMD8QT1UGJcBw"/>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o9PsM_wlCS.pSGBZWacci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iGF6sqUXqUK7ITV5FzfkJA"/>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zTaSSn45JCMD8QT1UGJcBw"/>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Editable - Contents &amp; Divider Slid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oorhouse_Master_Template_Widescreen_19" id="{A50B57E4-4C89-1C42-9261-3FAF29D1E76E}" vid="{F0185904-5302-974C-ABCC-952584389E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65D0497CE5EE04F9691A0E6838ABA9D" ma:contentTypeVersion="8" ma:contentTypeDescription="Create a new document." ma:contentTypeScope="" ma:versionID="0a6d7592fbdca3ee0062cb739ca7255b">
  <xsd:schema xmlns:xsd="http://www.w3.org/2001/XMLSchema" xmlns:xs="http://www.w3.org/2001/XMLSchema" xmlns:p="http://schemas.microsoft.com/office/2006/metadata/properties" xmlns:ns2="e7d46049-50a1-40c1-9c58-15bd514b5a46" xmlns:ns3="10e89a26-4a9a-478b-a3f8-3d1eceb65de5" targetNamespace="http://schemas.microsoft.com/office/2006/metadata/properties" ma:root="true" ma:fieldsID="65cf1ecddb24987f1a7ff0fb13816abd" ns2:_="" ns3:_="">
    <xsd:import namespace="e7d46049-50a1-40c1-9c58-15bd514b5a46"/>
    <xsd:import namespace="10e89a26-4a9a-478b-a3f8-3d1eceb65de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7d46049-50a1-40c1-9c58-15bd514b5a4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0e89a26-4a9a-478b-a3f8-3d1eceb65de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e7d46049-50a1-40c1-9c58-15bd514b5a46">
      <UserInfo>
        <DisplayName>Karthikeyan Babu</DisplayName>
        <AccountId>25</AccountId>
        <AccountType/>
      </UserInfo>
    </SharedWithUsers>
  </documentManagement>
</p:properties>
</file>

<file path=customXml/itemProps1.xml><?xml version="1.0" encoding="utf-8"?>
<ds:datastoreItem xmlns:ds="http://schemas.openxmlformats.org/officeDocument/2006/customXml" ds:itemID="{7985F815-8531-4C18-AFF6-38C91586FC6F}">
  <ds:schemaRefs>
    <ds:schemaRef ds:uri="http://schemas.microsoft.com/sharepoint/v3/contenttype/forms"/>
  </ds:schemaRefs>
</ds:datastoreItem>
</file>

<file path=customXml/itemProps2.xml><?xml version="1.0" encoding="utf-8"?>
<ds:datastoreItem xmlns:ds="http://schemas.openxmlformats.org/officeDocument/2006/customXml" ds:itemID="{DFF0127E-5C23-4535-869F-C98B37C247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7d46049-50a1-40c1-9c58-15bd514b5a46"/>
    <ds:schemaRef ds:uri="10e89a26-4a9a-478b-a3f8-3d1eceb65d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B528255-354B-4576-95A0-1B7E1B5AC3EF}">
  <ds:schemaRefs>
    <ds:schemaRef ds:uri="http://schemas.microsoft.com/office/2006/documentManagement/types"/>
    <ds:schemaRef ds:uri="e7d46049-50a1-40c1-9c58-15bd514b5a46"/>
    <ds:schemaRef ds:uri="http://schemas.microsoft.com/office/2006/metadata/properties"/>
    <ds:schemaRef ds:uri="http://www.w3.org/XML/1998/namespace"/>
    <ds:schemaRef ds:uri="10e89a26-4a9a-478b-a3f8-3d1eceb65de5"/>
    <ds:schemaRef ds:uri="http://purl.org/dc/dcmitype/"/>
    <ds:schemaRef ds:uri="http://purl.org/dc/elements/1.1/"/>
    <ds:schemaRef ds:uri="http://schemas.microsoft.com/office/infopath/2007/PartnerControls"/>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2543</TotalTime>
  <Words>1086</Words>
  <Application>Microsoft Office PowerPoint</Application>
  <PresentationFormat>Widescreen</PresentationFormat>
  <Paragraphs>95</Paragraphs>
  <Slides>7</Slides>
  <Notes>6</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2" baseType="lpstr">
      <vt:lpstr>Arial</vt:lpstr>
      <vt:lpstr>Arial Black</vt:lpstr>
      <vt:lpstr>Calibri</vt:lpstr>
      <vt:lpstr>1_Editable - Contents &amp; Divider Slides</vt:lpstr>
      <vt:lpstr>think-cell Slide</vt:lpstr>
      <vt:lpstr>PowerPoint Presentation</vt:lpstr>
      <vt:lpstr>The transition to Partner</vt:lpstr>
      <vt:lpstr>The transition to Partner</vt:lpstr>
      <vt:lpstr>Transition process - personal change journey </vt:lpstr>
      <vt:lpstr>Content of the role - what it means to be a Partner </vt:lpstr>
      <vt:lpstr>The transition to Partner</vt:lpstr>
      <vt:lpstr>What a transition coaching programme could look like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Expectations from the Panel What was set out in SdV’s presentation?</dc:title>
  <dc:creator>Amy Brennan</dc:creator>
  <cp:lastModifiedBy>Joseph O'Mahoney</cp:lastModifiedBy>
  <cp:revision>83</cp:revision>
  <cp:lastPrinted>1601-01-01T00:00:00Z</cp:lastPrinted>
  <dcterms:created xsi:type="dcterms:W3CDTF">2020-06-09T12:19:34Z</dcterms:created>
  <dcterms:modified xsi:type="dcterms:W3CDTF">2024-12-02T12:24:37Z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0x010100E65D0497CE5EE04F9691A0E6838ABA9D</vt:lpwstr>
  </property>
</Properties>
</file>