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92" r:id="rId5"/>
    <p:sldId id="293" r:id="rId6"/>
    <p:sldId id="2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9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6"/>
    <a:srgbClr val="E9127F"/>
    <a:srgbClr val="EFA02D"/>
    <a:srgbClr val="0A6486"/>
    <a:srgbClr val="25959B"/>
    <a:srgbClr val="8D38CC"/>
    <a:srgbClr val="FF591B"/>
    <a:srgbClr val="11A7E0"/>
    <a:srgbClr val="FFFFFF"/>
    <a:srgbClr val="3B7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0CE85-1BD0-2D72-AB7C-3DDF9FAB613E}" v="7" dt="2022-11-09T14:14:53.410"/>
    <p1510:client id="{95A6A60F-790A-9A81-5864-9F0B5DEAECB2}" v="1" dt="2022-11-24T09:22:29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4"/>
      </p:cViewPr>
      <p:guideLst>
        <p:guide pos="3840"/>
        <p:guide orient="horz" pos="9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97B66-A54A-42F4-B9D1-AD9AF6EB3C84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46B96-C0A8-4726-94B8-250DABCB2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1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54ED82-6FC3-4B3D-9065-EABFBCB49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6" b="28086"/>
          <a:stretch/>
        </p:blipFill>
        <p:spPr>
          <a:xfrm>
            <a:off x="0" y="1926165"/>
            <a:ext cx="12192000" cy="3005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B5C46-BF5D-47FF-8A1D-10FCA3257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1926164"/>
            <a:ext cx="10944225" cy="1393297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2923F-FF2F-418B-A740-286C33AAB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3533780"/>
            <a:ext cx="10944225" cy="13932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ACD95-A369-44DF-9BA6-53C6990D8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3" y="534893"/>
            <a:ext cx="3678567" cy="6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F6849E-6689-4566-98BA-75A6696B63B4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F8468-2924-48CA-A11F-A45FCA657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40"/>
          <a:stretch/>
        </p:blipFill>
        <p:spPr>
          <a:xfrm>
            <a:off x="0" y="-1"/>
            <a:ext cx="12192000" cy="134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352D7-5ED5-402E-8FC4-704C8C96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C345-FBCF-4D00-932E-6AB7215B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520824"/>
            <a:ext cx="5219700" cy="48244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43FE-061C-4384-B3C9-BCD4DB298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2" y="1520824"/>
            <a:ext cx="5219691" cy="48244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37EF-24E8-49EE-AB21-7DB0BB027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BEDB-B73F-4FF1-9497-18B900E21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7736D4-DFF1-445D-A7FC-0DAA17CCCA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 Content - SINGLE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F6849E-6689-4566-98BA-75A6696B63B4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F8468-2924-48CA-A11F-A45FCA657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1"/>
          <a:stretch/>
        </p:blipFill>
        <p:spPr>
          <a:xfrm>
            <a:off x="0" y="0"/>
            <a:ext cx="12192000" cy="83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352D7-5ED5-402E-8FC4-704C8C96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700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C345-FBCF-4D00-932E-6AB7215B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016000"/>
            <a:ext cx="5219700" cy="53292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43FE-061C-4384-B3C9-BCD4DB298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2" y="1016000"/>
            <a:ext cx="5219691" cy="53292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37EF-24E8-49EE-AB21-7DB0BB027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BEDB-B73F-4FF1-9497-18B900E21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7736D4-DFF1-445D-A7FC-0DAA17CCCA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 - 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8BD1E3-B6FC-4932-A678-3B3A45DFC7E4}"/>
              </a:ext>
            </a:extLst>
          </p:cNvPr>
          <p:cNvSpPr/>
          <p:nvPr userDrawn="1"/>
        </p:nvSpPr>
        <p:spPr>
          <a:xfrm>
            <a:off x="0" y="0"/>
            <a:ext cx="12192000" cy="1341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6849E-6689-4566-98BA-75A6696B63B4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352D7-5ED5-402E-8FC4-704C8C96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C345-FBCF-4D00-932E-6AB7215B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520824"/>
            <a:ext cx="5219700" cy="48244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43FE-061C-4384-B3C9-BCD4DB298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2" y="1520824"/>
            <a:ext cx="5219691" cy="48244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37EF-24E8-49EE-AB21-7DB0BB027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BEDB-B73F-4FF1-9497-18B900E21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7736D4-DFF1-445D-A7FC-0DAA17CCC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 Content - SINGLE 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8BD1E3-B6FC-4932-A678-3B3A45DFC7E4}"/>
              </a:ext>
            </a:extLst>
          </p:cNvPr>
          <p:cNvSpPr/>
          <p:nvPr userDrawn="1"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6849E-6689-4566-98BA-75A6696B63B4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352D7-5ED5-402E-8FC4-704C8C96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7000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C345-FBCF-4D00-932E-6AB7215B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016000"/>
            <a:ext cx="5219700" cy="53292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43FE-061C-4384-B3C9-BCD4DB298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2" y="1016000"/>
            <a:ext cx="5219691" cy="53292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37EF-24E8-49EE-AB21-7DB0BB027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BEDB-B73F-4FF1-9497-18B900E21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7736D4-DFF1-445D-A7FC-0DAA17CCC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Statem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FA4715-79C2-4E18-B62D-53BF549C2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452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DBE6544-3C05-44DF-8CC9-2A9863AD5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4155" y="6559"/>
            <a:ext cx="3883946" cy="6345238"/>
          </a:xfrm>
          <a:solidFill>
            <a:schemeClr val="bg1"/>
          </a:solidFill>
        </p:spPr>
        <p:txBody>
          <a:bodyPr lIns="180000" tIns="720000" rIns="108000" bIns="72000" anchor="ctr">
            <a:normAutofit/>
          </a:bodyPr>
          <a:lstStyle>
            <a:lvl1pPr marL="0" indent="0">
              <a:spcAft>
                <a:spcPts val="1200"/>
              </a:spcAft>
              <a:buNone/>
              <a:defRPr sz="36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1210C8-F237-4554-B830-ACED865369A5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16B283-CDF6-4801-8927-3349BFD91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47714F3-7F95-454C-A2C8-7FAA8AF4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9F0D9A-45D8-4676-AADA-AF8A0BBB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Statem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FA4715-79C2-4E18-B62D-53BF549C2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452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47B801-D0D6-497F-99C8-2D648C8E3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0" y="6559"/>
            <a:ext cx="3883946" cy="6345238"/>
          </a:xfrm>
          <a:solidFill>
            <a:schemeClr val="bg1"/>
          </a:solidFill>
        </p:spPr>
        <p:txBody>
          <a:bodyPr lIns="180000" tIns="720000" rIns="108000" bIns="72000" anchor="ctr">
            <a:normAutofit/>
          </a:bodyPr>
          <a:lstStyle>
            <a:lvl1pPr marL="0" indent="0">
              <a:spcAft>
                <a:spcPts val="1200"/>
              </a:spcAft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1210C8-F237-4554-B830-ACED865369A5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16B283-CDF6-4801-8927-3349BFD91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47714F3-7F95-454C-A2C8-7FAA8AF4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9F0D9A-45D8-4676-AADA-AF8A0BBB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CD114B5D-9DEF-4083-9C3A-50FC7CE0D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166"/>
            <a:ext cx="12192000" cy="3005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C3195-ED38-4522-9DA7-CF334415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926167"/>
            <a:ext cx="10944225" cy="138853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48A4D-3B92-4B70-B54D-CDC766E3A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314701"/>
            <a:ext cx="10944225" cy="161713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315421-D2DA-4866-A335-CBFFECC36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3" y="534893"/>
            <a:ext cx="3678567" cy="6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9B0A2B-9C15-4A98-A8C3-F68DADC22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166"/>
            <a:ext cx="12192000" cy="3005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C3195-ED38-4522-9DA7-CF334415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926167"/>
            <a:ext cx="10944225" cy="138853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48A4D-3B92-4B70-B54D-CDC766E3A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314701"/>
            <a:ext cx="10944225" cy="161713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315421-D2DA-4866-A335-CBFFECC36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3" y="534893"/>
            <a:ext cx="3678567" cy="6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09D4EF-08EF-4F08-B9DF-3F5BA80ED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166"/>
            <a:ext cx="12192000" cy="3005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C3195-ED38-4522-9DA7-CF334415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926167"/>
            <a:ext cx="10944225" cy="138853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48A4D-3B92-4B70-B54D-CDC766E3A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314701"/>
            <a:ext cx="10944225" cy="161713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315421-D2DA-4866-A335-CBFFECC36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3" y="534893"/>
            <a:ext cx="3678567" cy="6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6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B5810E5-EE5B-4C1E-89A5-E0B0C2B53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40"/>
          <a:stretch/>
        </p:blipFill>
        <p:spPr>
          <a:xfrm>
            <a:off x="0" y="-1"/>
            <a:ext cx="12192000" cy="134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1204913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35112"/>
            <a:ext cx="10944215" cy="478929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01DD48C6-60B4-4668-A261-0F5B0A7DC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0536E9-C991-4270-8EEA-96D3C510B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51EE6F-860B-4F7F-BEA3-D8978874395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075411" y="2738619"/>
            <a:ext cx="8041178" cy="1380762"/>
            <a:chOff x="305" y="1553"/>
            <a:chExt cx="7070" cy="121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16548E5E-1CF2-4C81-A7D8-B704E98000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5" y="1553"/>
              <a:ext cx="7070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BD0EE06-56CF-405B-ADDB-F44CA7F99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781"/>
              <a:ext cx="612" cy="710"/>
            </a:xfrm>
            <a:custGeom>
              <a:avLst/>
              <a:gdLst>
                <a:gd name="T0" fmla="*/ 228 w 407"/>
                <a:gd name="T1" fmla="*/ 52 h 470"/>
                <a:gd name="T2" fmla="*/ 59 w 407"/>
                <a:gd name="T3" fmla="*/ 202 h 470"/>
                <a:gd name="T4" fmla="*/ 294 w 407"/>
                <a:gd name="T5" fmla="*/ 418 h 470"/>
                <a:gd name="T6" fmla="*/ 377 w 407"/>
                <a:gd name="T7" fmla="*/ 418 h 470"/>
                <a:gd name="T8" fmla="*/ 407 w 407"/>
                <a:gd name="T9" fmla="*/ 444 h 470"/>
                <a:gd name="T10" fmla="*/ 377 w 407"/>
                <a:gd name="T11" fmla="*/ 470 h 470"/>
                <a:gd name="T12" fmla="*/ 283 w 407"/>
                <a:gd name="T13" fmla="*/ 470 h 470"/>
                <a:gd name="T14" fmla="*/ 0 w 407"/>
                <a:gd name="T15" fmla="*/ 200 h 470"/>
                <a:gd name="T16" fmla="*/ 230 w 407"/>
                <a:gd name="T17" fmla="*/ 0 h 470"/>
                <a:gd name="T18" fmla="*/ 360 w 407"/>
                <a:gd name="T19" fmla="*/ 0 h 470"/>
                <a:gd name="T20" fmla="*/ 391 w 407"/>
                <a:gd name="T21" fmla="*/ 26 h 470"/>
                <a:gd name="T22" fmla="*/ 360 w 407"/>
                <a:gd name="T23" fmla="*/ 52 h 470"/>
                <a:gd name="T24" fmla="*/ 228 w 407"/>
                <a:gd name="T25" fmla="*/ 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470">
                  <a:moveTo>
                    <a:pt x="228" y="52"/>
                  </a:moveTo>
                  <a:cubicBezTo>
                    <a:pt x="125" y="52"/>
                    <a:pt x="59" y="106"/>
                    <a:pt x="59" y="202"/>
                  </a:cubicBezTo>
                  <a:cubicBezTo>
                    <a:pt x="59" y="330"/>
                    <a:pt x="155" y="418"/>
                    <a:pt x="294" y="418"/>
                  </a:cubicBezTo>
                  <a:cubicBezTo>
                    <a:pt x="377" y="418"/>
                    <a:pt x="377" y="418"/>
                    <a:pt x="377" y="418"/>
                  </a:cubicBezTo>
                  <a:cubicBezTo>
                    <a:pt x="393" y="418"/>
                    <a:pt x="407" y="427"/>
                    <a:pt x="407" y="444"/>
                  </a:cubicBezTo>
                  <a:cubicBezTo>
                    <a:pt x="407" y="463"/>
                    <a:pt x="393" y="470"/>
                    <a:pt x="377" y="470"/>
                  </a:cubicBezTo>
                  <a:cubicBezTo>
                    <a:pt x="283" y="470"/>
                    <a:pt x="283" y="470"/>
                    <a:pt x="283" y="470"/>
                  </a:cubicBezTo>
                  <a:cubicBezTo>
                    <a:pt x="122" y="470"/>
                    <a:pt x="0" y="352"/>
                    <a:pt x="0" y="200"/>
                  </a:cubicBezTo>
                  <a:cubicBezTo>
                    <a:pt x="0" y="72"/>
                    <a:pt x="79" y="0"/>
                    <a:pt x="23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77" y="0"/>
                    <a:pt x="391" y="8"/>
                    <a:pt x="391" y="26"/>
                  </a:cubicBezTo>
                  <a:cubicBezTo>
                    <a:pt x="391" y="44"/>
                    <a:pt x="377" y="52"/>
                    <a:pt x="360" y="52"/>
                  </a:cubicBezTo>
                  <a:lnTo>
                    <a:pt x="228" y="52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0A95216-830C-4B10-9EE2-DE30DD88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0" y="1781"/>
              <a:ext cx="560" cy="719"/>
            </a:xfrm>
            <a:custGeom>
              <a:avLst/>
              <a:gdLst>
                <a:gd name="T0" fmla="*/ 317 w 372"/>
                <a:gd name="T1" fmla="*/ 330 h 476"/>
                <a:gd name="T2" fmla="*/ 180 w 372"/>
                <a:gd name="T3" fmla="*/ 428 h 476"/>
                <a:gd name="T4" fmla="*/ 59 w 372"/>
                <a:gd name="T5" fmla="*/ 341 h 476"/>
                <a:gd name="T6" fmla="*/ 317 w 372"/>
                <a:gd name="T7" fmla="*/ 211 h 476"/>
                <a:gd name="T8" fmla="*/ 317 w 372"/>
                <a:gd name="T9" fmla="*/ 330 h 476"/>
                <a:gd name="T10" fmla="*/ 372 w 372"/>
                <a:gd name="T11" fmla="*/ 137 h 476"/>
                <a:gd name="T12" fmla="*/ 218 w 372"/>
                <a:gd name="T13" fmla="*/ 0 h 476"/>
                <a:gd name="T14" fmla="*/ 73 w 372"/>
                <a:gd name="T15" fmla="*/ 0 h 476"/>
                <a:gd name="T16" fmla="*/ 41 w 372"/>
                <a:gd name="T17" fmla="*/ 26 h 476"/>
                <a:gd name="T18" fmla="*/ 73 w 372"/>
                <a:gd name="T19" fmla="*/ 52 h 476"/>
                <a:gd name="T20" fmla="*/ 222 w 372"/>
                <a:gd name="T21" fmla="*/ 52 h 476"/>
                <a:gd name="T22" fmla="*/ 317 w 372"/>
                <a:gd name="T23" fmla="*/ 141 h 476"/>
                <a:gd name="T24" fmla="*/ 317 w 372"/>
                <a:gd name="T25" fmla="*/ 163 h 476"/>
                <a:gd name="T26" fmla="*/ 285 w 372"/>
                <a:gd name="T27" fmla="*/ 163 h 476"/>
                <a:gd name="T28" fmla="*/ 0 w 372"/>
                <a:gd name="T29" fmla="*/ 336 h 476"/>
                <a:gd name="T30" fmla="*/ 181 w 372"/>
                <a:gd name="T31" fmla="*/ 476 h 476"/>
                <a:gd name="T32" fmla="*/ 320 w 372"/>
                <a:gd name="T33" fmla="*/ 430 h 476"/>
                <a:gd name="T34" fmla="*/ 346 w 372"/>
                <a:gd name="T35" fmla="*/ 470 h 476"/>
                <a:gd name="T36" fmla="*/ 372 w 372"/>
                <a:gd name="T37" fmla="*/ 430 h 476"/>
                <a:gd name="T38" fmla="*/ 372 w 372"/>
                <a:gd name="T39" fmla="*/ 13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476">
                  <a:moveTo>
                    <a:pt x="317" y="330"/>
                  </a:moveTo>
                  <a:cubicBezTo>
                    <a:pt x="318" y="385"/>
                    <a:pt x="283" y="428"/>
                    <a:pt x="180" y="428"/>
                  </a:cubicBezTo>
                  <a:cubicBezTo>
                    <a:pt x="113" y="428"/>
                    <a:pt x="59" y="398"/>
                    <a:pt x="59" y="341"/>
                  </a:cubicBezTo>
                  <a:cubicBezTo>
                    <a:pt x="59" y="218"/>
                    <a:pt x="233" y="211"/>
                    <a:pt x="317" y="211"/>
                  </a:cubicBezTo>
                  <a:lnTo>
                    <a:pt x="317" y="330"/>
                  </a:lnTo>
                  <a:close/>
                  <a:moveTo>
                    <a:pt x="372" y="137"/>
                  </a:moveTo>
                  <a:cubicBezTo>
                    <a:pt x="372" y="48"/>
                    <a:pt x="335" y="0"/>
                    <a:pt x="21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5" y="0"/>
                    <a:pt x="41" y="8"/>
                    <a:pt x="41" y="26"/>
                  </a:cubicBezTo>
                  <a:cubicBezTo>
                    <a:pt x="41" y="44"/>
                    <a:pt x="55" y="52"/>
                    <a:pt x="73" y="52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90" y="52"/>
                    <a:pt x="317" y="73"/>
                    <a:pt x="317" y="141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91" y="163"/>
                    <a:pt x="0" y="231"/>
                    <a:pt x="0" y="336"/>
                  </a:cubicBezTo>
                  <a:cubicBezTo>
                    <a:pt x="0" y="441"/>
                    <a:pt x="76" y="476"/>
                    <a:pt x="181" y="476"/>
                  </a:cubicBezTo>
                  <a:cubicBezTo>
                    <a:pt x="241" y="476"/>
                    <a:pt x="289" y="461"/>
                    <a:pt x="320" y="430"/>
                  </a:cubicBezTo>
                  <a:cubicBezTo>
                    <a:pt x="320" y="453"/>
                    <a:pt x="322" y="470"/>
                    <a:pt x="346" y="470"/>
                  </a:cubicBezTo>
                  <a:cubicBezTo>
                    <a:pt x="370" y="470"/>
                    <a:pt x="372" y="453"/>
                    <a:pt x="372" y="430"/>
                  </a:cubicBezTo>
                  <a:lnTo>
                    <a:pt x="372" y="137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21E84B4-D567-4D94-9E58-936725927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3" y="1772"/>
              <a:ext cx="625" cy="993"/>
            </a:xfrm>
            <a:custGeom>
              <a:avLst/>
              <a:gdLst>
                <a:gd name="T0" fmla="*/ 56 w 415"/>
                <a:gd name="T1" fmla="*/ 52 h 658"/>
                <a:gd name="T2" fmla="*/ 128 w 415"/>
                <a:gd name="T3" fmla="*/ 52 h 658"/>
                <a:gd name="T4" fmla="*/ 356 w 415"/>
                <a:gd name="T5" fmla="*/ 261 h 658"/>
                <a:gd name="T6" fmla="*/ 171 w 415"/>
                <a:gd name="T7" fmla="*/ 424 h 658"/>
                <a:gd name="T8" fmla="*/ 56 w 415"/>
                <a:gd name="T9" fmla="*/ 424 h 658"/>
                <a:gd name="T10" fmla="*/ 56 w 415"/>
                <a:gd name="T11" fmla="*/ 52 h 658"/>
                <a:gd name="T12" fmla="*/ 0 w 415"/>
                <a:gd name="T13" fmla="*/ 624 h 658"/>
                <a:gd name="T14" fmla="*/ 28 w 415"/>
                <a:gd name="T15" fmla="*/ 658 h 658"/>
                <a:gd name="T16" fmla="*/ 56 w 415"/>
                <a:gd name="T17" fmla="*/ 626 h 658"/>
                <a:gd name="T18" fmla="*/ 56 w 415"/>
                <a:gd name="T19" fmla="*/ 476 h 658"/>
                <a:gd name="T20" fmla="*/ 187 w 415"/>
                <a:gd name="T21" fmla="*/ 476 h 658"/>
                <a:gd name="T22" fmla="*/ 415 w 415"/>
                <a:gd name="T23" fmla="*/ 270 h 658"/>
                <a:gd name="T24" fmla="*/ 111 w 415"/>
                <a:gd name="T25" fmla="*/ 0 h 658"/>
                <a:gd name="T26" fmla="*/ 0 w 415"/>
                <a:gd name="T27" fmla="*/ 39 h 658"/>
                <a:gd name="T28" fmla="*/ 0 w 415"/>
                <a:gd name="T29" fmla="*/ 62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5" h="658">
                  <a:moveTo>
                    <a:pt x="56" y="52"/>
                  </a:moveTo>
                  <a:cubicBezTo>
                    <a:pt x="128" y="52"/>
                    <a:pt x="128" y="52"/>
                    <a:pt x="128" y="52"/>
                  </a:cubicBezTo>
                  <a:cubicBezTo>
                    <a:pt x="267" y="52"/>
                    <a:pt x="356" y="156"/>
                    <a:pt x="356" y="261"/>
                  </a:cubicBezTo>
                  <a:cubicBezTo>
                    <a:pt x="356" y="374"/>
                    <a:pt x="293" y="424"/>
                    <a:pt x="171" y="424"/>
                  </a:cubicBezTo>
                  <a:cubicBezTo>
                    <a:pt x="56" y="424"/>
                    <a:pt x="56" y="424"/>
                    <a:pt x="56" y="424"/>
                  </a:cubicBezTo>
                  <a:lnTo>
                    <a:pt x="56" y="52"/>
                  </a:lnTo>
                  <a:close/>
                  <a:moveTo>
                    <a:pt x="0" y="624"/>
                  </a:moveTo>
                  <a:cubicBezTo>
                    <a:pt x="0" y="643"/>
                    <a:pt x="9" y="658"/>
                    <a:pt x="28" y="658"/>
                  </a:cubicBezTo>
                  <a:cubicBezTo>
                    <a:pt x="48" y="658"/>
                    <a:pt x="56" y="643"/>
                    <a:pt x="56" y="626"/>
                  </a:cubicBezTo>
                  <a:cubicBezTo>
                    <a:pt x="56" y="476"/>
                    <a:pt x="56" y="476"/>
                    <a:pt x="56" y="476"/>
                  </a:cubicBezTo>
                  <a:cubicBezTo>
                    <a:pt x="187" y="476"/>
                    <a:pt x="187" y="476"/>
                    <a:pt x="187" y="476"/>
                  </a:cubicBezTo>
                  <a:cubicBezTo>
                    <a:pt x="332" y="476"/>
                    <a:pt x="415" y="395"/>
                    <a:pt x="415" y="270"/>
                  </a:cubicBezTo>
                  <a:cubicBezTo>
                    <a:pt x="415" y="173"/>
                    <a:pt x="358" y="0"/>
                    <a:pt x="111" y="0"/>
                  </a:cubicBezTo>
                  <a:cubicBezTo>
                    <a:pt x="8" y="0"/>
                    <a:pt x="0" y="8"/>
                    <a:pt x="0" y="39"/>
                  </a:cubicBezTo>
                  <a:lnTo>
                    <a:pt x="0" y="624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5887D01-0368-4685-8D08-51B014E4C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3" y="1781"/>
              <a:ext cx="561" cy="719"/>
            </a:xfrm>
            <a:custGeom>
              <a:avLst/>
              <a:gdLst>
                <a:gd name="T0" fmla="*/ 317 w 373"/>
                <a:gd name="T1" fmla="*/ 330 h 476"/>
                <a:gd name="T2" fmla="*/ 181 w 373"/>
                <a:gd name="T3" fmla="*/ 428 h 476"/>
                <a:gd name="T4" fmla="*/ 60 w 373"/>
                <a:gd name="T5" fmla="*/ 341 h 476"/>
                <a:gd name="T6" fmla="*/ 317 w 373"/>
                <a:gd name="T7" fmla="*/ 211 h 476"/>
                <a:gd name="T8" fmla="*/ 317 w 373"/>
                <a:gd name="T9" fmla="*/ 330 h 476"/>
                <a:gd name="T10" fmla="*/ 373 w 373"/>
                <a:gd name="T11" fmla="*/ 137 h 476"/>
                <a:gd name="T12" fmla="*/ 219 w 373"/>
                <a:gd name="T13" fmla="*/ 0 h 476"/>
                <a:gd name="T14" fmla="*/ 74 w 373"/>
                <a:gd name="T15" fmla="*/ 0 h 476"/>
                <a:gd name="T16" fmla="*/ 42 w 373"/>
                <a:gd name="T17" fmla="*/ 26 h 476"/>
                <a:gd name="T18" fmla="*/ 74 w 373"/>
                <a:gd name="T19" fmla="*/ 52 h 476"/>
                <a:gd name="T20" fmla="*/ 223 w 373"/>
                <a:gd name="T21" fmla="*/ 52 h 476"/>
                <a:gd name="T22" fmla="*/ 317 w 373"/>
                <a:gd name="T23" fmla="*/ 141 h 476"/>
                <a:gd name="T24" fmla="*/ 317 w 373"/>
                <a:gd name="T25" fmla="*/ 163 h 476"/>
                <a:gd name="T26" fmla="*/ 286 w 373"/>
                <a:gd name="T27" fmla="*/ 163 h 476"/>
                <a:gd name="T28" fmla="*/ 0 w 373"/>
                <a:gd name="T29" fmla="*/ 336 h 476"/>
                <a:gd name="T30" fmla="*/ 182 w 373"/>
                <a:gd name="T31" fmla="*/ 476 h 476"/>
                <a:gd name="T32" fmla="*/ 321 w 373"/>
                <a:gd name="T33" fmla="*/ 430 h 476"/>
                <a:gd name="T34" fmla="*/ 347 w 373"/>
                <a:gd name="T35" fmla="*/ 470 h 476"/>
                <a:gd name="T36" fmla="*/ 373 w 373"/>
                <a:gd name="T37" fmla="*/ 430 h 476"/>
                <a:gd name="T38" fmla="*/ 373 w 373"/>
                <a:gd name="T39" fmla="*/ 13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3" h="476">
                  <a:moveTo>
                    <a:pt x="317" y="330"/>
                  </a:moveTo>
                  <a:cubicBezTo>
                    <a:pt x="319" y="385"/>
                    <a:pt x="284" y="428"/>
                    <a:pt x="181" y="428"/>
                  </a:cubicBezTo>
                  <a:cubicBezTo>
                    <a:pt x="113" y="428"/>
                    <a:pt x="60" y="398"/>
                    <a:pt x="60" y="341"/>
                  </a:cubicBezTo>
                  <a:cubicBezTo>
                    <a:pt x="60" y="218"/>
                    <a:pt x="234" y="211"/>
                    <a:pt x="317" y="211"/>
                  </a:cubicBezTo>
                  <a:lnTo>
                    <a:pt x="317" y="330"/>
                  </a:lnTo>
                  <a:close/>
                  <a:moveTo>
                    <a:pt x="373" y="137"/>
                  </a:moveTo>
                  <a:cubicBezTo>
                    <a:pt x="373" y="48"/>
                    <a:pt x="336" y="0"/>
                    <a:pt x="21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6" y="0"/>
                    <a:pt x="42" y="8"/>
                    <a:pt x="42" y="26"/>
                  </a:cubicBezTo>
                  <a:cubicBezTo>
                    <a:pt x="42" y="44"/>
                    <a:pt x="56" y="52"/>
                    <a:pt x="74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90" y="52"/>
                    <a:pt x="317" y="73"/>
                    <a:pt x="317" y="141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286" y="163"/>
                    <a:pt x="286" y="163"/>
                    <a:pt x="286" y="163"/>
                  </a:cubicBezTo>
                  <a:cubicBezTo>
                    <a:pt x="91" y="163"/>
                    <a:pt x="0" y="231"/>
                    <a:pt x="0" y="336"/>
                  </a:cubicBezTo>
                  <a:cubicBezTo>
                    <a:pt x="0" y="441"/>
                    <a:pt x="76" y="476"/>
                    <a:pt x="182" y="476"/>
                  </a:cubicBezTo>
                  <a:cubicBezTo>
                    <a:pt x="241" y="476"/>
                    <a:pt x="289" y="461"/>
                    <a:pt x="321" y="430"/>
                  </a:cubicBezTo>
                  <a:cubicBezTo>
                    <a:pt x="321" y="453"/>
                    <a:pt x="323" y="470"/>
                    <a:pt x="347" y="470"/>
                  </a:cubicBezTo>
                  <a:cubicBezTo>
                    <a:pt x="371" y="470"/>
                    <a:pt x="373" y="453"/>
                    <a:pt x="373" y="430"/>
                  </a:cubicBezTo>
                  <a:lnTo>
                    <a:pt x="373" y="137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E4116B6-3D01-40AC-A1AE-13FB42D49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1781"/>
              <a:ext cx="613" cy="710"/>
            </a:xfrm>
            <a:custGeom>
              <a:avLst/>
              <a:gdLst>
                <a:gd name="T0" fmla="*/ 228 w 407"/>
                <a:gd name="T1" fmla="*/ 52 h 470"/>
                <a:gd name="T2" fmla="*/ 59 w 407"/>
                <a:gd name="T3" fmla="*/ 202 h 470"/>
                <a:gd name="T4" fmla="*/ 294 w 407"/>
                <a:gd name="T5" fmla="*/ 418 h 470"/>
                <a:gd name="T6" fmla="*/ 377 w 407"/>
                <a:gd name="T7" fmla="*/ 418 h 470"/>
                <a:gd name="T8" fmla="*/ 407 w 407"/>
                <a:gd name="T9" fmla="*/ 444 h 470"/>
                <a:gd name="T10" fmla="*/ 377 w 407"/>
                <a:gd name="T11" fmla="*/ 470 h 470"/>
                <a:gd name="T12" fmla="*/ 283 w 407"/>
                <a:gd name="T13" fmla="*/ 470 h 470"/>
                <a:gd name="T14" fmla="*/ 0 w 407"/>
                <a:gd name="T15" fmla="*/ 200 h 470"/>
                <a:gd name="T16" fmla="*/ 230 w 407"/>
                <a:gd name="T17" fmla="*/ 0 h 470"/>
                <a:gd name="T18" fmla="*/ 360 w 407"/>
                <a:gd name="T19" fmla="*/ 0 h 470"/>
                <a:gd name="T20" fmla="*/ 391 w 407"/>
                <a:gd name="T21" fmla="*/ 26 h 470"/>
                <a:gd name="T22" fmla="*/ 360 w 407"/>
                <a:gd name="T23" fmla="*/ 52 h 470"/>
                <a:gd name="T24" fmla="*/ 228 w 407"/>
                <a:gd name="T25" fmla="*/ 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470">
                  <a:moveTo>
                    <a:pt x="228" y="52"/>
                  </a:moveTo>
                  <a:cubicBezTo>
                    <a:pt x="125" y="52"/>
                    <a:pt x="59" y="106"/>
                    <a:pt x="59" y="202"/>
                  </a:cubicBezTo>
                  <a:cubicBezTo>
                    <a:pt x="59" y="330"/>
                    <a:pt x="155" y="418"/>
                    <a:pt x="294" y="418"/>
                  </a:cubicBezTo>
                  <a:cubicBezTo>
                    <a:pt x="377" y="418"/>
                    <a:pt x="377" y="418"/>
                    <a:pt x="377" y="418"/>
                  </a:cubicBezTo>
                  <a:cubicBezTo>
                    <a:pt x="393" y="418"/>
                    <a:pt x="407" y="427"/>
                    <a:pt x="407" y="444"/>
                  </a:cubicBezTo>
                  <a:cubicBezTo>
                    <a:pt x="407" y="463"/>
                    <a:pt x="393" y="470"/>
                    <a:pt x="377" y="470"/>
                  </a:cubicBezTo>
                  <a:cubicBezTo>
                    <a:pt x="283" y="470"/>
                    <a:pt x="283" y="470"/>
                    <a:pt x="283" y="470"/>
                  </a:cubicBezTo>
                  <a:cubicBezTo>
                    <a:pt x="122" y="470"/>
                    <a:pt x="0" y="352"/>
                    <a:pt x="0" y="200"/>
                  </a:cubicBezTo>
                  <a:cubicBezTo>
                    <a:pt x="0" y="72"/>
                    <a:pt x="79" y="0"/>
                    <a:pt x="23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77" y="0"/>
                    <a:pt x="391" y="8"/>
                    <a:pt x="391" y="26"/>
                  </a:cubicBezTo>
                  <a:cubicBezTo>
                    <a:pt x="391" y="44"/>
                    <a:pt x="377" y="52"/>
                    <a:pt x="360" y="52"/>
                  </a:cubicBezTo>
                  <a:lnTo>
                    <a:pt x="228" y="52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6D16CBB-C358-461F-AE69-CE3DEA69D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1" y="1603"/>
              <a:ext cx="89" cy="892"/>
            </a:xfrm>
            <a:custGeom>
              <a:avLst/>
              <a:gdLst>
                <a:gd name="T0" fmla="*/ 57 w 59"/>
                <a:gd name="T1" fmla="*/ 558 h 591"/>
                <a:gd name="T2" fmla="*/ 30 w 59"/>
                <a:gd name="T3" fmla="*/ 591 h 591"/>
                <a:gd name="T4" fmla="*/ 2 w 59"/>
                <a:gd name="T5" fmla="*/ 558 h 591"/>
                <a:gd name="T6" fmla="*/ 2 w 59"/>
                <a:gd name="T7" fmla="*/ 148 h 591"/>
                <a:gd name="T8" fmla="*/ 30 w 59"/>
                <a:gd name="T9" fmla="*/ 115 h 591"/>
                <a:gd name="T10" fmla="*/ 57 w 59"/>
                <a:gd name="T11" fmla="*/ 148 h 591"/>
                <a:gd name="T12" fmla="*/ 57 w 59"/>
                <a:gd name="T13" fmla="*/ 558 h 591"/>
                <a:gd name="T14" fmla="*/ 59 w 59"/>
                <a:gd name="T15" fmla="*/ 48 h 591"/>
                <a:gd name="T16" fmla="*/ 30 w 59"/>
                <a:gd name="T17" fmla="*/ 78 h 591"/>
                <a:gd name="T18" fmla="*/ 0 w 59"/>
                <a:gd name="T19" fmla="*/ 48 h 591"/>
                <a:gd name="T20" fmla="*/ 0 w 59"/>
                <a:gd name="T21" fmla="*/ 30 h 591"/>
                <a:gd name="T22" fmla="*/ 30 w 59"/>
                <a:gd name="T23" fmla="*/ 0 h 591"/>
                <a:gd name="T24" fmla="*/ 59 w 59"/>
                <a:gd name="T25" fmla="*/ 30 h 591"/>
                <a:gd name="T26" fmla="*/ 59 w 59"/>
                <a:gd name="T27" fmla="*/ 48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591">
                  <a:moveTo>
                    <a:pt x="57" y="558"/>
                  </a:moveTo>
                  <a:cubicBezTo>
                    <a:pt x="57" y="576"/>
                    <a:pt x="49" y="591"/>
                    <a:pt x="30" y="591"/>
                  </a:cubicBezTo>
                  <a:cubicBezTo>
                    <a:pt x="10" y="591"/>
                    <a:pt x="2" y="576"/>
                    <a:pt x="2" y="558"/>
                  </a:cubicBezTo>
                  <a:cubicBezTo>
                    <a:pt x="2" y="148"/>
                    <a:pt x="2" y="148"/>
                    <a:pt x="2" y="148"/>
                  </a:cubicBezTo>
                  <a:cubicBezTo>
                    <a:pt x="2" y="130"/>
                    <a:pt x="10" y="115"/>
                    <a:pt x="30" y="115"/>
                  </a:cubicBezTo>
                  <a:cubicBezTo>
                    <a:pt x="49" y="115"/>
                    <a:pt x="57" y="130"/>
                    <a:pt x="57" y="148"/>
                  </a:cubicBezTo>
                  <a:lnTo>
                    <a:pt x="57" y="558"/>
                  </a:lnTo>
                  <a:close/>
                  <a:moveTo>
                    <a:pt x="59" y="48"/>
                  </a:moveTo>
                  <a:cubicBezTo>
                    <a:pt x="59" y="66"/>
                    <a:pt x="53" y="78"/>
                    <a:pt x="30" y="78"/>
                  </a:cubicBezTo>
                  <a:cubicBezTo>
                    <a:pt x="6" y="78"/>
                    <a:pt x="0" y="66"/>
                    <a:pt x="0" y="4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2"/>
                    <a:pt x="6" y="0"/>
                    <a:pt x="30" y="0"/>
                  </a:cubicBezTo>
                  <a:cubicBezTo>
                    <a:pt x="53" y="0"/>
                    <a:pt x="59" y="12"/>
                    <a:pt x="59" y="30"/>
                  </a:cubicBezTo>
                  <a:lnTo>
                    <a:pt x="59" y="48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90A0E47-A43B-4EC3-824F-5B02A4BEE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1574"/>
              <a:ext cx="423" cy="917"/>
            </a:xfrm>
            <a:custGeom>
              <a:avLst/>
              <a:gdLst>
                <a:gd name="T0" fmla="*/ 122 w 281"/>
                <a:gd name="T1" fmla="*/ 137 h 607"/>
                <a:gd name="T2" fmla="*/ 231 w 281"/>
                <a:gd name="T3" fmla="*/ 137 h 607"/>
                <a:gd name="T4" fmla="*/ 261 w 281"/>
                <a:gd name="T5" fmla="*/ 161 h 607"/>
                <a:gd name="T6" fmla="*/ 231 w 281"/>
                <a:gd name="T7" fmla="*/ 185 h 607"/>
                <a:gd name="T8" fmla="*/ 122 w 281"/>
                <a:gd name="T9" fmla="*/ 185 h 607"/>
                <a:gd name="T10" fmla="*/ 122 w 281"/>
                <a:gd name="T11" fmla="*/ 500 h 607"/>
                <a:gd name="T12" fmla="*/ 207 w 281"/>
                <a:gd name="T13" fmla="*/ 559 h 607"/>
                <a:gd name="T14" fmla="*/ 251 w 281"/>
                <a:gd name="T15" fmla="*/ 559 h 607"/>
                <a:gd name="T16" fmla="*/ 281 w 281"/>
                <a:gd name="T17" fmla="*/ 583 h 607"/>
                <a:gd name="T18" fmla="*/ 251 w 281"/>
                <a:gd name="T19" fmla="*/ 607 h 607"/>
                <a:gd name="T20" fmla="*/ 178 w 281"/>
                <a:gd name="T21" fmla="*/ 607 h 607"/>
                <a:gd name="T22" fmla="*/ 67 w 281"/>
                <a:gd name="T23" fmla="*/ 500 h 607"/>
                <a:gd name="T24" fmla="*/ 67 w 281"/>
                <a:gd name="T25" fmla="*/ 185 h 607"/>
                <a:gd name="T26" fmla="*/ 30 w 281"/>
                <a:gd name="T27" fmla="*/ 185 h 607"/>
                <a:gd name="T28" fmla="*/ 0 w 281"/>
                <a:gd name="T29" fmla="*/ 161 h 607"/>
                <a:gd name="T30" fmla="*/ 30 w 281"/>
                <a:gd name="T31" fmla="*/ 137 h 607"/>
                <a:gd name="T32" fmla="*/ 67 w 281"/>
                <a:gd name="T33" fmla="*/ 137 h 607"/>
                <a:gd name="T34" fmla="*/ 67 w 281"/>
                <a:gd name="T35" fmla="*/ 33 h 607"/>
                <a:gd name="T36" fmla="*/ 94 w 281"/>
                <a:gd name="T37" fmla="*/ 0 h 607"/>
                <a:gd name="T38" fmla="*/ 122 w 281"/>
                <a:gd name="T39" fmla="*/ 33 h 607"/>
                <a:gd name="T40" fmla="*/ 122 w 281"/>
                <a:gd name="T41" fmla="*/ 13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1" h="607">
                  <a:moveTo>
                    <a:pt x="122" y="137"/>
                  </a:moveTo>
                  <a:cubicBezTo>
                    <a:pt x="231" y="137"/>
                    <a:pt x="231" y="137"/>
                    <a:pt x="231" y="137"/>
                  </a:cubicBezTo>
                  <a:cubicBezTo>
                    <a:pt x="248" y="137"/>
                    <a:pt x="261" y="144"/>
                    <a:pt x="261" y="161"/>
                  </a:cubicBezTo>
                  <a:cubicBezTo>
                    <a:pt x="261" y="178"/>
                    <a:pt x="248" y="185"/>
                    <a:pt x="231" y="185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2" y="500"/>
                    <a:pt x="122" y="500"/>
                    <a:pt x="122" y="500"/>
                  </a:cubicBezTo>
                  <a:cubicBezTo>
                    <a:pt x="122" y="542"/>
                    <a:pt x="146" y="559"/>
                    <a:pt x="207" y="559"/>
                  </a:cubicBezTo>
                  <a:cubicBezTo>
                    <a:pt x="251" y="559"/>
                    <a:pt x="251" y="559"/>
                    <a:pt x="251" y="559"/>
                  </a:cubicBezTo>
                  <a:cubicBezTo>
                    <a:pt x="268" y="559"/>
                    <a:pt x="281" y="567"/>
                    <a:pt x="281" y="583"/>
                  </a:cubicBezTo>
                  <a:cubicBezTo>
                    <a:pt x="281" y="600"/>
                    <a:pt x="268" y="607"/>
                    <a:pt x="251" y="607"/>
                  </a:cubicBezTo>
                  <a:cubicBezTo>
                    <a:pt x="178" y="607"/>
                    <a:pt x="178" y="607"/>
                    <a:pt x="178" y="607"/>
                  </a:cubicBezTo>
                  <a:cubicBezTo>
                    <a:pt x="100" y="607"/>
                    <a:pt x="67" y="578"/>
                    <a:pt x="67" y="500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13" y="185"/>
                    <a:pt x="0" y="178"/>
                    <a:pt x="0" y="161"/>
                  </a:cubicBezTo>
                  <a:cubicBezTo>
                    <a:pt x="0" y="144"/>
                    <a:pt x="13" y="137"/>
                    <a:pt x="30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15"/>
                    <a:pt x="75" y="0"/>
                    <a:pt x="94" y="0"/>
                  </a:cubicBezTo>
                  <a:cubicBezTo>
                    <a:pt x="114" y="0"/>
                    <a:pt x="122" y="15"/>
                    <a:pt x="122" y="33"/>
                  </a:cubicBezTo>
                  <a:lnTo>
                    <a:pt x="122" y="137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B908989-5F77-42EB-8992-6036C4DA4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2" y="1781"/>
              <a:ext cx="561" cy="719"/>
            </a:xfrm>
            <a:custGeom>
              <a:avLst/>
              <a:gdLst>
                <a:gd name="T0" fmla="*/ 317 w 373"/>
                <a:gd name="T1" fmla="*/ 330 h 476"/>
                <a:gd name="T2" fmla="*/ 181 w 373"/>
                <a:gd name="T3" fmla="*/ 428 h 476"/>
                <a:gd name="T4" fmla="*/ 60 w 373"/>
                <a:gd name="T5" fmla="*/ 341 h 476"/>
                <a:gd name="T6" fmla="*/ 317 w 373"/>
                <a:gd name="T7" fmla="*/ 211 h 476"/>
                <a:gd name="T8" fmla="*/ 317 w 373"/>
                <a:gd name="T9" fmla="*/ 330 h 476"/>
                <a:gd name="T10" fmla="*/ 373 w 373"/>
                <a:gd name="T11" fmla="*/ 137 h 476"/>
                <a:gd name="T12" fmla="*/ 219 w 373"/>
                <a:gd name="T13" fmla="*/ 0 h 476"/>
                <a:gd name="T14" fmla="*/ 74 w 373"/>
                <a:gd name="T15" fmla="*/ 0 h 476"/>
                <a:gd name="T16" fmla="*/ 42 w 373"/>
                <a:gd name="T17" fmla="*/ 26 h 476"/>
                <a:gd name="T18" fmla="*/ 74 w 373"/>
                <a:gd name="T19" fmla="*/ 52 h 476"/>
                <a:gd name="T20" fmla="*/ 223 w 373"/>
                <a:gd name="T21" fmla="*/ 52 h 476"/>
                <a:gd name="T22" fmla="*/ 317 w 373"/>
                <a:gd name="T23" fmla="*/ 141 h 476"/>
                <a:gd name="T24" fmla="*/ 317 w 373"/>
                <a:gd name="T25" fmla="*/ 163 h 476"/>
                <a:gd name="T26" fmla="*/ 286 w 373"/>
                <a:gd name="T27" fmla="*/ 163 h 476"/>
                <a:gd name="T28" fmla="*/ 0 w 373"/>
                <a:gd name="T29" fmla="*/ 336 h 476"/>
                <a:gd name="T30" fmla="*/ 182 w 373"/>
                <a:gd name="T31" fmla="*/ 476 h 476"/>
                <a:gd name="T32" fmla="*/ 321 w 373"/>
                <a:gd name="T33" fmla="*/ 430 h 476"/>
                <a:gd name="T34" fmla="*/ 347 w 373"/>
                <a:gd name="T35" fmla="*/ 470 h 476"/>
                <a:gd name="T36" fmla="*/ 373 w 373"/>
                <a:gd name="T37" fmla="*/ 430 h 476"/>
                <a:gd name="T38" fmla="*/ 373 w 373"/>
                <a:gd name="T39" fmla="*/ 13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3" h="476">
                  <a:moveTo>
                    <a:pt x="317" y="330"/>
                  </a:moveTo>
                  <a:cubicBezTo>
                    <a:pt x="319" y="385"/>
                    <a:pt x="284" y="428"/>
                    <a:pt x="181" y="428"/>
                  </a:cubicBezTo>
                  <a:cubicBezTo>
                    <a:pt x="113" y="428"/>
                    <a:pt x="60" y="398"/>
                    <a:pt x="60" y="341"/>
                  </a:cubicBezTo>
                  <a:cubicBezTo>
                    <a:pt x="60" y="218"/>
                    <a:pt x="234" y="211"/>
                    <a:pt x="317" y="211"/>
                  </a:cubicBezTo>
                  <a:lnTo>
                    <a:pt x="317" y="330"/>
                  </a:lnTo>
                  <a:close/>
                  <a:moveTo>
                    <a:pt x="373" y="137"/>
                  </a:moveTo>
                  <a:cubicBezTo>
                    <a:pt x="373" y="48"/>
                    <a:pt x="336" y="0"/>
                    <a:pt x="21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6" y="0"/>
                    <a:pt x="42" y="8"/>
                    <a:pt x="42" y="26"/>
                  </a:cubicBezTo>
                  <a:cubicBezTo>
                    <a:pt x="42" y="44"/>
                    <a:pt x="56" y="52"/>
                    <a:pt x="74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90" y="52"/>
                    <a:pt x="317" y="73"/>
                    <a:pt x="317" y="141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286" y="163"/>
                    <a:pt x="286" y="163"/>
                    <a:pt x="286" y="163"/>
                  </a:cubicBezTo>
                  <a:cubicBezTo>
                    <a:pt x="91" y="163"/>
                    <a:pt x="0" y="231"/>
                    <a:pt x="0" y="336"/>
                  </a:cubicBezTo>
                  <a:cubicBezTo>
                    <a:pt x="0" y="441"/>
                    <a:pt x="76" y="476"/>
                    <a:pt x="182" y="476"/>
                  </a:cubicBezTo>
                  <a:cubicBezTo>
                    <a:pt x="241" y="476"/>
                    <a:pt x="289" y="461"/>
                    <a:pt x="321" y="430"/>
                  </a:cubicBezTo>
                  <a:cubicBezTo>
                    <a:pt x="321" y="453"/>
                    <a:pt x="323" y="470"/>
                    <a:pt x="347" y="470"/>
                  </a:cubicBezTo>
                  <a:cubicBezTo>
                    <a:pt x="371" y="470"/>
                    <a:pt x="373" y="453"/>
                    <a:pt x="373" y="430"/>
                  </a:cubicBezTo>
                  <a:lnTo>
                    <a:pt x="373" y="137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710B759-5F48-45A0-924C-272B8155D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" y="1781"/>
              <a:ext cx="597" cy="710"/>
            </a:xfrm>
            <a:custGeom>
              <a:avLst/>
              <a:gdLst>
                <a:gd name="T0" fmla="*/ 234 w 397"/>
                <a:gd name="T1" fmla="*/ 418 h 470"/>
                <a:gd name="T2" fmla="*/ 341 w 397"/>
                <a:gd name="T3" fmla="*/ 302 h 470"/>
                <a:gd name="T4" fmla="*/ 10 w 397"/>
                <a:gd name="T5" fmla="*/ 109 h 470"/>
                <a:gd name="T6" fmla="*/ 121 w 397"/>
                <a:gd name="T7" fmla="*/ 0 h 470"/>
                <a:gd name="T8" fmla="*/ 326 w 397"/>
                <a:gd name="T9" fmla="*/ 0 h 470"/>
                <a:gd name="T10" fmla="*/ 356 w 397"/>
                <a:gd name="T11" fmla="*/ 26 h 470"/>
                <a:gd name="T12" fmla="*/ 326 w 397"/>
                <a:gd name="T13" fmla="*/ 52 h 470"/>
                <a:gd name="T14" fmla="*/ 119 w 397"/>
                <a:gd name="T15" fmla="*/ 52 h 470"/>
                <a:gd name="T16" fmla="*/ 65 w 397"/>
                <a:gd name="T17" fmla="*/ 102 h 470"/>
                <a:gd name="T18" fmla="*/ 397 w 397"/>
                <a:gd name="T19" fmla="*/ 307 h 470"/>
                <a:gd name="T20" fmla="*/ 204 w 397"/>
                <a:gd name="T21" fmla="*/ 470 h 470"/>
                <a:gd name="T22" fmla="*/ 31 w 397"/>
                <a:gd name="T23" fmla="*/ 470 h 470"/>
                <a:gd name="T24" fmla="*/ 0 w 397"/>
                <a:gd name="T25" fmla="*/ 444 h 470"/>
                <a:gd name="T26" fmla="*/ 31 w 397"/>
                <a:gd name="T27" fmla="*/ 418 h 470"/>
                <a:gd name="T28" fmla="*/ 234 w 397"/>
                <a:gd name="T29" fmla="*/ 41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7" h="470">
                  <a:moveTo>
                    <a:pt x="234" y="418"/>
                  </a:moveTo>
                  <a:cubicBezTo>
                    <a:pt x="289" y="418"/>
                    <a:pt x="341" y="383"/>
                    <a:pt x="341" y="302"/>
                  </a:cubicBezTo>
                  <a:cubicBezTo>
                    <a:pt x="341" y="148"/>
                    <a:pt x="10" y="265"/>
                    <a:pt x="10" y="109"/>
                  </a:cubicBezTo>
                  <a:cubicBezTo>
                    <a:pt x="10" y="46"/>
                    <a:pt x="52" y="0"/>
                    <a:pt x="121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42" y="0"/>
                    <a:pt x="356" y="8"/>
                    <a:pt x="356" y="26"/>
                  </a:cubicBezTo>
                  <a:cubicBezTo>
                    <a:pt x="356" y="44"/>
                    <a:pt x="342" y="52"/>
                    <a:pt x="326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91" y="52"/>
                    <a:pt x="65" y="72"/>
                    <a:pt x="65" y="102"/>
                  </a:cubicBezTo>
                  <a:cubicBezTo>
                    <a:pt x="65" y="200"/>
                    <a:pt x="397" y="87"/>
                    <a:pt x="397" y="307"/>
                  </a:cubicBezTo>
                  <a:cubicBezTo>
                    <a:pt x="397" y="413"/>
                    <a:pt x="327" y="470"/>
                    <a:pt x="204" y="470"/>
                  </a:cubicBezTo>
                  <a:cubicBezTo>
                    <a:pt x="31" y="470"/>
                    <a:pt x="31" y="470"/>
                    <a:pt x="31" y="470"/>
                  </a:cubicBezTo>
                  <a:cubicBezTo>
                    <a:pt x="14" y="470"/>
                    <a:pt x="0" y="463"/>
                    <a:pt x="0" y="444"/>
                  </a:cubicBezTo>
                  <a:cubicBezTo>
                    <a:pt x="0" y="427"/>
                    <a:pt x="14" y="418"/>
                    <a:pt x="31" y="418"/>
                  </a:cubicBezTo>
                  <a:lnTo>
                    <a:pt x="234" y="418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37B950C-875E-4009-B282-CC538B661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" y="1554"/>
              <a:ext cx="161" cy="161"/>
            </a:xfrm>
            <a:custGeom>
              <a:avLst/>
              <a:gdLst>
                <a:gd name="T0" fmla="*/ 9 w 107"/>
                <a:gd name="T1" fmla="*/ 53 h 106"/>
                <a:gd name="T2" fmla="*/ 53 w 107"/>
                <a:gd name="T3" fmla="*/ 8 h 106"/>
                <a:gd name="T4" fmla="*/ 97 w 107"/>
                <a:gd name="T5" fmla="*/ 53 h 106"/>
                <a:gd name="T6" fmla="*/ 53 w 107"/>
                <a:gd name="T7" fmla="*/ 98 h 106"/>
                <a:gd name="T8" fmla="*/ 9 w 107"/>
                <a:gd name="T9" fmla="*/ 53 h 106"/>
                <a:gd name="T10" fmla="*/ 0 w 107"/>
                <a:gd name="T11" fmla="*/ 53 h 106"/>
                <a:gd name="T12" fmla="*/ 53 w 107"/>
                <a:gd name="T13" fmla="*/ 106 h 106"/>
                <a:gd name="T14" fmla="*/ 107 w 107"/>
                <a:gd name="T15" fmla="*/ 53 h 106"/>
                <a:gd name="T16" fmla="*/ 53 w 107"/>
                <a:gd name="T17" fmla="*/ 0 h 106"/>
                <a:gd name="T18" fmla="*/ 0 w 107"/>
                <a:gd name="T19" fmla="*/ 53 h 106"/>
                <a:gd name="T20" fmla="*/ 33 w 107"/>
                <a:gd name="T21" fmla="*/ 84 h 106"/>
                <a:gd name="T22" fmla="*/ 42 w 107"/>
                <a:gd name="T23" fmla="*/ 84 h 106"/>
                <a:gd name="T24" fmla="*/ 42 w 107"/>
                <a:gd name="T25" fmla="*/ 57 h 106"/>
                <a:gd name="T26" fmla="*/ 53 w 107"/>
                <a:gd name="T27" fmla="*/ 57 h 106"/>
                <a:gd name="T28" fmla="*/ 70 w 107"/>
                <a:gd name="T29" fmla="*/ 84 h 106"/>
                <a:gd name="T30" fmla="*/ 80 w 107"/>
                <a:gd name="T31" fmla="*/ 84 h 106"/>
                <a:gd name="T32" fmla="*/ 62 w 107"/>
                <a:gd name="T33" fmla="*/ 57 h 106"/>
                <a:gd name="T34" fmla="*/ 78 w 107"/>
                <a:gd name="T35" fmla="*/ 40 h 106"/>
                <a:gd name="T36" fmla="*/ 57 w 107"/>
                <a:gd name="T37" fmla="*/ 22 h 106"/>
                <a:gd name="T38" fmla="*/ 33 w 107"/>
                <a:gd name="T39" fmla="*/ 22 h 106"/>
                <a:gd name="T40" fmla="*/ 33 w 107"/>
                <a:gd name="T41" fmla="*/ 84 h 106"/>
                <a:gd name="T42" fmla="*/ 42 w 107"/>
                <a:gd name="T43" fmla="*/ 30 h 106"/>
                <a:gd name="T44" fmla="*/ 55 w 107"/>
                <a:gd name="T45" fmla="*/ 30 h 106"/>
                <a:gd name="T46" fmla="*/ 69 w 107"/>
                <a:gd name="T47" fmla="*/ 39 h 106"/>
                <a:gd name="T48" fmla="*/ 53 w 107"/>
                <a:gd name="T49" fmla="*/ 50 h 106"/>
                <a:gd name="T50" fmla="*/ 42 w 107"/>
                <a:gd name="T51" fmla="*/ 50 h 106"/>
                <a:gd name="T52" fmla="*/ 42 w 107"/>
                <a:gd name="T53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" h="106">
                  <a:moveTo>
                    <a:pt x="9" y="53"/>
                  </a:moveTo>
                  <a:cubicBezTo>
                    <a:pt x="9" y="28"/>
                    <a:pt x="29" y="8"/>
                    <a:pt x="53" y="8"/>
                  </a:cubicBezTo>
                  <a:cubicBezTo>
                    <a:pt x="78" y="8"/>
                    <a:pt x="97" y="28"/>
                    <a:pt x="97" y="53"/>
                  </a:cubicBezTo>
                  <a:cubicBezTo>
                    <a:pt x="97" y="79"/>
                    <a:pt x="78" y="98"/>
                    <a:pt x="53" y="98"/>
                  </a:cubicBezTo>
                  <a:cubicBezTo>
                    <a:pt x="29" y="98"/>
                    <a:pt x="9" y="79"/>
                    <a:pt x="9" y="53"/>
                  </a:cubicBezTo>
                  <a:close/>
                  <a:moveTo>
                    <a:pt x="0" y="53"/>
                  </a:moveTo>
                  <a:cubicBezTo>
                    <a:pt x="0" y="83"/>
                    <a:pt x="24" y="106"/>
                    <a:pt x="53" y="106"/>
                  </a:cubicBezTo>
                  <a:cubicBezTo>
                    <a:pt x="82" y="106"/>
                    <a:pt x="107" y="83"/>
                    <a:pt x="107" y="53"/>
                  </a:cubicBezTo>
                  <a:cubicBezTo>
                    <a:pt x="107" y="23"/>
                    <a:pt x="82" y="0"/>
                    <a:pt x="53" y="0"/>
                  </a:cubicBezTo>
                  <a:cubicBezTo>
                    <a:pt x="24" y="0"/>
                    <a:pt x="0" y="23"/>
                    <a:pt x="0" y="53"/>
                  </a:cubicBezTo>
                  <a:close/>
                  <a:moveTo>
                    <a:pt x="33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71" y="56"/>
                    <a:pt x="78" y="50"/>
                    <a:pt x="78" y="40"/>
                  </a:cubicBezTo>
                  <a:cubicBezTo>
                    <a:pt x="78" y="28"/>
                    <a:pt x="71" y="22"/>
                    <a:pt x="57" y="22"/>
                  </a:cubicBezTo>
                  <a:cubicBezTo>
                    <a:pt x="33" y="22"/>
                    <a:pt x="33" y="22"/>
                    <a:pt x="33" y="22"/>
                  </a:cubicBezTo>
                  <a:lnTo>
                    <a:pt x="33" y="84"/>
                  </a:lnTo>
                  <a:close/>
                  <a:moveTo>
                    <a:pt x="42" y="30"/>
                  </a:moveTo>
                  <a:cubicBezTo>
                    <a:pt x="55" y="30"/>
                    <a:pt x="55" y="30"/>
                    <a:pt x="55" y="30"/>
                  </a:cubicBezTo>
                  <a:cubicBezTo>
                    <a:pt x="65" y="30"/>
                    <a:pt x="69" y="33"/>
                    <a:pt x="69" y="39"/>
                  </a:cubicBezTo>
                  <a:cubicBezTo>
                    <a:pt x="69" y="46"/>
                    <a:pt x="65" y="50"/>
                    <a:pt x="53" y="50"/>
                  </a:cubicBezTo>
                  <a:cubicBezTo>
                    <a:pt x="42" y="50"/>
                    <a:pt x="42" y="50"/>
                    <a:pt x="42" y="50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239385AA-2BCB-4CFD-B6B1-F15437793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" y="1733"/>
              <a:ext cx="803" cy="806"/>
            </a:xfrm>
            <a:custGeom>
              <a:avLst/>
              <a:gdLst>
                <a:gd name="T0" fmla="*/ 493 w 534"/>
                <a:gd name="T1" fmla="*/ 347 h 534"/>
                <a:gd name="T2" fmla="*/ 292 w 534"/>
                <a:gd name="T3" fmla="*/ 241 h 534"/>
                <a:gd name="T4" fmla="*/ 187 w 534"/>
                <a:gd name="T5" fmla="*/ 40 h 534"/>
                <a:gd name="T6" fmla="*/ 40 w 534"/>
                <a:gd name="T7" fmla="*/ 40 h 534"/>
                <a:gd name="T8" fmla="*/ 40 w 534"/>
                <a:gd name="T9" fmla="*/ 187 h 534"/>
                <a:gd name="T10" fmla="*/ 241 w 534"/>
                <a:gd name="T11" fmla="*/ 292 h 534"/>
                <a:gd name="T12" fmla="*/ 347 w 534"/>
                <a:gd name="T13" fmla="*/ 493 h 534"/>
                <a:gd name="T14" fmla="*/ 493 w 534"/>
                <a:gd name="T15" fmla="*/ 493 h 534"/>
                <a:gd name="T16" fmla="*/ 493 w 534"/>
                <a:gd name="T17" fmla="*/ 34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4" h="534">
                  <a:moveTo>
                    <a:pt x="493" y="347"/>
                  </a:moveTo>
                  <a:cubicBezTo>
                    <a:pt x="460" y="313"/>
                    <a:pt x="332" y="281"/>
                    <a:pt x="292" y="241"/>
                  </a:cubicBezTo>
                  <a:cubicBezTo>
                    <a:pt x="253" y="202"/>
                    <a:pt x="220" y="74"/>
                    <a:pt x="187" y="40"/>
                  </a:cubicBezTo>
                  <a:cubicBezTo>
                    <a:pt x="146" y="0"/>
                    <a:pt x="81" y="0"/>
                    <a:pt x="40" y="40"/>
                  </a:cubicBezTo>
                  <a:cubicBezTo>
                    <a:pt x="0" y="81"/>
                    <a:pt x="0" y="146"/>
                    <a:pt x="40" y="187"/>
                  </a:cubicBezTo>
                  <a:cubicBezTo>
                    <a:pt x="74" y="220"/>
                    <a:pt x="202" y="253"/>
                    <a:pt x="241" y="292"/>
                  </a:cubicBezTo>
                  <a:cubicBezTo>
                    <a:pt x="281" y="332"/>
                    <a:pt x="313" y="460"/>
                    <a:pt x="347" y="493"/>
                  </a:cubicBezTo>
                  <a:cubicBezTo>
                    <a:pt x="387" y="534"/>
                    <a:pt x="453" y="534"/>
                    <a:pt x="493" y="493"/>
                  </a:cubicBezTo>
                  <a:cubicBezTo>
                    <a:pt x="534" y="453"/>
                    <a:pt x="534" y="387"/>
                    <a:pt x="493" y="347"/>
                  </a:cubicBezTo>
                  <a:close/>
                </a:path>
              </a:pathLst>
            </a:custGeom>
            <a:solidFill>
              <a:srgbClr val="00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FA4DF5E-ED53-4A44-AF4E-CDE0B3F01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" y="2195"/>
              <a:ext cx="341" cy="344"/>
            </a:xfrm>
            <a:custGeom>
              <a:avLst/>
              <a:gdLst>
                <a:gd name="T0" fmla="*/ 187 w 227"/>
                <a:gd name="T1" fmla="*/ 41 h 228"/>
                <a:gd name="T2" fmla="*/ 187 w 227"/>
                <a:gd name="T3" fmla="*/ 187 h 228"/>
                <a:gd name="T4" fmla="*/ 40 w 227"/>
                <a:gd name="T5" fmla="*/ 187 h 228"/>
                <a:gd name="T6" fmla="*/ 40 w 227"/>
                <a:gd name="T7" fmla="*/ 41 h 228"/>
                <a:gd name="T8" fmla="*/ 187 w 227"/>
                <a:gd name="T9" fmla="*/ 4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8">
                  <a:moveTo>
                    <a:pt x="187" y="41"/>
                  </a:moveTo>
                  <a:cubicBezTo>
                    <a:pt x="227" y="81"/>
                    <a:pt x="227" y="147"/>
                    <a:pt x="187" y="187"/>
                  </a:cubicBezTo>
                  <a:cubicBezTo>
                    <a:pt x="146" y="228"/>
                    <a:pt x="81" y="228"/>
                    <a:pt x="40" y="187"/>
                  </a:cubicBezTo>
                  <a:cubicBezTo>
                    <a:pt x="0" y="147"/>
                    <a:pt x="0" y="81"/>
                    <a:pt x="40" y="41"/>
                  </a:cubicBezTo>
                  <a:cubicBezTo>
                    <a:pt x="81" y="0"/>
                    <a:pt x="146" y="0"/>
                    <a:pt x="187" y="41"/>
                  </a:cubicBezTo>
                  <a:close/>
                </a:path>
              </a:pathLst>
            </a:custGeom>
            <a:solidFill>
              <a:srgbClr val="E30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24BA41-ADE9-4BD7-9F68-6108CC1FD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1733"/>
              <a:ext cx="341" cy="342"/>
            </a:xfrm>
            <a:custGeom>
              <a:avLst/>
              <a:gdLst>
                <a:gd name="T0" fmla="*/ 186 w 227"/>
                <a:gd name="T1" fmla="*/ 40 h 227"/>
                <a:gd name="T2" fmla="*/ 186 w 227"/>
                <a:gd name="T3" fmla="*/ 187 h 227"/>
                <a:gd name="T4" fmla="*/ 40 w 227"/>
                <a:gd name="T5" fmla="*/ 187 h 227"/>
                <a:gd name="T6" fmla="*/ 40 w 227"/>
                <a:gd name="T7" fmla="*/ 40 h 227"/>
                <a:gd name="T8" fmla="*/ 186 w 227"/>
                <a:gd name="T9" fmla="*/ 4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186" y="40"/>
                  </a:moveTo>
                  <a:cubicBezTo>
                    <a:pt x="227" y="81"/>
                    <a:pt x="227" y="146"/>
                    <a:pt x="186" y="187"/>
                  </a:cubicBezTo>
                  <a:cubicBezTo>
                    <a:pt x="146" y="227"/>
                    <a:pt x="80" y="227"/>
                    <a:pt x="40" y="187"/>
                  </a:cubicBezTo>
                  <a:cubicBezTo>
                    <a:pt x="0" y="146"/>
                    <a:pt x="0" y="81"/>
                    <a:pt x="40" y="40"/>
                  </a:cubicBezTo>
                  <a:cubicBezTo>
                    <a:pt x="80" y="0"/>
                    <a:pt x="146" y="0"/>
                    <a:pt x="186" y="40"/>
                  </a:cubicBezTo>
                  <a:close/>
                </a:path>
              </a:pathLst>
            </a:custGeom>
            <a:solidFill>
              <a:srgbClr val="66B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447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SINGLE Blu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B5810E5-EE5B-4C1E-89A5-E0B0C2B53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1"/>
          <a:stretch/>
        </p:blipFill>
        <p:spPr>
          <a:xfrm>
            <a:off x="0" y="0"/>
            <a:ext cx="12192000" cy="83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700089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035020"/>
            <a:ext cx="10944215" cy="528938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01DD48C6-60B4-4668-A261-0F5B0A7DC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0536E9-C991-4270-8EEA-96D3C510B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CEB1E4-E76B-41A3-99FD-EE9B46C426AD}"/>
              </a:ext>
            </a:extLst>
          </p:cNvPr>
          <p:cNvSpPr/>
          <p:nvPr userDrawn="1"/>
        </p:nvSpPr>
        <p:spPr>
          <a:xfrm>
            <a:off x="0" y="0"/>
            <a:ext cx="12192000" cy="1341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35112"/>
            <a:ext cx="10944215" cy="478929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01DD48C6-60B4-4668-A261-0F5B0A7DC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0536E9-C991-4270-8EEA-96D3C510B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SINGLE Grey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0D120-83E2-40F6-A655-F7AF7EB81583}"/>
              </a:ext>
            </a:extLst>
          </p:cNvPr>
          <p:cNvSpPr/>
          <p:nvPr userDrawn="1"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700089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035020"/>
            <a:ext cx="10944215" cy="528938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01DD48C6-60B4-4668-A261-0F5B0A7DC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0536E9-C991-4270-8EEA-96D3C510B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Pl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35112"/>
            <a:ext cx="10944215" cy="478929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01DD48C6-60B4-4668-A261-0F5B0A7DC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0536E9-C991-4270-8EEA-96D3C510B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SINGLE Whit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700089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490-4247-40CC-A19C-AA558C9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035020"/>
            <a:ext cx="10944215" cy="528938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100000"/>
              <a:buFont typeface="Calibri Light" panose="020F030202020403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01DD48C6-60B4-4668-A261-0F5B0A7DC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0536E9-C991-4270-8EEA-96D3C510B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1204914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01DD48C6-60B4-4668-A261-0F5B0A7DC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0536E9-C991-4270-8EEA-96D3C510B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61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6DC9A5-03FD-4277-9755-988A92EE9499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68D4-481E-46AB-B0F3-0D3960A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1204914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01DD48C6-60B4-4668-A261-0F5B0A7DC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19E9A8C-2846-4751-869E-2D3E3FDA6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0003" y="6468422"/>
            <a:ext cx="371994" cy="272952"/>
          </a:xfrm>
        </p:spPr>
        <p:txBody>
          <a:bodyPr/>
          <a:lstStyle>
            <a:lvl1pPr algn="ctr">
              <a:defRPr/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0536E9-C991-4270-8EEA-96D3C510B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513682"/>
            <a:ext cx="1023926" cy="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90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936B5-26A2-4BC1-B131-D462F6BE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36524"/>
            <a:ext cx="10944217" cy="12049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7A513-6209-48C6-8FA7-DBDDDE0BE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35112"/>
            <a:ext cx="10944215" cy="4789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E1BF0F0-A6F1-4E53-BAAD-C6E0A49BBF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81559" y="6418547"/>
            <a:ext cx="1320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NONE CONTENT AREA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352BE4F3-8B47-40F7-B833-BA238842E30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76" y="6375889"/>
            <a:ext cx="0" cy="498890"/>
          </a:xfrm>
          <a:prstGeom prst="lin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1A4817E-5F55-45C0-ACB8-2B5F0BF7C3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350486" y="149130"/>
            <a:ext cx="11897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ONLY MAIN AND</a:t>
            </a:r>
            <a:b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SECONDARY TITLES</a:t>
            </a:r>
            <a:b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IN THIS AREA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FC2CB8ED-D318-423D-B6E8-1F40598323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3351" y="0"/>
            <a:ext cx="0" cy="836613"/>
          </a:xfrm>
          <a:prstGeom prst="lin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A0DF4CBF-2561-48CC-9278-71789505D9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43536" y="3573016"/>
            <a:ext cx="9827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MAIN CONTENT</a:t>
            </a:r>
            <a:br>
              <a:rPr kumimoji="0" lang="en-GB" sz="1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kumimoji="0" lang="en-GB" sz="1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AREA</a:t>
            </a: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1245EFB5-180B-406B-9F42-A0D22287502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76" y="1535114"/>
            <a:ext cx="0" cy="4823998"/>
          </a:xfrm>
          <a:prstGeom prst="lin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F4F3F46C-0F9E-4703-A088-10D9CE89C71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1573932" y="7029400"/>
            <a:ext cx="618067" cy="0"/>
          </a:xfrm>
          <a:prstGeom prst="lin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655EE8F0-4031-41BB-AD67-5C7E80D147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4693" y="7277362"/>
            <a:ext cx="8889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NONE CONTENT AREA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18" name="Line 26">
            <a:extLst>
              <a:ext uri="{FF2B5EF4-FFF2-40B4-BE49-F238E27FC236}">
                <a16:creationId xmlns:a16="http://schemas.microsoft.com/office/drawing/2014/main" id="{3DA6A81D-B725-4F3F-85A8-3488FBE337D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0" y="7029400"/>
            <a:ext cx="618067" cy="0"/>
          </a:xfrm>
          <a:prstGeom prst="lin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CA606A-F1EB-4EC2-836A-AF5B6F088621}"/>
              </a:ext>
            </a:extLst>
          </p:cNvPr>
          <p:cNvCxnSpPr/>
          <p:nvPr userDrawn="1"/>
        </p:nvCxnSpPr>
        <p:spPr>
          <a:xfrm>
            <a:off x="-673430" y="6361113"/>
            <a:ext cx="62474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1422E2-F8F0-4C85-89CE-B4CA0CD6D820}"/>
              </a:ext>
            </a:extLst>
          </p:cNvPr>
          <p:cNvCxnSpPr/>
          <p:nvPr userDrawn="1"/>
        </p:nvCxnSpPr>
        <p:spPr>
          <a:xfrm>
            <a:off x="-673430" y="1535113"/>
            <a:ext cx="62474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4F7B9C-DE2D-47A4-839A-39184A07CD06}"/>
              </a:ext>
            </a:extLst>
          </p:cNvPr>
          <p:cNvCxnSpPr/>
          <p:nvPr userDrawn="1"/>
        </p:nvCxnSpPr>
        <p:spPr>
          <a:xfrm>
            <a:off x="-673430" y="1341438"/>
            <a:ext cx="62474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9B4C9-1722-4B79-A5DE-AE2B50FF5B9D}"/>
              </a:ext>
            </a:extLst>
          </p:cNvPr>
          <p:cNvCxnSpPr/>
          <p:nvPr userDrawn="1"/>
        </p:nvCxnSpPr>
        <p:spPr>
          <a:xfrm>
            <a:off x="-673430" y="0"/>
            <a:ext cx="62474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B69303-05EB-4CA2-A4AB-2CA23992D91F}"/>
              </a:ext>
            </a:extLst>
          </p:cNvPr>
          <p:cNvCxnSpPr/>
          <p:nvPr userDrawn="1"/>
        </p:nvCxnSpPr>
        <p:spPr>
          <a:xfrm>
            <a:off x="-673430" y="6858000"/>
            <a:ext cx="624747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B3BD11-3B6C-4A37-8EF4-0EFF4FE085DF}"/>
              </a:ext>
            </a:extLst>
          </p:cNvPr>
          <p:cNvCxnSpPr/>
          <p:nvPr userDrawn="1"/>
        </p:nvCxnSpPr>
        <p:spPr>
          <a:xfrm rot="5400000" flipH="1" flipV="1">
            <a:off x="-180020" y="7065404"/>
            <a:ext cx="36004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77E5CA-D71B-4A1B-9B59-A845A729A473}"/>
              </a:ext>
            </a:extLst>
          </p:cNvPr>
          <p:cNvCxnSpPr/>
          <p:nvPr userDrawn="1"/>
        </p:nvCxnSpPr>
        <p:spPr>
          <a:xfrm rot="5400000" flipH="1" flipV="1">
            <a:off x="11393913" y="7065404"/>
            <a:ext cx="36004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8743BB-800A-44A4-8FC0-6CCA9129582A}"/>
              </a:ext>
            </a:extLst>
          </p:cNvPr>
          <p:cNvCxnSpPr/>
          <p:nvPr userDrawn="1"/>
        </p:nvCxnSpPr>
        <p:spPr>
          <a:xfrm rot="5400000" flipH="1" flipV="1">
            <a:off x="12011980" y="7065404"/>
            <a:ext cx="36004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CB8C79-E31C-42E6-9675-60894C8BA7AE}"/>
              </a:ext>
            </a:extLst>
          </p:cNvPr>
          <p:cNvCxnSpPr/>
          <p:nvPr userDrawn="1"/>
        </p:nvCxnSpPr>
        <p:spPr>
          <a:xfrm rot="5400000" flipH="1" flipV="1">
            <a:off x="438047" y="7065404"/>
            <a:ext cx="36004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5">
            <a:extLst>
              <a:ext uri="{FF2B5EF4-FFF2-40B4-BE49-F238E27FC236}">
                <a16:creationId xmlns:a16="http://schemas.microsoft.com/office/drawing/2014/main" id="{D67C0694-3E1B-48BF-A8AD-691B458D13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38508" y="7277362"/>
            <a:ext cx="8889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NONE CONTENT AREA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 panose="020B0604030504040204" pitchFamily="34" charset="0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9D6D038E-E28A-439B-936B-AF91D6BDC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0003" y="6468422"/>
            <a:ext cx="371994" cy="2729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8229A10D-1E8E-4E8C-ADE9-F182B363B3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A1D4B8F0-81D7-4782-87F4-061A38E63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468422"/>
            <a:ext cx="1395405" cy="2729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/>
              <a:t>© Capacitas Ltd. 2022</a:t>
            </a:r>
          </a:p>
        </p:txBody>
      </p:sp>
      <p:sp>
        <p:nvSpPr>
          <p:cNvPr id="4" name="MSIPCMContentMarking" descr="{&quot;HashCode&quot;:1292400415,&quot;Placement&quot;:&quot;Header&quot;,&quot;Top&quot;:0.0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AF9E0005-5F40-4A95-AAE3-BAE02F4715C1}"/>
              </a:ext>
            </a:extLst>
          </p:cNvPr>
          <p:cNvSpPr txBox="1"/>
          <p:nvPr userDrawn="1"/>
        </p:nvSpPr>
        <p:spPr>
          <a:xfrm>
            <a:off x="5775454" y="0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64458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0" r:id="rId3"/>
    <p:sldLayoutId id="2147483665" r:id="rId4"/>
    <p:sldLayoutId id="2147483678" r:id="rId5"/>
    <p:sldLayoutId id="2147483667" r:id="rId6"/>
    <p:sldLayoutId id="2147483679" r:id="rId7"/>
    <p:sldLayoutId id="2147483675" r:id="rId8"/>
    <p:sldLayoutId id="2147483676" r:id="rId9"/>
    <p:sldLayoutId id="2147483666" r:id="rId10"/>
    <p:sldLayoutId id="2147483680" r:id="rId11"/>
    <p:sldLayoutId id="2147483668" r:id="rId12"/>
    <p:sldLayoutId id="2147483681" r:id="rId13"/>
    <p:sldLayoutId id="2147483661" r:id="rId14"/>
    <p:sldLayoutId id="2147483663" r:id="rId15"/>
    <p:sldLayoutId id="2147483651" r:id="rId16"/>
    <p:sldLayoutId id="2147483673" r:id="rId17"/>
    <p:sldLayoutId id="2147483674" r:id="rId18"/>
    <p:sldLayoutId id="2147483655" r:id="rId19"/>
    <p:sldLayoutId id="214748366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3999" userDrawn="1">
          <p15:clr>
            <a:srgbClr val="F26B43"/>
          </p15:clr>
        </p15:guide>
        <p15:guide id="8" pos="3681" userDrawn="1">
          <p15:clr>
            <a:srgbClr val="F26B43"/>
          </p15:clr>
        </p15:guide>
        <p15:guide id="9" orient="horz" pos="527" userDrawn="1">
          <p15:clr>
            <a:srgbClr val="F26B43"/>
          </p15:clr>
        </p15:guide>
        <p15:guide id="10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90B6FD-2EDC-4A26-BE5A-0D4362DB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</a:t>
            </a:r>
            <a:br>
              <a:rPr lang="en-GB" dirty="0"/>
            </a:br>
            <a:r>
              <a:rPr lang="en-GB" sz="2400" dirty="0"/>
              <a:t>Delivery Time Table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C61B-4E3B-4CFF-8EDB-1F987FBD7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Footer Placeholder 30">
            <a:extLst>
              <a:ext uri="{FF2B5EF4-FFF2-40B4-BE49-F238E27FC236}">
                <a16:creationId xmlns:a16="http://schemas.microsoft.com/office/drawing/2014/main" id="{81060DBD-D8AF-44FD-8121-226229C296CF}"/>
              </a:ext>
            </a:extLst>
          </p:cNvPr>
          <p:cNvSpPr txBox="1">
            <a:spLocks/>
          </p:cNvSpPr>
          <p:nvPr/>
        </p:nvSpPr>
        <p:spPr>
          <a:xfrm>
            <a:off x="623888" y="6468422"/>
            <a:ext cx="1395405" cy="2729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© Capacitas Ltd. 2022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C66197E-61A1-354E-3F47-403C5B493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99551"/>
              </p:ext>
            </p:extLst>
          </p:nvPr>
        </p:nvGraphicFramePr>
        <p:xfrm>
          <a:off x="301358" y="1350962"/>
          <a:ext cx="11436872" cy="57970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54899">
                  <a:extLst>
                    <a:ext uri="{9D8B030D-6E8A-4147-A177-3AD203B41FA5}">
                      <a16:colId xmlns:a16="http://schemas.microsoft.com/office/drawing/2014/main" val="3764617310"/>
                    </a:ext>
                  </a:extLst>
                </a:gridCol>
                <a:gridCol w="1240282">
                  <a:extLst>
                    <a:ext uri="{9D8B030D-6E8A-4147-A177-3AD203B41FA5}">
                      <a16:colId xmlns:a16="http://schemas.microsoft.com/office/drawing/2014/main" val="3897324139"/>
                    </a:ext>
                  </a:extLst>
                </a:gridCol>
                <a:gridCol w="1240282">
                  <a:extLst>
                    <a:ext uri="{9D8B030D-6E8A-4147-A177-3AD203B41FA5}">
                      <a16:colId xmlns:a16="http://schemas.microsoft.com/office/drawing/2014/main" val="2225316695"/>
                    </a:ext>
                  </a:extLst>
                </a:gridCol>
                <a:gridCol w="1240282">
                  <a:extLst>
                    <a:ext uri="{9D8B030D-6E8A-4147-A177-3AD203B41FA5}">
                      <a16:colId xmlns:a16="http://schemas.microsoft.com/office/drawing/2014/main" val="309968286"/>
                    </a:ext>
                  </a:extLst>
                </a:gridCol>
                <a:gridCol w="1240282">
                  <a:extLst>
                    <a:ext uri="{9D8B030D-6E8A-4147-A177-3AD203B41FA5}">
                      <a16:colId xmlns:a16="http://schemas.microsoft.com/office/drawing/2014/main" val="3309588152"/>
                    </a:ext>
                  </a:extLst>
                </a:gridCol>
                <a:gridCol w="1240282">
                  <a:extLst>
                    <a:ext uri="{9D8B030D-6E8A-4147-A177-3AD203B41FA5}">
                      <a16:colId xmlns:a16="http://schemas.microsoft.com/office/drawing/2014/main" val="3865931002"/>
                    </a:ext>
                  </a:extLst>
                </a:gridCol>
                <a:gridCol w="1224642">
                  <a:extLst>
                    <a:ext uri="{9D8B030D-6E8A-4147-A177-3AD203B41FA5}">
                      <a16:colId xmlns:a16="http://schemas.microsoft.com/office/drawing/2014/main" val="3776484800"/>
                    </a:ext>
                  </a:extLst>
                </a:gridCol>
                <a:gridCol w="1255921">
                  <a:extLst>
                    <a:ext uri="{9D8B030D-6E8A-4147-A177-3AD203B41FA5}">
                      <a16:colId xmlns:a16="http://schemas.microsoft.com/office/drawing/2014/main" val="506687578"/>
                    </a:ext>
                  </a:extLst>
                </a:gridCol>
              </a:tblGrid>
              <a:tr h="386835">
                <a:tc>
                  <a:txBody>
                    <a:bodyPr/>
                    <a:lstStyle/>
                    <a:p>
                      <a:r>
                        <a:rPr lang="en-GB" sz="1600" dirty="0"/>
                        <a:t>Campaign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569829"/>
                  </a:ext>
                </a:extLst>
              </a:tr>
              <a:tr h="386835">
                <a:tc>
                  <a:txBody>
                    <a:bodyPr/>
                    <a:lstStyle/>
                    <a:p>
                      <a:r>
                        <a:rPr lang="en-GB" sz="1400" b="1" dirty="0"/>
                        <a:t>Website Phase 1</a:t>
                      </a:r>
                    </a:p>
                    <a:p>
                      <a:r>
                        <a:rPr lang="en-GB" sz="1400" b="1" dirty="0"/>
                        <a:t>(Foundations)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Homepage Design &amp; Content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Broken Links (31)</a:t>
                      </a:r>
                    </a:p>
                    <a:p>
                      <a:r>
                        <a:rPr lang="en-GB" sz="1100" dirty="0"/>
                        <a:t>Insights Fixes</a:t>
                      </a:r>
                    </a:p>
                    <a:p>
                      <a:r>
                        <a:rPr lang="en-GB" sz="1100" dirty="0"/>
                        <a:t>Infographics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898693"/>
                  </a:ext>
                </a:extLst>
              </a:tr>
              <a:tr h="386835">
                <a:tc>
                  <a:txBody>
                    <a:bodyPr/>
                    <a:lstStyle/>
                    <a:p>
                      <a:r>
                        <a:rPr lang="en-GB" sz="1400" b="1" dirty="0"/>
                        <a:t>Website Phase 2</a:t>
                      </a:r>
                    </a:p>
                    <a:p>
                      <a:r>
                        <a:rPr lang="en-GB" sz="1400" b="1" dirty="0"/>
                        <a:t>(Foundations)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Commence content for core service areas (4).</a:t>
                      </a:r>
                    </a:p>
                    <a:p>
                      <a:r>
                        <a:rPr lang="en-GB" sz="1100" b="1" dirty="0"/>
                        <a:t>Careers Pages Content.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Navigation</a:t>
                      </a:r>
                    </a:p>
                    <a:p>
                      <a:r>
                        <a:rPr lang="en-GB" sz="1100" dirty="0"/>
                        <a:t>Content (Core Pages) cont.</a:t>
                      </a:r>
                    </a:p>
                    <a:p>
                      <a:r>
                        <a:rPr lang="en-GB" sz="1100" dirty="0"/>
                        <a:t>Speed/Loading</a:t>
                      </a:r>
                    </a:p>
                    <a:p>
                      <a:r>
                        <a:rPr lang="en-GB" sz="1100" dirty="0"/>
                        <a:t>All Infographics</a:t>
                      </a:r>
                    </a:p>
                    <a:p>
                      <a:r>
                        <a:rPr lang="en-GB" sz="1100" dirty="0"/>
                        <a:t>Careers Pages</a:t>
                      </a:r>
                      <a:r>
                        <a:rPr lang="en-GB" sz="1100" b="1" dirty="0"/>
                        <a:t> Design.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22840"/>
                  </a:ext>
                </a:extLst>
              </a:tr>
              <a:tr h="386835">
                <a:tc>
                  <a:txBody>
                    <a:bodyPr/>
                    <a:lstStyle/>
                    <a:p>
                      <a:r>
                        <a:rPr lang="en-GB" sz="1400" b="1" dirty="0"/>
                        <a:t>Website Phase 3</a:t>
                      </a:r>
                    </a:p>
                    <a:p>
                      <a:r>
                        <a:rPr lang="en-GB" sz="1400" b="1" dirty="0"/>
                        <a:t>(Foundations)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Content (remaining) SEO</a:t>
                      </a:r>
                    </a:p>
                    <a:p>
                      <a:r>
                        <a:rPr lang="en-GB" sz="1100" dirty="0"/>
                        <a:t>Journey Links</a:t>
                      </a:r>
                    </a:p>
                    <a:p>
                      <a:r>
                        <a:rPr lang="en-GB" sz="11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Content</a:t>
                      </a:r>
                    </a:p>
                    <a:p>
                      <a:r>
                        <a:rPr lang="en-GB" sz="1100" dirty="0"/>
                        <a:t>Cloud Masterclass</a:t>
                      </a:r>
                    </a:p>
                    <a:p>
                      <a:r>
                        <a:rPr lang="en-GB" sz="11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Content On-Going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Content On-Going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Content On-Going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78221"/>
                  </a:ext>
                </a:extLst>
              </a:tr>
              <a:tr h="386835">
                <a:tc>
                  <a:txBody>
                    <a:bodyPr/>
                    <a:lstStyle/>
                    <a:p>
                      <a:r>
                        <a:rPr lang="en-GB" sz="1400" b="1" dirty="0"/>
                        <a:t>Building An 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Social Media 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Website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PR (</a:t>
                      </a:r>
                      <a:r>
                        <a:rPr lang="en-GB" sz="1100" b="1" dirty="0" err="1"/>
                        <a:t>Whiteoaks</a:t>
                      </a:r>
                      <a:r>
                        <a:rPr lang="en-GB" sz="1100" b="1" dirty="0"/>
                        <a:t>)</a:t>
                      </a:r>
                    </a:p>
                    <a:p>
                      <a:r>
                        <a:rPr lang="en-GB" sz="1100" dirty="0"/>
                        <a:t>Social Media</a:t>
                      </a:r>
                    </a:p>
                    <a:p>
                      <a:r>
                        <a:rPr lang="en-GB" sz="1100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 (</a:t>
                      </a:r>
                      <a:r>
                        <a:rPr lang="en-GB" sz="1100" dirty="0" err="1"/>
                        <a:t>Whiteoaks</a:t>
                      </a:r>
                      <a:r>
                        <a:rPr lang="en-GB" sz="1100" dirty="0"/>
                        <a:t>)</a:t>
                      </a:r>
                    </a:p>
                    <a:p>
                      <a:r>
                        <a:rPr lang="en-GB" sz="1100" dirty="0"/>
                        <a:t>Social Media</a:t>
                      </a:r>
                    </a:p>
                    <a:p>
                      <a:r>
                        <a:rPr lang="en-GB" sz="1100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 (</a:t>
                      </a:r>
                      <a:r>
                        <a:rPr lang="en-GB" sz="1100" dirty="0" err="1"/>
                        <a:t>Whiteoaks</a:t>
                      </a:r>
                      <a:r>
                        <a:rPr lang="en-GB" sz="1100" dirty="0"/>
                        <a:t>)</a:t>
                      </a:r>
                    </a:p>
                    <a:p>
                      <a:r>
                        <a:rPr lang="en-GB" sz="1100" dirty="0"/>
                        <a:t>Social Media</a:t>
                      </a:r>
                    </a:p>
                    <a:p>
                      <a:r>
                        <a:rPr lang="en-GB" sz="1100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Campaigning</a:t>
                      </a:r>
                    </a:p>
                    <a:p>
                      <a:r>
                        <a:rPr lang="en-GB" sz="1100" dirty="0"/>
                        <a:t>PR (</a:t>
                      </a:r>
                      <a:r>
                        <a:rPr lang="en-GB" sz="1100" dirty="0" err="1"/>
                        <a:t>Whiteoaks</a:t>
                      </a:r>
                      <a:r>
                        <a:rPr lang="en-GB" sz="1100" dirty="0"/>
                        <a:t>)</a:t>
                      </a:r>
                    </a:p>
                    <a:p>
                      <a:r>
                        <a:rPr lang="en-GB" sz="1100" dirty="0"/>
                        <a:t>Social Media</a:t>
                      </a:r>
                    </a:p>
                    <a:p>
                      <a:r>
                        <a:rPr lang="en-GB" sz="1100" dirty="0"/>
                        <a:t>Website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 (</a:t>
                      </a:r>
                      <a:r>
                        <a:rPr lang="en-GB" sz="1100" dirty="0" err="1"/>
                        <a:t>Whiteoaks</a:t>
                      </a:r>
                      <a:r>
                        <a:rPr lang="en-GB" sz="1100" dirty="0"/>
                        <a:t>)</a:t>
                      </a:r>
                    </a:p>
                    <a:p>
                      <a:r>
                        <a:rPr lang="en-GB" sz="1100" dirty="0"/>
                        <a:t>Social Media</a:t>
                      </a:r>
                    </a:p>
                    <a:p>
                      <a:r>
                        <a:rPr lang="en-GB" sz="1100" dirty="0"/>
                        <a:t>Website</a:t>
                      </a:r>
                    </a:p>
                    <a:p>
                      <a:r>
                        <a:rPr lang="en-GB" sz="1100" dirty="0"/>
                        <a:t>Campaigning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Event</a:t>
                      </a:r>
                    </a:p>
                    <a:p>
                      <a:r>
                        <a:rPr lang="en-GB" sz="1100" dirty="0"/>
                        <a:t>PR (</a:t>
                      </a:r>
                      <a:r>
                        <a:rPr lang="en-GB" sz="1100" dirty="0" err="1"/>
                        <a:t>Whiteoaks</a:t>
                      </a:r>
                      <a:r>
                        <a:rPr lang="en-GB" sz="1100" dirty="0"/>
                        <a:t>)</a:t>
                      </a:r>
                    </a:p>
                    <a:p>
                      <a:r>
                        <a:rPr lang="en-GB" sz="1100" dirty="0"/>
                        <a:t>Social Media</a:t>
                      </a:r>
                    </a:p>
                    <a:p>
                      <a:r>
                        <a:rPr lang="en-GB" sz="1100" dirty="0"/>
                        <a:t>Campaigning</a:t>
                      </a:r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04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dirty="0"/>
                        <a:t>Content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highlight>
                            <a:srgbClr val="FFFF00"/>
                          </a:highlight>
                        </a:rPr>
                        <a:t>Cegid Case Study</a:t>
                      </a:r>
                    </a:p>
                    <a:p>
                      <a:r>
                        <a:rPr lang="en-GB" sz="1100" b="1" dirty="0"/>
                        <a:t>UKHSA Case Study</a:t>
                      </a:r>
                    </a:p>
                    <a:p>
                      <a:r>
                        <a:rPr lang="en-GB" sz="1100" dirty="0"/>
                        <a:t>Blog x 1 (TB)</a:t>
                      </a:r>
                    </a:p>
                    <a:p>
                      <a:r>
                        <a:rPr lang="en-GB" sz="1100" dirty="0"/>
                        <a:t>Social Media Posts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Jaggaer Guide</a:t>
                      </a:r>
                    </a:p>
                    <a:p>
                      <a:r>
                        <a:rPr lang="en-GB" sz="1100" b="1" dirty="0"/>
                        <a:t>Vision &amp; Mission Statements</a:t>
                      </a:r>
                    </a:p>
                    <a:p>
                      <a:r>
                        <a:rPr lang="en-GB" sz="1100" dirty="0"/>
                        <a:t>Social Media Posts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Jaggaer Guide</a:t>
                      </a:r>
                    </a:p>
                    <a:p>
                      <a:r>
                        <a:rPr lang="en-GB" sz="1100" b="1" dirty="0"/>
                        <a:t>Generic </a:t>
                      </a:r>
                      <a:r>
                        <a:rPr lang="en-GB" sz="1100" b="1" dirty="0" err="1"/>
                        <a:t>Capacitas</a:t>
                      </a:r>
                      <a:r>
                        <a:rPr lang="en-GB" sz="1100" b="1" dirty="0"/>
                        <a:t> Brochure</a:t>
                      </a:r>
                      <a:endParaRPr lang="en-GB" sz="1100" dirty="0"/>
                    </a:p>
                    <a:p>
                      <a:r>
                        <a:rPr lang="en-GB" sz="1100" dirty="0"/>
                        <a:t>Social Media Posts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Cloud Masterclass</a:t>
                      </a:r>
                    </a:p>
                    <a:p>
                      <a:r>
                        <a:rPr lang="en-GB" sz="1100" b="1" dirty="0"/>
                        <a:t>1 Pagers (sales)</a:t>
                      </a:r>
                    </a:p>
                    <a:p>
                      <a:r>
                        <a:rPr lang="en-GB" sz="1100" dirty="0"/>
                        <a:t>PR (</a:t>
                      </a:r>
                      <a:r>
                        <a:rPr lang="en-GB" sz="1100" b="1" dirty="0"/>
                        <a:t>Deep Content</a:t>
                      </a:r>
                      <a:r>
                        <a:rPr lang="en-GB" sz="1100" dirty="0"/>
                        <a:t>)</a:t>
                      </a:r>
                    </a:p>
                    <a:p>
                      <a:r>
                        <a:rPr lang="en-GB" sz="1100" dirty="0"/>
                        <a:t>Blog x 2</a:t>
                      </a:r>
                    </a:p>
                    <a:p>
                      <a:r>
                        <a:rPr lang="en-GB" sz="1100" dirty="0"/>
                        <a:t>Social Media Posts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Campaign Content</a:t>
                      </a:r>
                    </a:p>
                    <a:p>
                      <a:r>
                        <a:rPr lang="en-GB" sz="1100" b="1" dirty="0"/>
                        <a:t>Newsletter</a:t>
                      </a:r>
                    </a:p>
                    <a:p>
                      <a:r>
                        <a:rPr lang="en-GB" sz="1100" b="1" dirty="0"/>
                        <a:t>Event Content</a:t>
                      </a:r>
                    </a:p>
                    <a:p>
                      <a:r>
                        <a:rPr lang="en-GB" sz="1100" b="0" dirty="0"/>
                        <a:t>1 pagers (sales)</a:t>
                      </a:r>
                    </a:p>
                    <a:p>
                      <a:r>
                        <a:rPr lang="en-GB" sz="1100" dirty="0"/>
                        <a:t>PR &amp; Blog x 2</a:t>
                      </a:r>
                    </a:p>
                    <a:p>
                      <a:r>
                        <a:rPr lang="en-GB" sz="1100" dirty="0"/>
                        <a:t>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Campaign Content</a:t>
                      </a:r>
                    </a:p>
                    <a:p>
                      <a:r>
                        <a:rPr lang="en-GB" sz="1100" dirty="0"/>
                        <a:t>Event Content</a:t>
                      </a:r>
                    </a:p>
                    <a:p>
                      <a:r>
                        <a:rPr lang="en-GB" sz="1100" dirty="0"/>
                        <a:t>PR</a:t>
                      </a:r>
                    </a:p>
                    <a:p>
                      <a:r>
                        <a:rPr lang="en-GB" sz="1100" dirty="0"/>
                        <a:t>Blog x 2</a:t>
                      </a:r>
                    </a:p>
                    <a:p>
                      <a:r>
                        <a:rPr lang="en-GB" sz="1100" dirty="0"/>
                        <a:t>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Campaign Content</a:t>
                      </a:r>
                    </a:p>
                    <a:p>
                      <a:r>
                        <a:rPr lang="en-GB" sz="1100" dirty="0"/>
                        <a:t>Event Content</a:t>
                      </a:r>
                    </a:p>
                    <a:p>
                      <a:r>
                        <a:rPr lang="en-GB" sz="1100" dirty="0"/>
                        <a:t>PR</a:t>
                      </a:r>
                    </a:p>
                    <a:p>
                      <a:r>
                        <a:rPr lang="en-GB" sz="1100" dirty="0"/>
                        <a:t>Blog x 2</a:t>
                      </a:r>
                    </a:p>
                    <a:p>
                      <a:r>
                        <a:rPr lang="en-GB" sz="1100" dirty="0"/>
                        <a:t>Social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28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dirty="0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Masterclass Webinar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Cloud Expo (?)</a:t>
                      </a:r>
                    </a:p>
                    <a:p>
                      <a:r>
                        <a:rPr lang="en-GB" sz="1100" dirty="0"/>
                        <a:t>Round Table (Gherkin).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01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90B6FD-2EDC-4A26-BE5A-0D4362DB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</a:t>
            </a:r>
            <a:br>
              <a:rPr lang="en-GB" dirty="0"/>
            </a:br>
            <a:r>
              <a:rPr lang="en-GB" sz="2400" dirty="0"/>
              <a:t>Campaign Deliverables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C61B-4E3B-4CFF-8EDB-1F987FBD7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Footer Placeholder 30">
            <a:extLst>
              <a:ext uri="{FF2B5EF4-FFF2-40B4-BE49-F238E27FC236}">
                <a16:creationId xmlns:a16="http://schemas.microsoft.com/office/drawing/2014/main" id="{81060DBD-D8AF-44FD-8121-226229C296CF}"/>
              </a:ext>
            </a:extLst>
          </p:cNvPr>
          <p:cNvSpPr txBox="1">
            <a:spLocks/>
          </p:cNvSpPr>
          <p:nvPr/>
        </p:nvSpPr>
        <p:spPr>
          <a:xfrm>
            <a:off x="623888" y="6468422"/>
            <a:ext cx="1395405" cy="2729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© Capacitas Ltd. 2022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C66197E-61A1-354E-3F47-403C5B493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952318"/>
              </p:ext>
            </p:extLst>
          </p:nvPr>
        </p:nvGraphicFramePr>
        <p:xfrm>
          <a:off x="0" y="1341438"/>
          <a:ext cx="12192001" cy="54492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7536">
                  <a:extLst>
                    <a:ext uri="{9D8B030D-6E8A-4147-A177-3AD203B41FA5}">
                      <a16:colId xmlns:a16="http://schemas.microsoft.com/office/drawing/2014/main" val="3764617310"/>
                    </a:ext>
                  </a:extLst>
                </a:gridCol>
                <a:gridCol w="2751711">
                  <a:extLst>
                    <a:ext uri="{9D8B030D-6E8A-4147-A177-3AD203B41FA5}">
                      <a16:colId xmlns:a16="http://schemas.microsoft.com/office/drawing/2014/main" val="3897324139"/>
                    </a:ext>
                  </a:extLst>
                </a:gridCol>
                <a:gridCol w="2629168">
                  <a:extLst>
                    <a:ext uri="{9D8B030D-6E8A-4147-A177-3AD203B41FA5}">
                      <a16:colId xmlns:a16="http://schemas.microsoft.com/office/drawing/2014/main" val="2225316695"/>
                    </a:ext>
                  </a:extLst>
                </a:gridCol>
                <a:gridCol w="2439193">
                  <a:extLst>
                    <a:ext uri="{9D8B030D-6E8A-4147-A177-3AD203B41FA5}">
                      <a16:colId xmlns:a16="http://schemas.microsoft.com/office/drawing/2014/main" val="309968286"/>
                    </a:ext>
                  </a:extLst>
                </a:gridCol>
                <a:gridCol w="2244393">
                  <a:extLst>
                    <a:ext uri="{9D8B030D-6E8A-4147-A177-3AD203B41FA5}">
                      <a16:colId xmlns:a16="http://schemas.microsoft.com/office/drawing/2014/main" val="3309588152"/>
                    </a:ext>
                  </a:extLst>
                </a:gridCol>
              </a:tblGrid>
              <a:tr h="595937">
                <a:tc>
                  <a:txBody>
                    <a:bodyPr/>
                    <a:lstStyle/>
                    <a:p>
                      <a:r>
                        <a:rPr lang="en-GB" sz="1600" dirty="0"/>
                        <a:t>Marcomms Plan 2023/24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April – June 2023 </a:t>
                      </a:r>
                    </a:p>
                    <a:p>
                      <a:r>
                        <a:rPr lang="en-GB" sz="1600" dirty="0"/>
                        <a:t>Q1</a:t>
                      </a:r>
                    </a:p>
                  </a:txBody>
                  <a:tcPr>
                    <a:solidFill>
                      <a:srgbClr val="E912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July – Sept</a:t>
                      </a:r>
                    </a:p>
                    <a:p>
                      <a:r>
                        <a:rPr lang="en-GB" sz="1600" dirty="0"/>
                        <a:t>Q2</a:t>
                      </a:r>
                    </a:p>
                  </a:txBody>
                  <a:tcPr>
                    <a:solidFill>
                      <a:srgbClr val="E912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Oct – Dec</a:t>
                      </a:r>
                    </a:p>
                    <a:p>
                      <a:r>
                        <a:rPr lang="en-GB" sz="1600" dirty="0"/>
                        <a:t>Q3</a:t>
                      </a:r>
                    </a:p>
                  </a:txBody>
                  <a:tcPr>
                    <a:solidFill>
                      <a:srgbClr val="E912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Jan– March</a:t>
                      </a:r>
                    </a:p>
                    <a:p>
                      <a:r>
                        <a:rPr lang="en-GB" sz="1600" dirty="0"/>
                        <a:t>Q4</a:t>
                      </a:r>
                    </a:p>
                  </a:txBody>
                  <a:tcPr>
                    <a:solidFill>
                      <a:srgbClr val="E91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569829"/>
                  </a:ext>
                </a:extLst>
              </a:tr>
              <a:tr h="612864">
                <a:tc>
                  <a:txBody>
                    <a:bodyPr/>
                    <a:lstStyle/>
                    <a:p>
                      <a:r>
                        <a:rPr lang="en-GB" sz="1400" b="1" dirty="0"/>
                        <a:t>Content</a:t>
                      </a:r>
                    </a:p>
                  </a:txBody>
                  <a:tcPr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 blogs</a:t>
                      </a:r>
                    </a:p>
                    <a:p>
                      <a:r>
                        <a:rPr lang="en-GB" sz="1100" dirty="0"/>
                        <a:t>1 WP</a:t>
                      </a:r>
                    </a:p>
                    <a:p>
                      <a:r>
                        <a:rPr lang="en-GB" sz="1100" dirty="0"/>
                        <a:t>10 PR articles/News Hijacking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 blogs</a:t>
                      </a:r>
                    </a:p>
                    <a:p>
                      <a:r>
                        <a:rPr lang="en-GB" sz="1100" dirty="0"/>
                        <a:t>1WP</a:t>
                      </a:r>
                    </a:p>
                    <a:p>
                      <a:r>
                        <a:rPr lang="en-GB" sz="1100" dirty="0"/>
                        <a:t>10 PR articles/News hijacking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 blogs</a:t>
                      </a:r>
                    </a:p>
                    <a:p>
                      <a:r>
                        <a:rPr lang="en-GB" sz="1100" dirty="0"/>
                        <a:t>1WP</a:t>
                      </a:r>
                    </a:p>
                    <a:p>
                      <a:r>
                        <a:rPr lang="en-GB" sz="1100" dirty="0"/>
                        <a:t>10 PR articles/News hijacking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 blogs</a:t>
                      </a:r>
                    </a:p>
                    <a:p>
                      <a:r>
                        <a:rPr lang="en-GB" sz="1100" dirty="0"/>
                        <a:t>1 WP</a:t>
                      </a:r>
                    </a:p>
                    <a:p>
                      <a:r>
                        <a:rPr lang="en-GB" sz="1100" dirty="0"/>
                        <a:t>10 PR articles/News hijacking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898693"/>
                  </a:ext>
                </a:extLst>
              </a:tr>
              <a:tr h="1017354">
                <a:tc>
                  <a:txBody>
                    <a:bodyPr/>
                    <a:lstStyle/>
                    <a:p>
                      <a:r>
                        <a:rPr lang="en-GB" sz="1400" b="1" dirty="0"/>
                        <a:t>Campaigns</a:t>
                      </a:r>
                    </a:p>
                  </a:txBody>
                  <a:tcPr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1 x Themed Campaign – PE Houses</a:t>
                      </a:r>
                    </a:p>
                    <a:p>
                      <a:r>
                        <a:rPr lang="en-GB" sz="1100" b="0" dirty="0"/>
                        <a:t>3 Mailers</a:t>
                      </a:r>
                    </a:p>
                    <a:p>
                      <a:endParaRPr lang="en-GB" sz="1100" b="0" dirty="0"/>
                    </a:p>
                    <a:p>
                      <a:r>
                        <a:rPr lang="en-GB" sz="1100" b="0" dirty="0"/>
                        <a:t>1 Generic Campaign </a:t>
                      </a:r>
                      <a:r>
                        <a:rPr lang="en-GB" sz="1100" b="0"/>
                        <a:t>(SaaS)</a:t>
                      </a:r>
                      <a:endParaRPr lang="en-GB" sz="1100" b="0" dirty="0"/>
                    </a:p>
                    <a:p>
                      <a:r>
                        <a:rPr lang="en-GB" sz="1100" b="0" dirty="0"/>
                        <a:t>2 Mailers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1 x Themed Campaign – Public Sector</a:t>
                      </a:r>
                    </a:p>
                    <a:p>
                      <a:r>
                        <a:rPr lang="en-GB" sz="1100" b="0" dirty="0"/>
                        <a:t>3 Mailers</a:t>
                      </a:r>
                    </a:p>
                    <a:p>
                      <a:endParaRPr lang="en-GB" sz="1100" b="0" dirty="0"/>
                    </a:p>
                    <a:p>
                      <a:r>
                        <a:rPr lang="en-GB" sz="1100" b="0" dirty="0"/>
                        <a:t>1 Generic Campaign</a:t>
                      </a:r>
                    </a:p>
                    <a:p>
                      <a:r>
                        <a:rPr lang="en-GB" sz="1100" b="0" dirty="0"/>
                        <a:t>2 Mailers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 x Themed Campaign TBC</a:t>
                      </a:r>
                    </a:p>
                    <a:p>
                      <a:r>
                        <a:rPr lang="en-GB" sz="1100" dirty="0"/>
                        <a:t>3 Mailers</a:t>
                      </a:r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1 Generic Campaign</a:t>
                      </a:r>
                    </a:p>
                    <a:p>
                      <a:r>
                        <a:rPr lang="en-GB" sz="1100" dirty="0"/>
                        <a:t>2 Mailers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 x Themed Campaign TBC</a:t>
                      </a:r>
                    </a:p>
                    <a:p>
                      <a:r>
                        <a:rPr lang="en-GB" sz="1100" dirty="0"/>
                        <a:t>3 Mailers</a:t>
                      </a:r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1 Generic Campaign</a:t>
                      </a:r>
                    </a:p>
                    <a:p>
                      <a:r>
                        <a:rPr lang="en-GB" sz="1100" dirty="0"/>
                        <a:t>2 Mailers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22840"/>
                  </a:ext>
                </a:extLst>
              </a:tr>
              <a:tr h="612864">
                <a:tc>
                  <a:txBody>
                    <a:bodyPr/>
                    <a:lstStyle/>
                    <a:p>
                      <a:r>
                        <a:rPr lang="en-GB" sz="1400" b="1" dirty="0"/>
                        <a:t>Webinars</a:t>
                      </a:r>
                    </a:p>
                  </a:txBody>
                  <a:tcPr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X 1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X 1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x 1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X 1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78221"/>
                  </a:ext>
                </a:extLst>
              </a:tr>
              <a:tr h="478033">
                <a:tc>
                  <a:txBody>
                    <a:bodyPr/>
                    <a:lstStyle/>
                    <a:p>
                      <a:r>
                        <a:rPr lang="en-GB" sz="1400" b="1" dirty="0"/>
                        <a:t>Events</a:t>
                      </a:r>
                    </a:p>
                  </a:txBody>
                  <a:tcPr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1 x round table sponsored by Dynatrace</a:t>
                      </a:r>
                    </a:p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 x round table </a:t>
                      </a:r>
                      <a:r>
                        <a:rPr lang="en-GB" sz="1100"/>
                        <a:t>sponsored by Dynatrace</a:t>
                      </a: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04939"/>
                  </a:ext>
                </a:extLst>
              </a:tr>
              <a:tr h="861946">
                <a:tc>
                  <a:txBody>
                    <a:bodyPr/>
                    <a:lstStyle/>
                    <a:p>
                      <a:r>
                        <a:rPr lang="en-GB" sz="1400" b="1" dirty="0"/>
                        <a:t>Website</a:t>
                      </a:r>
                    </a:p>
                  </a:txBody>
                  <a:tcPr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Inbound Lead Forms</a:t>
                      </a:r>
                    </a:p>
                    <a:p>
                      <a:r>
                        <a:rPr lang="en-GB" sz="1100" dirty="0"/>
                        <a:t>1 New Infographic</a:t>
                      </a:r>
                    </a:p>
                    <a:p>
                      <a:r>
                        <a:rPr lang="en-GB" sz="1100" dirty="0"/>
                        <a:t>5 Uploaded Blogs</a:t>
                      </a:r>
                    </a:p>
                    <a:p>
                      <a:r>
                        <a:rPr lang="en-GB" sz="1100" dirty="0"/>
                        <a:t>1 Gated WP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Inbound Lead Forms</a:t>
                      </a:r>
                    </a:p>
                    <a:p>
                      <a:r>
                        <a:rPr lang="en-GB" sz="1100" dirty="0"/>
                        <a:t>1 New Infographic</a:t>
                      </a:r>
                    </a:p>
                    <a:p>
                      <a:r>
                        <a:rPr lang="en-GB" sz="1100" dirty="0"/>
                        <a:t>5 Uploaded Blogs</a:t>
                      </a:r>
                    </a:p>
                    <a:p>
                      <a:r>
                        <a:rPr lang="en-GB" sz="1100" dirty="0"/>
                        <a:t>1 Gated 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Inbound Lead Forms</a:t>
                      </a:r>
                    </a:p>
                    <a:p>
                      <a:r>
                        <a:rPr lang="en-GB" sz="1100" dirty="0"/>
                        <a:t>1 New Infographic</a:t>
                      </a:r>
                    </a:p>
                    <a:p>
                      <a:r>
                        <a:rPr lang="en-GB" sz="1100" dirty="0"/>
                        <a:t>5 Uploaded Blogs</a:t>
                      </a:r>
                    </a:p>
                    <a:p>
                      <a:r>
                        <a:rPr lang="en-GB" sz="1100" dirty="0"/>
                        <a:t>1 Gated 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Inbound Lead Forms</a:t>
                      </a:r>
                    </a:p>
                    <a:p>
                      <a:r>
                        <a:rPr lang="en-GB" sz="1100" dirty="0"/>
                        <a:t>1 New Infographic</a:t>
                      </a:r>
                    </a:p>
                    <a:p>
                      <a:r>
                        <a:rPr lang="en-GB" sz="1100" dirty="0"/>
                        <a:t>5 Uploaded Blogs</a:t>
                      </a:r>
                    </a:p>
                    <a:p>
                      <a:r>
                        <a:rPr lang="en-GB" sz="1100" dirty="0"/>
                        <a:t>1 Gated WP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282552"/>
                  </a:ext>
                </a:extLst>
              </a:tr>
              <a:tr h="956636">
                <a:tc>
                  <a:txBody>
                    <a:bodyPr/>
                    <a:lstStyle/>
                    <a:p>
                      <a:r>
                        <a:rPr lang="en-GB" sz="1400" b="1" dirty="0"/>
                        <a:t>Social Media</a:t>
                      </a:r>
                    </a:p>
                  </a:txBody>
                  <a:tcPr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16 monthly posts on LinkedIn and FB</a:t>
                      </a:r>
                    </a:p>
                    <a:p>
                      <a:r>
                        <a:rPr lang="en-GB" sz="1100" dirty="0"/>
                        <a:t>130-140 Tweets per month</a:t>
                      </a:r>
                    </a:p>
                    <a:p>
                      <a:r>
                        <a:rPr lang="en-GB" sz="1100" dirty="0"/>
                        <a:t>4 Instagram Posts per month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16 monthly posts on LinkedIn and FB</a:t>
                      </a:r>
                    </a:p>
                    <a:p>
                      <a:r>
                        <a:rPr lang="en-GB" sz="1100" dirty="0"/>
                        <a:t>130-140 Tweets per month</a:t>
                      </a:r>
                    </a:p>
                    <a:p>
                      <a:r>
                        <a:rPr lang="en-GB" sz="1100" dirty="0"/>
                        <a:t>4 Instagram Posts per month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16 monthly posts on LinkedIn and FB</a:t>
                      </a:r>
                    </a:p>
                    <a:p>
                      <a:r>
                        <a:rPr lang="en-GB" sz="1100" dirty="0"/>
                        <a:t>130-140 Tweets per month</a:t>
                      </a:r>
                    </a:p>
                    <a:p>
                      <a:r>
                        <a:rPr lang="en-GB" sz="1100" dirty="0"/>
                        <a:t>4 Instagram Posts per month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16 monthly posts on LinkedIn and FB</a:t>
                      </a:r>
                    </a:p>
                    <a:p>
                      <a:r>
                        <a:rPr lang="en-GB" sz="1100" dirty="0"/>
                        <a:t>130-140 Tweets per month</a:t>
                      </a:r>
                    </a:p>
                    <a:p>
                      <a:r>
                        <a:rPr lang="en-GB" sz="1100" dirty="0"/>
                        <a:t>4 Instagram Posts per month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01777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r>
                        <a:rPr lang="en-GB" sz="1400" b="1" dirty="0"/>
                        <a:t>Newsletter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 per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 per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 per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 per quarter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29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7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90B6FD-2EDC-4A26-BE5A-0D4362DB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</a:t>
            </a:r>
            <a:br>
              <a:rPr lang="en-GB" dirty="0"/>
            </a:br>
            <a:r>
              <a:rPr lang="en-GB" sz="2400" dirty="0"/>
              <a:t>Reporting Metrics – Deliverables &amp; Leads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C61B-4E3B-4CFF-8EDB-1F987FBD7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Footer Placeholder 30">
            <a:extLst>
              <a:ext uri="{FF2B5EF4-FFF2-40B4-BE49-F238E27FC236}">
                <a16:creationId xmlns:a16="http://schemas.microsoft.com/office/drawing/2014/main" id="{81060DBD-D8AF-44FD-8121-226229C296CF}"/>
              </a:ext>
            </a:extLst>
          </p:cNvPr>
          <p:cNvSpPr txBox="1">
            <a:spLocks/>
          </p:cNvSpPr>
          <p:nvPr/>
        </p:nvSpPr>
        <p:spPr>
          <a:xfrm>
            <a:off x="623888" y="6468422"/>
            <a:ext cx="1395405" cy="2729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© Capacitas Ltd. 2022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C66197E-61A1-354E-3F47-403C5B493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70092"/>
              </p:ext>
            </p:extLst>
          </p:nvPr>
        </p:nvGraphicFramePr>
        <p:xfrm>
          <a:off x="0" y="1341437"/>
          <a:ext cx="12191999" cy="74033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7536">
                  <a:extLst>
                    <a:ext uri="{9D8B030D-6E8A-4147-A177-3AD203B41FA5}">
                      <a16:colId xmlns:a16="http://schemas.microsoft.com/office/drawing/2014/main" val="3764617310"/>
                    </a:ext>
                  </a:extLst>
                </a:gridCol>
                <a:gridCol w="2538721">
                  <a:extLst>
                    <a:ext uri="{9D8B030D-6E8A-4147-A177-3AD203B41FA5}">
                      <a16:colId xmlns:a16="http://schemas.microsoft.com/office/drawing/2014/main" val="3897324139"/>
                    </a:ext>
                  </a:extLst>
                </a:gridCol>
                <a:gridCol w="2713375">
                  <a:extLst>
                    <a:ext uri="{9D8B030D-6E8A-4147-A177-3AD203B41FA5}">
                      <a16:colId xmlns:a16="http://schemas.microsoft.com/office/drawing/2014/main" val="2225316695"/>
                    </a:ext>
                  </a:extLst>
                </a:gridCol>
                <a:gridCol w="2713375">
                  <a:extLst>
                    <a:ext uri="{9D8B030D-6E8A-4147-A177-3AD203B41FA5}">
                      <a16:colId xmlns:a16="http://schemas.microsoft.com/office/drawing/2014/main" val="309968286"/>
                    </a:ext>
                  </a:extLst>
                </a:gridCol>
                <a:gridCol w="2098992">
                  <a:extLst>
                    <a:ext uri="{9D8B030D-6E8A-4147-A177-3AD203B41FA5}">
                      <a16:colId xmlns:a16="http://schemas.microsoft.com/office/drawing/2014/main" val="3309588152"/>
                    </a:ext>
                  </a:extLst>
                </a:gridCol>
              </a:tblGrid>
              <a:tr h="538708">
                <a:tc>
                  <a:txBody>
                    <a:bodyPr/>
                    <a:lstStyle/>
                    <a:p>
                      <a:r>
                        <a:rPr lang="en-GB" sz="1600" dirty="0"/>
                        <a:t>Marcomms Plan 2023/24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April – June 2023 </a:t>
                      </a:r>
                    </a:p>
                    <a:p>
                      <a:r>
                        <a:rPr lang="en-GB" sz="1600" dirty="0"/>
                        <a:t>Q1</a:t>
                      </a:r>
                    </a:p>
                  </a:txBody>
                  <a:tcPr>
                    <a:solidFill>
                      <a:srgbClr val="E912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July – Sept</a:t>
                      </a:r>
                    </a:p>
                    <a:p>
                      <a:r>
                        <a:rPr lang="en-GB" sz="1600" dirty="0"/>
                        <a:t>Q2</a:t>
                      </a:r>
                    </a:p>
                  </a:txBody>
                  <a:tcPr>
                    <a:solidFill>
                      <a:srgbClr val="E912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Oct – Dec</a:t>
                      </a:r>
                    </a:p>
                    <a:p>
                      <a:r>
                        <a:rPr lang="en-GB" sz="1600" dirty="0"/>
                        <a:t>Q3</a:t>
                      </a:r>
                    </a:p>
                  </a:txBody>
                  <a:tcPr>
                    <a:solidFill>
                      <a:srgbClr val="E912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Jan – March</a:t>
                      </a:r>
                    </a:p>
                    <a:p>
                      <a:r>
                        <a:rPr lang="en-GB" sz="1600" dirty="0"/>
                        <a:t>Q4</a:t>
                      </a:r>
                    </a:p>
                  </a:txBody>
                  <a:tcPr>
                    <a:solidFill>
                      <a:srgbClr val="E91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569829"/>
                  </a:ext>
                </a:extLst>
              </a:tr>
              <a:tr h="1482473">
                <a:tc>
                  <a:txBody>
                    <a:bodyPr/>
                    <a:lstStyle/>
                    <a:p>
                      <a:r>
                        <a:rPr lang="en-GB" sz="1400" b="1" dirty="0"/>
                        <a:t>Content Creation</a:t>
                      </a:r>
                    </a:p>
                    <a:p>
                      <a:r>
                        <a:rPr lang="en-GB" sz="1400" b="1" dirty="0"/>
                        <a:t>Pyramids of content </a:t>
                      </a:r>
                    </a:p>
                  </a:txBody>
                  <a:tcPr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 blogs (3 delivered by WO’s and 2 by </a:t>
                      </a:r>
                      <a:r>
                        <a:rPr lang="en-GB" sz="1100" dirty="0" err="1"/>
                        <a:t>Capacitas</a:t>
                      </a:r>
                      <a:r>
                        <a:rPr lang="en-GB" sz="1100" dirty="0"/>
                        <a:t> team).</a:t>
                      </a:r>
                    </a:p>
                    <a:p>
                      <a:r>
                        <a:rPr lang="en-GB" sz="1100" dirty="0"/>
                        <a:t>1 White Paper </a:t>
                      </a:r>
                      <a:r>
                        <a:rPr lang="en-GB" sz="1100" b="1" dirty="0"/>
                        <a:t>Co-Founder or Senior Consultant.</a:t>
                      </a:r>
                    </a:p>
                    <a:p>
                      <a:r>
                        <a:rPr lang="en-GB" sz="1100" dirty="0"/>
                        <a:t>8-10 Pieces of PR Coverage/News Hijacking</a:t>
                      </a:r>
                    </a:p>
                    <a:p>
                      <a:endParaRPr lang="en-GB" sz="11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 blogs (3 delivered by WOs and 2 by </a:t>
                      </a:r>
                      <a:r>
                        <a:rPr lang="en-GB" sz="1100" dirty="0" err="1"/>
                        <a:t>Capacitas</a:t>
                      </a:r>
                      <a:r>
                        <a:rPr lang="en-GB" sz="1100" dirty="0"/>
                        <a:t> team).</a:t>
                      </a:r>
                    </a:p>
                    <a:p>
                      <a:r>
                        <a:rPr lang="en-GB" sz="1100" dirty="0"/>
                        <a:t>1White Paper by </a:t>
                      </a:r>
                      <a:r>
                        <a:rPr lang="en-GB" sz="1100" b="1" dirty="0"/>
                        <a:t>Co-Founder or Senior Consultant</a:t>
                      </a:r>
                    </a:p>
                    <a:p>
                      <a:r>
                        <a:rPr lang="en-GB" sz="1100" dirty="0"/>
                        <a:t>8-10 Pieces of PR Coverage/News hijacking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 blogs (3 delivered by WOs and 2 from </a:t>
                      </a:r>
                      <a:r>
                        <a:rPr lang="en-GB" sz="1100" dirty="0" err="1"/>
                        <a:t>Capacitas</a:t>
                      </a:r>
                      <a:r>
                        <a:rPr lang="en-GB" sz="1100" dirty="0"/>
                        <a:t> team).</a:t>
                      </a:r>
                    </a:p>
                    <a:p>
                      <a:r>
                        <a:rPr lang="en-GB" sz="1100" dirty="0"/>
                        <a:t>1White Paper by </a:t>
                      </a:r>
                      <a:r>
                        <a:rPr lang="en-GB" sz="1100" b="1" dirty="0"/>
                        <a:t>Co-Founder or Senior Consultant</a:t>
                      </a:r>
                    </a:p>
                    <a:p>
                      <a:r>
                        <a:rPr lang="en-GB" sz="1100" dirty="0"/>
                        <a:t>8-10 Pieces of PR Coverage/News hijacking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 blogs (3 delivered by WOs and 2 from </a:t>
                      </a:r>
                      <a:r>
                        <a:rPr lang="en-GB" sz="1100" dirty="0" err="1"/>
                        <a:t>Capacitas</a:t>
                      </a:r>
                      <a:r>
                        <a:rPr lang="en-GB" sz="1100" dirty="0"/>
                        <a:t> team).</a:t>
                      </a:r>
                    </a:p>
                    <a:p>
                      <a:r>
                        <a:rPr lang="en-GB" sz="1100" dirty="0"/>
                        <a:t>1White Paper by </a:t>
                      </a:r>
                      <a:r>
                        <a:rPr lang="en-GB" sz="1100" b="1" dirty="0"/>
                        <a:t>Co-Founder or Senior Consultant</a:t>
                      </a:r>
                    </a:p>
                    <a:p>
                      <a:r>
                        <a:rPr lang="en-GB" sz="1100" dirty="0"/>
                        <a:t>8-10 Pieces of PR Coverage/News hijacking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898693"/>
                  </a:ext>
                </a:extLst>
              </a:tr>
              <a:tr h="1482473">
                <a:tc>
                  <a:txBody>
                    <a:bodyPr/>
                    <a:lstStyle/>
                    <a:p>
                      <a:r>
                        <a:rPr lang="en-GB" sz="1400" b="1" dirty="0"/>
                        <a:t>Content Quality &amp; Relevance</a:t>
                      </a:r>
                    </a:p>
                  </a:txBody>
                  <a:tcPr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Number of social media likes, comments and shares.</a:t>
                      </a:r>
                    </a:p>
                    <a:p>
                      <a:r>
                        <a:rPr lang="en-GB" sz="1100" b="0" dirty="0"/>
                        <a:t>Number of website form submissions</a:t>
                      </a:r>
                    </a:p>
                    <a:p>
                      <a:r>
                        <a:rPr lang="en-GB" sz="1100" b="0" dirty="0"/>
                        <a:t>Campaign Mailer Opening rate, click through and form submissions.</a:t>
                      </a:r>
                    </a:p>
                    <a:p>
                      <a:r>
                        <a:rPr lang="en-GB" sz="1100" b="0" dirty="0"/>
                        <a:t>Report results after each campaign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Number of social media likes, comments and shares.</a:t>
                      </a:r>
                    </a:p>
                    <a:p>
                      <a:r>
                        <a:rPr lang="en-GB" sz="1100" b="0" dirty="0"/>
                        <a:t>Number of website form submissions</a:t>
                      </a:r>
                    </a:p>
                    <a:p>
                      <a:r>
                        <a:rPr lang="en-GB" sz="1100" b="0" dirty="0"/>
                        <a:t>Campaign Mailer Opening rate, click through and form submissions.</a:t>
                      </a:r>
                    </a:p>
                    <a:p>
                      <a:r>
                        <a:rPr lang="en-GB" sz="1100" b="0" dirty="0"/>
                        <a:t>Report results after each campaign</a:t>
                      </a:r>
                    </a:p>
                    <a:p>
                      <a:endParaRPr lang="en-GB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Number of social media likes, comments and shares.</a:t>
                      </a:r>
                    </a:p>
                    <a:p>
                      <a:r>
                        <a:rPr lang="en-GB" sz="1100" b="0" dirty="0"/>
                        <a:t>Number of website form submissions</a:t>
                      </a:r>
                    </a:p>
                    <a:p>
                      <a:r>
                        <a:rPr lang="en-GB" sz="1100" b="0" dirty="0"/>
                        <a:t>Campaign Mailer Opening rate, click through and form submissions.</a:t>
                      </a:r>
                    </a:p>
                    <a:p>
                      <a:r>
                        <a:rPr lang="en-GB" sz="1100" b="0" dirty="0"/>
                        <a:t>Report results after each campaign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Number of social media likes, comments and shares.</a:t>
                      </a:r>
                    </a:p>
                    <a:p>
                      <a:r>
                        <a:rPr lang="en-GB" sz="1100" b="0" dirty="0"/>
                        <a:t>Number of website form submissions</a:t>
                      </a:r>
                    </a:p>
                    <a:p>
                      <a:r>
                        <a:rPr lang="en-GB" sz="1100" b="0" dirty="0"/>
                        <a:t>Campaign Mailer Opening rate, click through and form submissions.</a:t>
                      </a:r>
                    </a:p>
                    <a:p>
                      <a:r>
                        <a:rPr lang="en-GB" sz="1100" b="0" dirty="0"/>
                        <a:t>Report results after campaign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22840"/>
                  </a:ext>
                </a:extLst>
              </a:tr>
              <a:tr h="708826">
                <a:tc>
                  <a:txBody>
                    <a:bodyPr/>
                    <a:lstStyle/>
                    <a:p>
                      <a:r>
                        <a:rPr lang="en-GB" sz="1400" b="1" dirty="0"/>
                        <a:t>Audience Growth</a:t>
                      </a:r>
                    </a:p>
                  </a:txBody>
                  <a:tcPr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Social Media Followers LI (100)</a:t>
                      </a:r>
                    </a:p>
                    <a:p>
                      <a:r>
                        <a:rPr lang="en-GB" sz="1100" dirty="0"/>
                        <a:t>Data Base Increase (50)</a:t>
                      </a:r>
                    </a:p>
                    <a:p>
                      <a:r>
                        <a:rPr lang="en-GB" sz="1100" dirty="0"/>
                        <a:t>Events (20)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Social Media Followers (200)</a:t>
                      </a:r>
                    </a:p>
                    <a:p>
                      <a:r>
                        <a:rPr lang="en-GB" sz="1100" dirty="0"/>
                        <a:t>Data Base Increase (50)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Social Media Followers (250)</a:t>
                      </a:r>
                    </a:p>
                    <a:p>
                      <a:r>
                        <a:rPr lang="en-GB" sz="1100" dirty="0"/>
                        <a:t>Data Base Increase (50)</a:t>
                      </a:r>
                    </a:p>
                    <a:p>
                      <a:r>
                        <a:rPr lang="en-GB" sz="1100" dirty="0"/>
                        <a:t>Events (45)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Social Media Followers (250)</a:t>
                      </a:r>
                    </a:p>
                    <a:p>
                      <a:r>
                        <a:rPr lang="en-GB" sz="1100" dirty="0"/>
                        <a:t>Data Base Increase (50)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78221"/>
                  </a:ext>
                </a:extLst>
              </a:tr>
              <a:tr h="1488535">
                <a:tc>
                  <a:txBody>
                    <a:bodyPr/>
                    <a:lstStyle/>
                    <a:p>
                      <a:r>
                        <a:rPr lang="en-GB" sz="1400" b="1" dirty="0"/>
                        <a:t>Leads</a:t>
                      </a:r>
                    </a:p>
                  </a:txBody>
                  <a:tcPr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Prospects Scheduling a Call &amp;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Website Form Submissions x 25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Campaigning x 25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Webinar x 15 conversations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Events x 20 conversations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Cloud Master Class Registrations x 10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95 MQLs  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25 Conversations</a:t>
                      </a:r>
                    </a:p>
                    <a:p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Prospects Scheduling a Call &amp;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Website Form Submissions x 25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Campaigning x 30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Webinar x 15 conversations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Cloud Master Class Registrations x 10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80 MQLs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15 </a:t>
                      </a:r>
                      <a:r>
                        <a:rPr lang="en-GB" sz="1100" b="1" i="0" u="none" strike="noStrike" noProof="0" dirty="0">
                          <a:solidFill>
                            <a:schemeClr val="tx1"/>
                          </a:solidFill>
                          <a:latin typeface="Calibri Light"/>
                        </a:rPr>
                        <a:t>Conversations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Prospects Scheduling a Call &amp;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Website Form Submissions x 35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Campaigning x 30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Webinar x 25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Events x 20 conversations</a:t>
                      </a:r>
                    </a:p>
                    <a:p>
                      <a:r>
                        <a:rPr lang="en-GB" sz="1100" dirty="0"/>
                        <a:t>Cloud Master Class Registrations x 10</a:t>
                      </a:r>
                    </a:p>
                    <a:p>
                      <a:r>
                        <a:rPr lang="en-GB" sz="1100" b="1" dirty="0"/>
                        <a:t>120 MQLs</a:t>
                      </a:r>
                    </a:p>
                    <a:p>
                      <a:r>
                        <a:rPr lang="en-GB" sz="1100" b="1" dirty="0"/>
                        <a:t>30 </a:t>
                      </a:r>
                      <a:r>
                        <a:rPr lang="en-GB" sz="1100" b="1" i="0" u="none" strike="noStrike" noProof="0" dirty="0">
                          <a:solidFill>
                            <a:schemeClr val="tx1"/>
                          </a:solidFill>
                          <a:latin typeface="Calibri Light"/>
                        </a:rPr>
                        <a:t>Conversations</a:t>
                      </a:r>
                    </a:p>
                    <a:p>
                      <a:endParaRPr lang="en-GB" sz="1100" b="1" dirty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Prospects Scheduling a Call &amp;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Website Form Submission x 35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Campaigning x 30</a:t>
                      </a:r>
                    </a:p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Webinar x 25</a:t>
                      </a:r>
                    </a:p>
                    <a:p>
                      <a:r>
                        <a:rPr lang="en-GB" sz="1100" dirty="0"/>
                        <a:t>Cloud Master Class x 10</a:t>
                      </a:r>
                    </a:p>
                    <a:p>
                      <a:r>
                        <a:rPr lang="en-GB" sz="1100" b="1" dirty="0"/>
                        <a:t>100 MQLs</a:t>
                      </a:r>
                    </a:p>
                    <a:p>
                      <a:r>
                        <a:rPr lang="en-GB" sz="1100" b="1" dirty="0"/>
                        <a:t>20 </a:t>
                      </a:r>
                      <a:r>
                        <a:rPr lang="en-GB" sz="1100" b="1" i="0" u="none" strike="noStrike" noProof="0" dirty="0">
                          <a:solidFill>
                            <a:schemeClr val="tx1"/>
                          </a:solidFill>
                          <a:latin typeface="Calibri Light"/>
                        </a:rPr>
                        <a:t>Conversations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04939"/>
                  </a:ext>
                </a:extLst>
              </a:tr>
              <a:tr h="1176652">
                <a:tc>
                  <a:txBody>
                    <a:bodyPr/>
                    <a:lstStyle/>
                    <a:p>
                      <a:r>
                        <a:rPr lang="en-GB" sz="1400" b="1" dirty="0"/>
                        <a:t>Website Traffic</a:t>
                      </a:r>
                    </a:p>
                  </a:txBody>
                  <a:tcPr>
                    <a:solidFill>
                      <a:srgbClr val="62BB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Number of Users</a:t>
                      </a:r>
                    </a:p>
                    <a:p>
                      <a:r>
                        <a:rPr lang="en-GB" sz="1100" dirty="0"/>
                        <a:t>Demographics (Who)</a:t>
                      </a:r>
                    </a:p>
                    <a:p>
                      <a:r>
                        <a:rPr lang="en-GB" sz="1100" dirty="0"/>
                        <a:t>Source (Where is traffic coming from)</a:t>
                      </a:r>
                    </a:p>
                    <a:p>
                      <a:r>
                        <a:rPr lang="en-GB" sz="1100" dirty="0"/>
                        <a:t>Pages per session</a:t>
                      </a:r>
                    </a:p>
                    <a:p>
                      <a:r>
                        <a:rPr lang="en-GB" sz="1100" dirty="0"/>
                        <a:t>Average Time on Page</a:t>
                      </a:r>
                    </a:p>
                    <a:p>
                      <a:r>
                        <a:rPr lang="en-GB" sz="1100" dirty="0"/>
                        <a:t>Conversion</a:t>
                      </a:r>
                    </a:p>
                    <a:p>
                      <a:r>
                        <a:rPr lang="en-GB" sz="1100" dirty="0"/>
                        <a:t>Reporting end of each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Number of Users</a:t>
                      </a:r>
                    </a:p>
                    <a:p>
                      <a:r>
                        <a:rPr lang="en-GB" sz="1100" dirty="0"/>
                        <a:t>Demographics (Who)</a:t>
                      </a:r>
                    </a:p>
                    <a:p>
                      <a:r>
                        <a:rPr lang="en-GB" sz="1100" dirty="0"/>
                        <a:t>Source (Where is traffic coming from)</a:t>
                      </a:r>
                    </a:p>
                    <a:p>
                      <a:r>
                        <a:rPr lang="en-GB" sz="1100" dirty="0"/>
                        <a:t>Pages per session</a:t>
                      </a:r>
                    </a:p>
                    <a:p>
                      <a:r>
                        <a:rPr lang="en-GB" sz="1100" dirty="0"/>
                        <a:t>Average Time on Page</a:t>
                      </a:r>
                    </a:p>
                    <a:p>
                      <a:r>
                        <a:rPr lang="en-GB" sz="1100" dirty="0"/>
                        <a:t>Conversion</a:t>
                      </a:r>
                    </a:p>
                    <a:p>
                      <a:r>
                        <a:rPr lang="en-GB" sz="1100" dirty="0"/>
                        <a:t>Reporting end of each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Number of users</a:t>
                      </a:r>
                    </a:p>
                    <a:p>
                      <a:r>
                        <a:rPr lang="en-GB" sz="1100" dirty="0"/>
                        <a:t>Demographics (Who)</a:t>
                      </a:r>
                    </a:p>
                    <a:p>
                      <a:r>
                        <a:rPr lang="en-GB" sz="1100" dirty="0"/>
                        <a:t>Source (Where is traffic coming from)</a:t>
                      </a:r>
                    </a:p>
                    <a:p>
                      <a:r>
                        <a:rPr lang="en-GB" sz="1100" dirty="0"/>
                        <a:t>Pages per session</a:t>
                      </a:r>
                    </a:p>
                    <a:p>
                      <a:r>
                        <a:rPr lang="en-GB" sz="1100" dirty="0"/>
                        <a:t>Average Time on Page</a:t>
                      </a:r>
                    </a:p>
                    <a:p>
                      <a:r>
                        <a:rPr lang="en-GB" sz="1100" dirty="0"/>
                        <a:t>Conversion</a:t>
                      </a:r>
                    </a:p>
                    <a:p>
                      <a:r>
                        <a:rPr lang="en-GB" sz="1100" dirty="0"/>
                        <a:t>Reporting end of each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Number of Users</a:t>
                      </a:r>
                    </a:p>
                    <a:p>
                      <a:r>
                        <a:rPr lang="en-GB" sz="1100" dirty="0"/>
                        <a:t>Demographics (Who)</a:t>
                      </a:r>
                    </a:p>
                    <a:p>
                      <a:r>
                        <a:rPr lang="en-GB" sz="1100" dirty="0"/>
                        <a:t>Source (Where)</a:t>
                      </a:r>
                    </a:p>
                    <a:p>
                      <a:r>
                        <a:rPr lang="en-GB" sz="1100" dirty="0"/>
                        <a:t>Pages per session</a:t>
                      </a:r>
                    </a:p>
                    <a:p>
                      <a:r>
                        <a:rPr lang="en-GB" sz="1100" dirty="0"/>
                        <a:t>Average Time on Page</a:t>
                      </a:r>
                    </a:p>
                    <a:p>
                      <a:r>
                        <a:rPr lang="en-GB" sz="1100" dirty="0"/>
                        <a:t>Conversion</a:t>
                      </a:r>
                    </a:p>
                    <a:p>
                      <a:r>
                        <a:rPr lang="en-GB" sz="1100" dirty="0"/>
                        <a:t>Reporting end of each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01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2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pacitas 2018">
  <a:themeElements>
    <a:clrScheme name="Capitas">
      <a:dk1>
        <a:srgbClr val="4A4A4A"/>
      </a:dk1>
      <a:lt1>
        <a:sysClr val="window" lastClr="FFFFFF"/>
      </a:lt1>
      <a:dk2>
        <a:srgbClr val="929292"/>
      </a:dk2>
      <a:lt2>
        <a:srgbClr val="F2F2F2"/>
      </a:lt2>
      <a:accent1>
        <a:srgbClr val="11A7E0"/>
      </a:accent1>
      <a:accent2>
        <a:srgbClr val="62BB46"/>
      </a:accent2>
      <a:accent3>
        <a:srgbClr val="E9127F"/>
      </a:accent3>
      <a:accent4>
        <a:srgbClr val="FF591B"/>
      </a:accent4>
      <a:accent5>
        <a:srgbClr val="8D38CC"/>
      </a:accent5>
      <a:accent6>
        <a:srgbClr val="25959B"/>
      </a:accent6>
      <a:hlink>
        <a:srgbClr val="0A6486"/>
      </a:hlink>
      <a:folHlink>
        <a:srgbClr val="FFC000"/>
      </a:folHlink>
    </a:clrScheme>
    <a:fontScheme name="Custom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pacitas General PowerPoint Presentation Template" id="{18445DFC-EFC6-4DD8-8BF6-2DDEB51C6FF5}" vid="{A68A34D4-E728-4DC7-A141-6D6DDE23E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5C70ED5C34748A3EA7BE62529D3BA" ma:contentTypeVersion="2" ma:contentTypeDescription="Create a new document." ma:contentTypeScope="" ma:versionID="2df8c3872687bb223655da5f5b579586">
  <xsd:schema xmlns:xsd="http://www.w3.org/2001/XMLSchema" xmlns:xs="http://www.w3.org/2001/XMLSchema" xmlns:p="http://schemas.microsoft.com/office/2006/metadata/properties" xmlns:ns2="1b821f1a-503c-4f24-8cfe-b11feee813b7" targetNamespace="http://schemas.microsoft.com/office/2006/metadata/properties" ma:root="true" ma:fieldsID="960a94f414d1e5d6a5a3b64ca86443dd" ns2:_="">
    <xsd:import namespace="1b821f1a-503c-4f24-8cfe-b11feee813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21f1a-503c-4f24-8cfe-b11feee81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3E1688-4DCC-4D06-8A32-804A4F613F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0B5117-45EA-4DF0-A282-D151BEF13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821f1a-503c-4f24-8cfe-b11feee81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69ACC6-0E52-4901-9143-A0491EB1163C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Capacitas General PowerPoint Presentation Template</Template>
  <TotalTime>1385</TotalTime>
  <Words>1087</Words>
  <Application>Microsoft Office PowerPoint</Application>
  <PresentationFormat>Widescreen</PresentationFormat>
  <Paragraphs>300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Capacitas 2018</vt:lpstr>
      <vt:lpstr>Marketing  Delivery Time Table</vt:lpstr>
      <vt:lpstr>Marketing  Campaign Deliverables</vt:lpstr>
      <vt:lpstr>Marketing  Reporting Metrics – Deliverables &amp; Leads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Calibri 40pt</dc:title>
  <dc:creator>Lise Cook</dc:creator>
  <cp:lastModifiedBy>Lise Cook</cp:lastModifiedBy>
  <cp:revision>14</cp:revision>
  <dcterms:created xsi:type="dcterms:W3CDTF">2022-08-02T12:43:15Z</dcterms:created>
  <dcterms:modified xsi:type="dcterms:W3CDTF">2022-12-01T09:05:35Z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0x010100A855C70ED5C34748A3EA7BE62529D3BA</vt:lpwstr>
  </property>
  <property fmtid="{D5CDD505-2E9C-101B-9397-08002B2CF9AE}" pid="3" name="MSIP_Label_a8f2c2b4-2c16-4100-83e2-62f282770e01_Enabled">
    <vt:lpwstr>true</vt:lpwstr>
  </property>
  <property fmtid="{D5CDD505-2E9C-101B-9397-08002B2CF9AE}" pid="4" name="MSIP_Label_a8f2c2b4-2c16-4100-83e2-62f282770e01_SetDate">
    <vt:lpwstr>2022-12-01T09:05:24Z</vt:lpwstr>
  </property>
  <property fmtid="{D5CDD505-2E9C-101B-9397-08002B2CF9AE}" pid="5" name="MSIP_Label_a8f2c2b4-2c16-4100-83e2-62f282770e01_Method">
    <vt:lpwstr>Privileged</vt:lpwstr>
  </property>
  <property fmtid="{D5CDD505-2E9C-101B-9397-08002B2CF9AE}" pid="6" name="MSIP_Label_a8f2c2b4-2c16-4100-83e2-62f282770e01_Name">
    <vt:lpwstr>Public</vt:lpwstr>
  </property>
  <property fmtid="{D5CDD505-2E9C-101B-9397-08002B2CF9AE}" pid="7" name="MSIP_Label_a8f2c2b4-2c16-4100-83e2-62f282770e01_SiteId">
    <vt:lpwstr>9ba3295d-cd01-4c5f-947e-b5526a904daf</vt:lpwstr>
  </property>
  <property fmtid="{D5CDD505-2E9C-101B-9397-08002B2CF9AE}" pid="8" name="MSIP_Label_a8f2c2b4-2c16-4100-83e2-62f282770e01_ActionId">
    <vt:lpwstr>0b121f33-5f61-4183-86fd-b9f4532ff2fe</vt:lpwstr>
  </property>
  <property fmtid="{D5CDD505-2E9C-101B-9397-08002B2CF9AE}" pid="9" name="MSIP_Label_a8f2c2b4-2c16-4100-83e2-62f282770e01_ContentBits">
    <vt:lpwstr>1</vt:lpwstr>
  </property>
</Properties>
</file>