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1" r:id="rId5"/>
    <p:sldId id="339" r:id="rId6"/>
    <p:sldId id="340" r:id="rId7"/>
    <p:sldId id="341" r:id="rId8"/>
    <p:sldId id="342" r:id="rId9"/>
    <p:sldId id="343" r:id="rId10"/>
    <p:sldId id="345" r:id="rId11"/>
    <p:sldId id="344" r:id="rId12"/>
    <p:sldId id="346" r:id="rId13"/>
    <p:sldId id="347" r:id="rId14"/>
    <p:sldId id="349" r:id="rId15"/>
  </p:sldIdLst>
  <p:sldSz cx="12192000" cy="6858000"/>
  <p:notesSz cx="6889750" cy="10021888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95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C418B7-A73F-EF93-7479-37B9DCCCD070}" name="Dan Bennett" initials="DB" userId="S::danielbennett@capacitas.co.uk::7df9737c-65c4-4746-9bb8-62202243e312" providerId="AD"/>
  <p188:author id="{4BFCFBCF-2C17-2533-AA1E-E4DE3E202BDE}" name="Domingas Pleckauskas" initials="DP" userId="S::domingaspleckauskas@capacitas.co.uk::57f442ec-838f-4891-a9ea-0c16b996d8df" providerId="AD"/>
  <p188:author id="{75E4A6D3-DCDE-15AB-369E-008F58724782}" name="Andrew Lee" initials="AL" userId="S::andrewlee@capacitas.co.uk::2324df20-548a-4fb1-b5d1-0c08498567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7E"/>
    <a:srgbClr val="FAA075"/>
    <a:srgbClr val="FDD880"/>
    <a:srgbClr val="BAD780"/>
    <a:srgbClr val="9ECF7F"/>
    <a:srgbClr val="D6E082"/>
    <a:srgbClr val="C3DA81"/>
    <a:srgbClr val="FEE783"/>
    <a:srgbClr val="DBE182"/>
    <a:srgbClr val="F4E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1A14D-52EA-25DC-722C-3A0A47ACA350}" v="2" dt="2024-04-16T16:53:09.670"/>
    <p1510:client id="{7D22ACE1-BE37-4AB5-A856-3C0362168032}" v="583" dt="2024-04-17T10:38:18.727"/>
    <p1510:client id="{AE665D04-C09E-43A5-6223-6A7E23E8DF7A}" v="195" dt="2024-04-17T10:06:05.334"/>
    <p1510:client id="{EDE664BC-504D-434C-BDDD-D9D80D9B0ED9}" v="1167" dt="2024-04-17T12:49:25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33" y="38"/>
      </p:cViewPr>
      <p:guideLst>
        <p:guide pos="3840"/>
        <p:guide orient="horz" pos="9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C697B66-A54A-42F4-B9D1-AD9AF6EB3C84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AD46B96-C0A8-4726-94B8-250DABCB2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1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46B96-C0A8-4726-94B8-250DABCB2C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3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54ED82-6FC3-4B3D-9065-EABFBCB49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6" b="28086"/>
          <a:stretch/>
        </p:blipFill>
        <p:spPr>
          <a:xfrm>
            <a:off x="0" y="1926165"/>
            <a:ext cx="12192000" cy="3005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B5C46-BF5D-47FF-8A1D-10FCA3257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926164"/>
            <a:ext cx="10944225" cy="139329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2923F-FF2F-418B-A740-286C33AA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3533780"/>
            <a:ext cx="10944225" cy="13932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F8468-2924-48CA-A11F-A45FCA657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0"/>
          <a:stretch/>
        </p:blipFill>
        <p:spPr>
          <a:xfrm>
            <a:off x="0" y="-1"/>
            <a:ext cx="12192000" cy="134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520824"/>
            <a:ext cx="5219700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520824"/>
            <a:ext cx="5219691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 Content - SINGLE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F8468-2924-48CA-A11F-A45FCA657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1"/>
          <a:stretch/>
        </p:blipFill>
        <p:spPr>
          <a:xfrm>
            <a:off x="0" y="0"/>
            <a:ext cx="12192000" cy="83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16000"/>
            <a:ext cx="5219700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016000"/>
            <a:ext cx="5219691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BD1E3-B6FC-4932-A678-3B3A45DFC7E4}"/>
              </a:ext>
            </a:extLst>
          </p:cNvPr>
          <p:cNvSpPr/>
          <p:nvPr userDrawn="1"/>
        </p:nvSpPr>
        <p:spPr>
          <a:xfrm>
            <a:off x="0" y="0"/>
            <a:ext cx="12192000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520824"/>
            <a:ext cx="5219700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520824"/>
            <a:ext cx="5219691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 Content - SINGLE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BD1E3-B6FC-4932-A678-3B3A45DFC7E4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16000"/>
            <a:ext cx="5219700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016000"/>
            <a:ext cx="5219691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Statem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FA4715-79C2-4E18-B62D-53BF549C2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45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DBE6544-3C05-44DF-8CC9-2A9863AD5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4155" y="6559"/>
            <a:ext cx="3883946" cy="6345238"/>
          </a:xfrm>
          <a:solidFill>
            <a:schemeClr val="bg1"/>
          </a:solidFill>
        </p:spPr>
        <p:txBody>
          <a:bodyPr lIns="180000" tIns="720000" rIns="108000" bIns="72000" anchor="ctr">
            <a:normAutofit/>
          </a:bodyPr>
          <a:lstStyle>
            <a:lvl1pPr marL="0" indent="0">
              <a:spcAft>
                <a:spcPts val="1200"/>
              </a:spcAft>
              <a:buNone/>
              <a:defRPr sz="36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210C8-F237-4554-B830-ACED865369A5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9F0D9A-45D8-4676-AADA-AF8A0BB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Statem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FA4715-79C2-4E18-B62D-53BF549C2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45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47B801-D0D6-497F-99C8-2D648C8E3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0" y="6559"/>
            <a:ext cx="3883946" cy="6345238"/>
          </a:xfrm>
          <a:solidFill>
            <a:schemeClr val="bg1"/>
          </a:solidFill>
        </p:spPr>
        <p:txBody>
          <a:bodyPr lIns="180000" tIns="720000" rIns="108000" bIns="72000" anchor="ctr">
            <a:normAutofit/>
          </a:bodyPr>
          <a:lstStyle>
            <a:lvl1pPr marL="0" indent="0">
              <a:spcAft>
                <a:spcPts val="120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210C8-F237-4554-B830-ACED865369A5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9F0D9A-45D8-4676-AADA-AF8A0BB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CD114B5D-9DEF-4083-9C3A-50FC7CE0D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66"/>
            <a:ext cx="12192000" cy="3005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C3195-ED38-4522-9DA7-CF334415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26167"/>
            <a:ext cx="10944225" cy="13885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4D-3B92-4B70-B54D-CDC766E3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314701"/>
            <a:ext cx="10944225" cy="161713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2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9B0A2B-9C15-4A98-A8C3-F68DADC22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66"/>
            <a:ext cx="12192000" cy="300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C3195-ED38-4522-9DA7-CF334415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26167"/>
            <a:ext cx="10944225" cy="13885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4D-3B92-4B70-B54D-CDC766E3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314701"/>
            <a:ext cx="10944225" cy="161713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9D4EF-08EF-4F08-B9DF-3F5BA80ED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66"/>
            <a:ext cx="12192000" cy="300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C3195-ED38-4522-9DA7-CF334415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26167"/>
            <a:ext cx="10944225" cy="13885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4D-3B92-4B70-B54D-CDC766E3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314701"/>
            <a:ext cx="10944225" cy="161713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2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6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5810E5-EE5B-4C1E-89A5-E0B0C2B53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0"/>
          <a:stretch/>
        </p:blipFill>
        <p:spPr>
          <a:xfrm>
            <a:off x="0" y="-1"/>
            <a:ext cx="12192000" cy="134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3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35112"/>
            <a:ext cx="10944215" cy="478929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SINGLE Blu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5810E5-EE5B-4C1E-89A5-E0B0C2B53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1"/>
          <a:stretch/>
        </p:blipFill>
        <p:spPr>
          <a:xfrm>
            <a:off x="0" y="0"/>
            <a:ext cx="12192000" cy="83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35020"/>
            <a:ext cx="10944215" cy="52893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EB1E4-E76B-41A3-99FD-EE9B46C426AD}"/>
              </a:ext>
            </a:extLst>
          </p:cNvPr>
          <p:cNvSpPr/>
          <p:nvPr userDrawn="1"/>
        </p:nvSpPr>
        <p:spPr>
          <a:xfrm>
            <a:off x="0" y="0"/>
            <a:ext cx="12192000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35112"/>
            <a:ext cx="10944215" cy="478929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SINGLE Gre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0D120-83E2-40F6-A655-F7AF7EB81583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35020"/>
            <a:ext cx="10944215" cy="52893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35112"/>
            <a:ext cx="10944215" cy="478929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SINGLE Whit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35020"/>
            <a:ext cx="10944215" cy="52893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4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6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4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9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7B85073-F677-C0D6-0B0D-FEF79A644E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709717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95" imgH="396" progId="TCLayout.ActiveDocument.1">
                  <p:embed/>
                </p:oleObj>
              </mc:Choice>
              <mc:Fallback>
                <p:oleObj name="think-cell Slide" r:id="rId23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B85073-F677-C0D6-0B0D-FEF79A644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936B5-26A2-4BC1-B131-D462F6BE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7A513-6209-48C6-8FA7-DBDDDE0B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35112"/>
            <a:ext cx="10944215" cy="4789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E1BF0F0-A6F1-4E53-BAAD-C6E0A49BBF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81559" y="6418547"/>
            <a:ext cx="1320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NONE CONTENT AREA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352BE4F3-8B47-40F7-B833-BA238842E3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76" y="6375889"/>
            <a:ext cx="0" cy="498890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1A4817E-5F55-45C0-ACB8-2B5F0BF7C3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350486" y="149130"/>
            <a:ext cx="11897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ONLY MAIN AND</a:t>
            </a:r>
            <a:b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SECONDARY TITLES</a:t>
            </a:r>
            <a:b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IN THIS AREA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FC2CB8ED-D318-423D-B6E8-1F40598323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3351" y="0"/>
            <a:ext cx="0" cy="836613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0DF4CBF-2561-48CC-9278-71789505D9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43536" y="3573016"/>
            <a:ext cx="9827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MAIN CONTENT</a:t>
            </a:r>
            <a:br>
              <a:rPr kumimoji="0" lang="en-GB" sz="1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kumimoji="0" lang="en-GB" sz="1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AREA</a:t>
            </a: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1245EFB5-180B-406B-9F42-A0D2228750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76" y="1535114"/>
            <a:ext cx="0" cy="4823998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F4F3F46C-0F9E-4703-A088-10D9CE89C71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573932" y="7029400"/>
            <a:ext cx="618067" cy="0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655EE8F0-4031-41BB-AD67-5C7E80D147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4693" y="7277362"/>
            <a:ext cx="8889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NONE CONTENT AREA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3DA6A81D-B725-4F3F-85A8-3488FBE337D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7029400"/>
            <a:ext cx="618067" cy="0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CA606A-F1EB-4EC2-836A-AF5B6F088621}"/>
              </a:ext>
            </a:extLst>
          </p:cNvPr>
          <p:cNvCxnSpPr/>
          <p:nvPr userDrawn="1"/>
        </p:nvCxnSpPr>
        <p:spPr>
          <a:xfrm>
            <a:off x="-673430" y="6361113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1422E2-F8F0-4C85-89CE-B4CA0CD6D820}"/>
              </a:ext>
            </a:extLst>
          </p:cNvPr>
          <p:cNvCxnSpPr/>
          <p:nvPr userDrawn="1"/>
        </p:nvCxnSpPr>
        <p:spPr>
          <a:xfrm>
            <a:off x="-673430" y="1535113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4F7B9C-DE2D-47A4-839A-39184A07CD06}"/>
              </a:ext>
            </a:extLst>
          </p:cNvPr>
          <p:cNvCxnSpPr/>
          <p:nvPr userDrawn="1"/>
        </p:nvCxnSpPr>
        <p:spPr>
          <a:xfrm>
            <a:off x="-673430" y="1341438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9B4C9-1722-4B79-A5DE-AE2B50FF5B9D}"/>
              </a:ext>
            </a:extLst>
          </p:cNvPr>
          <p:cNvCxnSpPr/>
          <p:nvPr userDrawn="1"/>
        </p:nvCxnSpPr>
        <p:spPr>
          <a:xfrm>
            <a:off x="-673430" y="0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B69303-05EB-4CA2-A4AB-2CA23992D91F}"/>
              </a:ext>
            </a:extLst>
          </p:cNvPr>
          <p:cNvCxnSpPr/>
          <p:nvPr userDrawn="1"/>
        </p:nvCxnSpPr>
        <p:spPr>
          <a:xfrm>
            <a:off x="-673430" y="6858000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B3BD11-3B6C-4A37-8EF4-0EFF4FE085DF}"/>
              </a:ext>
            </a:extLst>
          </p:cNvPr>
          <p:cNvCxnSpPr/>
          <p:nvPr userDrawn="1"/>
        </p:nvCxnSpPr>
        <p:spPr>
          <a:xfrm rot="5400000" flipH="1" flipV="1">
            <a:off x="-180020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77E5CA-D71B-4A1B-9B59-A845A729A473}"/>
              </a:ext>
            </a:extLst>
          </p:cNvPr>
          <p:cNvCxnSpPr/>
          <p:nvPr userDrawn="1"/>
        </p:nvCxnSpPr>
        <p:spPr>
          <a:xfrm rot="5400000" flipH="1" flipV="1">
            <a:off x="11393913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8743BB-800A-44A4-8FC0-6CCA9129582A}"/>
              </a:ext>
            </a:extLst>
          </p:cNvPr>
          <p:cNvCxnSpPr/>
          <p:nvPr userDrawn="1"/>
        </p:nvCxnSpPr>
        <p:spPr>
          <a:xfrm rot="5400000" flipH="1" flipV="1">
            <a:off x="12011980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CB8C79-E31C-42E6-9675-60894C8BA7AE}"/>
              </a:ext>
            </a:extLst>
          </p:cNvPr>
          <p:cNvCxnSpPr/>
          <p:nvPr userDrawn="1"/>
        </p:nvCxnSpPr>
        <p:spPr>
          <a:xfrm rot="5400000" flipH="1" flipV="1">
            <a:off x="438047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5">
            <a:extLst>
              <a:ext uri="{FF2B5EF4-FFF2-40B4-BE49-F238E27FC236}">
                <a16:creationId xmlns:a16="http://schemas.microsoft.com/office/drawing/2014/main" id="{D67C0694-3E1B-48BF-A8AD-691B458D13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8508" y="7277362"/>
            <a:ext cx="8889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NONE CONTENT AREA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D6D038E-E28A-439B-936B-AF91D6BDC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0003" y="6468422"/>
            <a:ext cx="371994" cy="2729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65" r:id="rId4"/>
    <p:sldLayoutId id="2147483678" r:id="rId5"/>
    <p:sldLayoutId id="2147483667" r:id="rId6"/>
    <p:sldLayoutId id="2147483679" r:id="rId7"/>
    <p:sldLayoutId id="2147483675" r:id="rId8"/>
    <p:sldLayoutId id="2147483676" r:id="rId9"/>
    <p:sldLayoutId id="2147483666" r:id="rId10"/>
    <p:sldLayoutId id="2147483680" r:id="rId11"/>
    <p:sldLayoutId id="2147483668" r:id="rId12"/>
    <p:sldLayoutId id="2147483681" r:id="rId13"/>
    <p:sldLayoutId id="2147483661" r:id="rId14"/>
    <p:sldLayoutId id="2147483663" r:id="rId15"/>
    <p:sldLayoutId id="2147483651" r:id="rId16"/>
    <p:sldLayoutId id="2147483673" r:id="rId17"/>
    <p:sldLayoutId id="2147483674" r:id="rId18"/>
    <p:sldLayoutId id="2147483655" r:id="rId19"/>
    <p:sldLayoutId id="214748366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99" userDrawn="1">
          <p15:clr>
            <a:srgbClr val="F26B43"/>
          </p15:clr>
        </p15:guide>
        <p15:guide id="8" pos="3681" userDrawn="1">
          <p15:clr>
            <a:srgbClr val="F26B43"/>
          </p15:clr>
        </p15:guide>
        <p15:guide id="9" orient="horz" pos="527" userDrawn="1">
          <p15:clr>
            <a:srgbClr val="F26B43"/>
          </p15:clr>
        </p15:guide>
        <p15:guide id="10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BDACA8-77AE-4A4F-9F60-30737D77F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ym typeface="Verdana" panose="020B0604030504040204" pitchFamily="34" charset="0"/>
              </a:rPr>
              <a:t>Example IP Valuation</a:t>
            </a:r>
            <a:endParaRPr lang="en-GB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E289B92-CB52-4E7C-9682-3085D10A3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4012706"/>
            <a:ext cx="10944225" cy="914369"/>
          </a:xfrm>
        </p:spPr>
        <p:txBody>
          <a:bodyPr>
            <a:normAutofit/>
          </a:bodyPr>
          <a:lstStyle/>
          <a:p>
            <a:r>
              <a:rPr lang="en-GB" sz="2400" dirty="0">
                <a:sym typeface="Verdana" panose="020B0604030504040204" pitchFamily="34" charset="0"/>
              </a:rPr>
              <a:t>Joe O’Mahoney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1FBF-1055-6285-C9B9-9941F374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IP drive better efficiency</a:t>
            </a:r>
            <a:r>
              <a:rPr lang="en-US"/>
              <a:t> – focus on project margin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D83A-9028-BE7D-984F-BC511D81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Data shows there are </a:t>
            </a:r>
            <a:r>
              <a:rPr lang="en-GB"/>
              <a:t>areas to focus on</a:t>
            </a:r>
            <a:r>
              <a:rPr lang="en-GB" dirty="0"/>
              <a:t> </a:t>
            </a:r>
            <a:r>
              <a:rPr lang="en-GB"/>
              <a:t>to further </a:t>
            </a:r>
            <a:r>
              <a:rPr lang="en-GB" dirty="0"/>
              <a:t>drive </a:t>
            </a:r>
            <a:r>
              <a:rPr lang="en-GB"/>
              <a:t>up the ‘improved project margin’ rating</a:t>
            </a:r>
            <a:r>
              <a:rPr lang="en-GB" dirty="0"/>
              <a:t>, as with the standardised </a:t>
            </a:r>
            <a:r>
              <a:rPr lang="en-GB"/>
              <a:t>diagnostics</a:t>
            </a:r>
            <a:r>
              <a:rPr lang="en-GB" dirty="0"/>
              <a:t> and the cost extractor tool last year, for example.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Strategy steps</a:t>
            </a:r>
          </a:p>
          <a:p>
            <a:r>
              <a:rPr lang="en-GB" dirty="0"/>
              <a:t>Ensure IP is in place to speed up delivery of work, and to drive high-quality of work too</a:t>
            </a:r>
          </a:p>
          <a:p>
            <a:r>
              <a:rPr lang="en-GB" dirty="0"/>
              <a:t>Delivery resource spend less time performing duties, but deliver to just as high a standard</a:t>
            </a:r>
          </a:p>
          <a:p>
            <a:r>
              <a:rPr lang="en-GB" dirty="0"/>
              <a:t>Charge same amount, spend less on time needed to deliver</a:t>
            </a:r>
          </a:p>
          <a:p>
            <a:r>
              <a:rPr lang="en-GB" b="1" dirty="0">
                <a:solidFill>
                  <a:schemeClr val="accent2"/>
                </a:solidFill>
              </a:rPr>
              <a:t>Improve </a:t>
            </a:r>
            <a:r>
              <a:rPr lang="en-GB" b="1">
                <a:solidFill>
                  <a:schemeClr val="accent2"/>
                </a:solidFill>
              </a:rPr>
              <a:t>project</a:t>
            </a:r>
            <a:r>
              <a:rPr lang="en-GB" b="1" dirty="0">
                <a:solidFill>
                  <a:schemeClr val="accent2"/>
                </a:solidFill>
              </a:rPr>
              <a:t> margin </a:t>
            </a:r>
            <a:r>
              <a:rPr lang="en-GB" b="1">
                <a:solidFill>
                  <a:schemeClr val="accent2"/>
                </a:solidFill>
              </a:rPr>
              <a:t>by approx. 3</a:t>
            </a:r>
            <a:r>
              <a:rPr lang="en-GB" b="1" dirty="0">
                <a:solidFill>
                  <a:schemeClr val="accent2"/>
                </a:solidFill>
              </a:rPr>
              <a:t>%</a:t>
            </a:r>
            <a:r>
              <a:rPr lang="en-GB" b="1">
                <a:solidFill>
                  <a:schemeClr val="accent2"/>
                </a:solidFill>
              </a:rPr>
              <a:t> </a:t>
            </a:r>
            <a:r>
              <a:rPr lang="en-GB"/>
              <a:t>(based on hours saved with interventions last year)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62228-3E55-C2EE-AE3F-70E7C1476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EFC01B-4D72-D7C2-0DD5-7FEB736B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03" y="4332508"/>
            <a:ext cx="1991897" cy="1991897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C209BB2-018E-FF74-BDF3-7BF5EF37A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52283"/>
              </p:ext>
            </p:extLst>
          </p:nvPr>
        </p:nvGraphicFramePr>
        <p:xfrm>
          <a:off x="623886" y="2188717"/>
          <a:ext cx="109442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8843">
                  <a:extLst>
                    <a:ext uri="{9D8B030D-6E8A-4147-A177-3AD203B41FA5}">
                      <a16:colId xmlns:a16="http://schemas.microsoft.com/office/drawing/2014/main" val="2663105724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2154917712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1455606622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644078474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61440366"/>
                    </a:ext>
                  </a:extLst>
                </a:gridCol>
              </a:tblGrid>
              <a:tr h="42870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Performance Engineering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Capacity Management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Cost Optimisation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DevSecOps Engineering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2739"/>
                  </a:ext>
                </a:extLst>
              </a:tr>
              <a:tr h="342963">
                <a:tc>
                  <a:txBody>
                    <a:bodyPr/>
                    <a:lstStyle/>
                    <a:p>
                      <a:r>
                        <a:rPr lang="en-US" b="1" dirty="0"/>
                        <a:t>Training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58%</a:t>
                      </a:r>
                    </a:p>
                  </a:txBody>
                  <a:tcPr anchor="ctr"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57%</a:t>
                      </a:r>
                    </a:p>
                  </a:txBody>
                  <a:tcPr anchor="ctr"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62%</a:t>
                      </a:r>
                    </a:p>
                  </a:txBody>
                  <a:tcPr anchor="ctr"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53%</a:t>
                      </a:r>
                    </a:p>
                  </a:txBody>
                  <a:tcPr anchor="ctr"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85690"/>
                  </a:ext>
                </a:extLst>
              </a:tr>
              <a:tr h="342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Automation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62%</a:t>
                      </a:r>
                    </a:p>
                  </a:txBody>
                  <a:tcPr anchor="ctr"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48%</a:t>
                      </a:r>
                    </a:p>
                  </a:txBody>
                  <a:tcPr anchor="ctr"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58%</a:t>
                      </a:r>
                    </a:p>
                  </a:txBody>
                  <a:tcPr anchor="ctr"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55%</a:t>
                      </a:r>
                    </a:p>
                  </a:txBody>
                  <a:tcPr anchor="ctr">
                    <a:solidFill>
                      <a:srgbClr val="FE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39265"/>
                  </a:ext>
                </a:extLst>
              </a:tr>
              <a:tr h="342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Tooling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55%</a:t>
                      </a:r>
                    </a:p>
                  </a:txBody>
                  <a:tcPr anchor="ctr"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52%</a:t>
                      </a:r>
                    </a:p>
                  </a:txBody>
                  <a:tcPr anchor="ctr"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67%</a:t>
                      </a:r>
                    </a:p>
                  </a:txBody>
                  <a:tcPr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57%</a:t>
                      </a:r>
                    </a:p>
                  </a:txBody>
                  <a:tcPr anchor="ctr">
                    <a:solidFill>
                      <a:srgbClr val="F4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90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1FBF-1055-6285-C9B9-9941F374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billable utilisation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D83A-9028-BE7D-984F-BC511D81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 Light"/>
                <a:ea typeface="Calibri Light"/>
                <a:cs typeface="Calibri Light"/>
              </a:rPr>
              <a:t>Data backs up the theory that average billable utilisation across the service lines correlates with how well the IP is packaged up as a service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Strategy steps</a:t>
            </a:r>
          </a:p>
          <a:p>
            <a:r>
              <a:rPr lang="en-GB" dirty="0">
                <a:latin typeface="Calibri Light"/>
                <a:ea typeface="Calibri Light"/>
                <a:cs typeface="Calibri Light"/>
              </a:rPr>
              <a:t>Ensure Service Line IP encapsulates as much of engagement flows as possible, driving</a:t>
            </a:r>
            <a:br>
              <a:rPr lang="en-GB" dirty="0">
                <a:latin typeface="Calibri Light"/>
                <a:ea typeface="Calibri Light"/>
                <a:cs typeface="Calibri Light"/>
              </a:rPr>
            </a:br>
            <a:r>
              <a:rPr lang="en-GB" dirty="0">
                <a:latin typeface="Calibri Light"/>
                <a:ea typeface="Calibri Light"/>
                <a:cs typeface="Calibri Light"/>
              </a:rPr>
              <a:t>billable utilisation higher</a:t>
            </a:r>
            <a:endParaRPr lang="en-GB" dirty="0">
              <a:ea typeface="Calibri Light"/>
            </a:endParaRPr>
          </a:p>
          <a:p>
            <a:r>
              <a:rPr lang="en-GB" dirty="0"/>
              <a:t>Bring together the IP into a quick-to-deliver package</a:t>
            </a:r>
          </a:p>
          <a:p>
            <a:r>
              <a:rPr lang="en-GB" b="1" dirty="0">
                <a:solidFill>
                  <a:schemeClr val="accent3"/>
                </a:solidFill>
                <a:latin typeface="Calibri Light"/>
                <a:ea typeface="Calibri Light"/>
                <a:cs typeface="Calibri Light"/>
              </a:rPr>
              <a:t>Improve profit margin, EBITDA by </a:t>
            </a:r>
            <a:r>
              <a:rPr lang="en-GB" b="1" dirty="0" err="1">
                <a:solidFill>
                  <a:schemeClr val="accent3"/>
                </a:solidFill>
                <a:latin typeface="Calibri Light"/>
                <a:ea typeface="Calibri Light"/>
                <a:cs typeface="Calibri Light"/>
              </a:rPr>
              <a:t>approx</a:t>
            </a:r>
            <a:r>
              <a:rPr lang="en-GB" b="1" dirty="0">
                <a:solidFill>
                  <a:schemeClr val="accent3"/>
                </a:solidFill>
                <a:latin typeface="Calibri Light"/>
                <a:ea typeface="Calibri Light"/>
                <a:cs typeface="Calibri Light"/>
              </a:rPr>
              <a:t> £300k 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(10% utilisation = 5 resources)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62228-3E55-C2EE-AE3F-70E7C1476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FB25FD-E8B4-3218-2515-03D4C18D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27" y="4253032"/>
            <a:ext cx="2071373" cy="2071373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A1F90CD-8C6A-FB39-976B-5F1C3100C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67684"/>
              </p:ext>
            </p:extLst>
          </p:nvPr>
        </p:nvGraphicFramePr>
        <p:xfrm>
          <a:off x="623886" y="2277494"/>
          <a:ext cx="10944215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8843">
                  <a:extLst>
                    <a:ext uri="{9D8B030D-6E8A-4147-A177-3AD203B41FA5}">
                      <a16:colId xmlns:a16="http://schemas.microsoft.com/office/drawing/2014/main" val="2663105724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2154917712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1455606622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644078474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6144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Performance Engineering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Capacity Management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Cost Optimisation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DevSecOps Engineering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Is IP packaged up as a service?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73%</a:t>
                      </a:r>
                    </a:p>
                  </a:txBody>
                  <a:tcPr anchor="ctr"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48%</a:t>
                      </a:r>
                    </a:p>
                  </a:txBody>
                  <a:tcPr anchor="ctr"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93%</a:t>
                      </a:r>
                    </a:p>
                  </a:txBody>
                  <a:tcPr anchor="ctr"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75%</a:t>
                      </a:r>
                    </a:p>
                  </a:txBody>
                  <a:tcPr anchor="ctr"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8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Billable Utilisation (Q4)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73%</a:t>
                      </a:r>
                    </a:p>
                  </a:txBody>
                  <a:tcPr anchor="ctr"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67%</a:t>
                      </a:r>
                    </a:p>
                  </a:txBody>
                  <a:tcPr anchor="ctr"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83%</a:t>
                      </a:r>
                    </a:p>
                  </a:txBody>
                  <a:tcPr anchor="ctr"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75%</a:t>
                      </a:r>
                    </a:p>
                  </a:txBody>
                  <a:tcPr anchor="ctr"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3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2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2994F03-B988-B378-ACA2-A6F228F29A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3919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994F03-B988-B378-ACA2-A6F228F29A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607062-C570-0FB4-C52A-E6A06BF2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ADFB-80B2-5C47-24DD-851CE1D47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IP Valuation Framework</a:t>
            </a:r>
          </a:p>
          <a:p>
            <a:pPr lvl="1"/>
            <a:r>
              <a:rPr lang="en-GB" dirty="0"/>
              <a:t>Interpretations</a:t>
            </a:r>
          </a:p>
          <a:p>
            <a:pPr lvl="1"/>
            <a:r>
              <a:rPr lang="en-GB" dirty="0"/>
              <a:t>Data used</a:t>
            </a:r>
          </a:p>
          <a:p>
            <a:r>
              <a:rPr lang="en-GB" dirty="0"/>
              <a:t>Value of XXX IP</a:t>
            </a:r>
          </a:p>
          <a:p>
            <a:pPr lvl="1"/>
            <a:r>
              <a:rPr lang="en-GB" dirty="0"/>
              <a:t>State of Service Lines</a:t>
            </a:r>
          </a:p>
          <a:p>
            <a:pPr lvl="1"/>
            <a:r>
              <a:rPr lang="en-GB" dirty="0"/>
              <a:t>Trends in findings</a:t>
            </a:r>
          </a:p>
          <a:p>
            <a:r>
              <a:rPr lang="en-GB" dirty="0"/>
              <a:t>How to increase value of IP in FY 24/25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2474B-FECE-7A31-BA27-153920C47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325A-1EAA-8643-1350-1B0AF26D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Valuation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D99D-41F5-49EF-481E-398D5049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IP Valuation Framework provided by Joe O’Mahoney</a:t>
            </a:r>
          </a:p>
          <a:p>
            <a:pPr marL="0" indent="0">
              <a:buNone/>
            </a:pPr>
            <a:r>
              <a:rPr lang="en-GB" dirty="0"/>
              <a:t>Judges IP by 12 categories &amp; questions, 1-5 scoring mechanism: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F9CE-738E-9A30-5571-547ABEF4C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A1EE66-3030-C677-0C5C-D722F03AE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13597"/>
              </p:ext>
            </p:extLst>
          </p:nvPr>
        </p:nvGraphicFramePr>
        <p:xfrm>
          <a:off x="1097280" y="2884289"/>
          <a:ext cx="10869819" cy="3161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12157">
                  <a:extLst>
                    <a:ext uri="{9D8B030D-6E8A-4147-A177-3AD203B41FA5}">
                      <a16:colId xmlns:a16="http://schemas.microsoft.com/office/drawing/2014/main" val="3806823575"/>
                    </a:ext>
                  </a:extLst>
                </a:gridCol>
                <a:gridCol w="5757662">
                  <a:extLst>
                    <a:ext uri="{9D8B030D-6E8A-4147-A177-3AD203B41FA5}">
                      <a16:colId xmlns:a16="http://schemas.microsoft.com/office/drawing/2014/main" val="310824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Does it (the IP) enable faster delivery?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it improve project margin?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1298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Does it get used consistently?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it enable better quality?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21777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GB" dirty="0"/>
                        <a:t>Does it support juniors?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it unique to XXX?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10404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Is it difficult to reproduce?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regularly is this updated?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82261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GB" dirty="0"/>
                        <a:t>Does the IP have any Legal Protections?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 suitable version controls and permissions setup on IP?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292328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Is IP packaged up as a service?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clients/competitors pay for access?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6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4016-8BFB-A9BE-9392-F18E5C94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our IP used by our People? Is it updated regularly?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44DC-BF96-2CDA-0FD1-D2A731A4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Calibri Light"/>
                <a:ea typeface="Calibri Light"/>
                <a:cs typeface="Calibri Light"/>
              </a:rPr>
              <a:t>Data driven from the figures provided by Confluence, as well as qualitative assessment: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67C7F-8329-3AA7-5C1E-A2A38CE25E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23888" y="6468422"/>
            <a:ext cx="1395405" cy="27295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dirty="0"/>
              <a:t>© XXX Ltd.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1B034-9952-B1E3-97E9-F0C0DAE8B0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E958B-C63D-BEFF-0944-2A016D80E874}"/>
              </a:ext>
            </a:extLst>
          </p:cNvPr>
          <p:cNvSpPr txBox="1"/>
          <p:nvPr/>
        </p:nvSpPr>
        <p:spPr>
          <a:xfrm>
            <a:off x="483037" y="3645701"/>
            <a:ext cx="3286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Page read stats for the year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56FDACC0-7C7A-655C-EB73-D56BBD188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2"/>
          <a:stretch/>
        </p:blipFill>
        <p:spPr>
          <a:xfrm>
            <a:off x="3288583" y="4829452"/>
            <a:ext cx="8692980" cy="12033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A3CBF6-C862-725E-0DCA-0ED4F84CEAA2}"/>
              </a:ext>
            </a:extLst>
          </p:cNvPr>
          <p:cNvSpPr txBox="1"/>
          <p:nvPr/>
        </p:nvSpPr>
        <p:spPr>
          <a:xfrm>
            <a:off x="6830391" y="5866136"/>
            <a:ext cx="3286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Page update logs</a:t>
            </a:r>
          </a:p>
        </p:txBody>
      </p:sp>
      <p:pic>
        <p:nvPicPr>
          <p:cNvPr id="17" name="Picture 16" descr="A graph with blue lines&#10;&#10;Description automatically generated">
            <a:extLst>
              <a:ext uri="{FF2B5EF4-FFF2-40B4-BE49-F238E27FC236}">
                <a16:creationId xmlns:a16="http://schemas.microsoft.com/office/drawing/2014/main" id="{0AE38AF2-2838-D8D7-368F-1DEF2320A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2028548"/>
            <a:ext cx="7488938" cy="21852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AF41C2-283E-4778-155B-6CFE6D0CF829}"/>
              </a:ext>
            </a:extLst>
          </p:cNvPr>
          <p:cNvSpPr txBox="1"/>
          <p:nvPr/>
        </p:nvSpPr>
        <p:spPr>
          <a:xfrm>
            <a:off x="6830391" y="4222828"/>
            <a:ext cx="3286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Page read trends for the year</a:t>
            </a:r>
          </a:p>
        </p:txBody>
      </p:sp>
    </p:spTree>
    <p:extLst>
      <p:ext uri="{BB962C8B-B14F-4D97-AF65-F5344CB8AC3E}">
        <p14:creationId xmlns:p14="http://schemas.microsoft.com/office/powerpoint/2010/main" val="25449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0C59-585C-0CAD-FE7F-724ACDF2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XXX 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8E24-F2DD-F239-C57B-2FACA78E4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B506B-3256-818A-D546-57E5819E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5" y="1413773"/>
            <a:ext cx="9036360" cy="4837737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044A255-9D0E-A310-6CE9-2D420953B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64845"/>
              </p:ext>
            </p:extLst>
          </p:nvPr>
        </p:nvGraphicFramePr>
        <p:xfrm>
          <a:off x="9248437" y="1413773"/>
          <a:ext cx="2869582" cy="4837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9582">
                  <a:extLst>
                    <a:ext uri="{9D8B030D-6E8A-4147-A177-3AD203B41FA5}">
                      <a16:colId xmlns:a16="http://schemas.microsoft.com/office/drawing/2014/main" val="3425496194"/>
                    </a:ext>
                  </a:extLst>
                </a:gridCol>
              </a:tblGrid>
              <a:tr h="9675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Performance Engineering </a:t>
                      </a:r>
                      <a:r>
                        <a:rPr lang="en-GB" b="1" dirty="0"/>
                        <a:t>58% value</a:t>
                      </a:r>
                    </a:p>
                  </a:txBody>
                  <a:tcPr anchor="ctr">
                    <a:solidFill>
                      <a:srgbClr val="DB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41172"/>
                  </a:ext>
                </a:extLst>
              </a:tr>
              <a:tr h="9675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Capacity Management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50% value</a:t>
                      </a:r>
                    </a:p>
                  </a:txBody>
                  <a:tcPr anchor="ctr">
                    <a:solidFill>
                      <a:srgbClr val="FD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05575"/>
                  </a:ext>
                </a:extLst>
              </a:tr>
              <a:tr h="9675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Cost Optimisation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58% value</a:t>
                      </a:r>
                    </a:p>
                  </a:txBody>
                  <a:tcPr anchor="ctr">
                    <a:solidFill>
                      <a:srgbClr val="DB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52692"/>
                  </a:ext>
                </a:extLst>
              </a:tr>
              <a:tr h="9675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DevSecOps Engineering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58% value</a:t>
                      </a:r>
                    </a:p>
                  </a:txBody>
                  <a:tcPr anchor="ctr">
                    <a:solidFill>
                      <a:srgbClr val="DB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19783"/>
                  </a:ext>
                </a:extLst>
              </a:tr>
              <a:tr h="9675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Generic Engagement Model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54% value</a:t>
                      </a:r>
                    </a:p>
                  </a:txBody>
                  <a:tcPr anchor="ctr"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6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0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14A-050F-DCD4-55EE-27751249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XXX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6824-FBD1-1CEF-22F3-CF31EA55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Performance Engineering</a:t>
            </a:r>
          </a:p>
          <a:p>
            <a:r>
              <a:rPr lang="en-US" dirty="0"/>
              <a:t>PE IP is well-packaged to make it easy to sell engagements that are on-brand</a:t>
            </a:r>
          </a:p>
          <a:p>
            <a:r>
              <a:rPr lang="en-US" dirty="0"/>
              <a:t>A lot of the PE IP produced by XXX is also done to a level that is difficult to replicate by our competitors</a:t>
            </a:r>
          </a:p>
          <a:p>
            <a:r>
              <a:rPr lang="en-US" dirty="0"/>
              <a:t>However, content is out-of-date and isn't used enough by delivery consultants on PE engagements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Capacity Management</a:t>
            </a:r>
          </a:p>
          <a:p>
            <a:r>
              <a:rPr lang="en-US" dirty="0"/>
              <a:t>Cap </a:t>
            </a:r>
            <a:r>
              <a:rPr lang="en-US" dirty="0" err="1"/>
              <a:t>Mgmt</a:t>
            </a:r>
            <a:r>
              <a:rPr lang="en-US" dirty="0"/>
              <a:t> IP is very XXX-specific, and is therefore difficult for competitors to replicate, the way we do it</a:t>
            </a:r>
          </a:p>
          <a:p>
            <a:r>
              <a:rPr lang="en-US" dirty="0"/>
              <a:t>However, the content is out-of-date, has debatable impact on profit margins, and tends to support senior staff more than junior staff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BEE69-2405-341B-B090-1FE3A680A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14A-050F-DCD4-55EE-27751249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XXX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6824-FBD1-1CEF-22F3-CF31EA55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Cost </a:t>
            </a:r>
            <a:r>
              <a:rPr lang="en-US" b="1" dirty="0" err="1"/>
              <a:t>Optimisation</a:t>
            </a:r>
            <a:endParaRPr lang="en-US" b="1" dirty="0"/>
          </a:p>
          <a:p>
            <a:r>
              <a:rPr lang="en-US" dirty="0"/>
              <a:t>Cost </a:t>
            </a:r>
            <a:r>
              <a:rPr lang="en-US" dirty="0" err="1"/>
              <a:t>Opt</a:t>
            </a:r>
            <a:r>
              <a:rPr lang="en-US" dirty="0"/>
              <a:t> IP is well-packaged and unique enough in the marketplace to make it easy to sell engagements that are on-brand</a:t>
            </a:r>
          </a:p>
          <a:p>
            <a:r>
              <a:rPr lang="en-US" dirty="0"/>
              <a:t>However, it's not updated regularly and is more used by senior staff than enabling junior staff to do quicker &amp; better-quality 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DevSecOps</a:t>
            </a:r>
            <a:r>
              <a:rPr lang="en-US" b="1" dirty="0"/>
              <a:t> Engineering</a:t>
            </a:r>
          </a:p>
          <a:p>
            <a:r>
              <a:rPr lang="en-US" dirty="0" err="1"/>
              <a:t>DevSecOps</a:t>
            </a:r>
            <a:r>
              <a:rPr lang="en-US" dirty="0"/>
              <a:t> IP is well-packaged to make it easy to sell engagements that are on-brand</a:t>
            </a:r>
          </a:p>
          <a:p>
            <a:r>
              <a:rPr lang="en-US" dirty="0"/>
              <a:t>IP is also to a standard where there's confidence that using it will improve the overall quality of delivery work</a:t>
            </a:r>
          </a:p>
          <a:p>
            <a:r>
              <a:rPr lang="en-US" dirty="0"/>
              <a:t>However, it's not regularly updated and some bits of IP have debatable profit margin potential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4C6A9-DC4C-0510-C486-FC6F86E9D4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23888" y="6468422"/>
            <a:ext cx="1395405" cy="27295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dirty="0"/>
              <a:t>© XXX Ltd.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BEE69-2405-341B-B090-1FE3A680A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14A-050F-DCD4-55EE-27751249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Design Strategy for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6824-FBD1-1CEF-22F3-CF31EA55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IP is critical for </a:t>
            </a:r>
            <a:r>
              <a:rPr lang="en-GB" b="1" dirty="0"/>
              <a:t>driving up profit margin %</a:t>
            </a:r>
            <a:r>
              <a:rPr lang="en-GB" dirty="0"/>
              <a:t> of projects</a:t>
            </a:r>
          </a:p>
          <a:p>
            <a:pPr marL="0" indent="0">
              <a:buNone/>
            </a:pPr>
            <a:r>
              <a:rPr lang="en-GB" dirty="0"/>
              <a:t>There are </a:t>
            </a:r>
            <a:r>
              <a:rPr lang="en-GB" b="1" dirty="0"/>
              <a:t>3</a:t>
            </a:r>
            <a:r>
              <a:rPr lang="en-GB" dirty="0"/>
              <a:t> main areas to focus on and address in relation to IP, to drive up profit margin %: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BEE69-2405-341B-B090-1FE3A680A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162E23-0E92-C27D-8596-4F43A611AF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3" y="2812088"/>
            <a:ext cx="1863058" cy="1863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942BE-1963-1934-DA29-B88E11748928}"/>
              </a:ext>
            </a:extLst>
          </p:cNvPr>
          <p:cNvSpPr txBox="1"/>
          <p:nvPr/>
        </p:nvSpPr>
        <p:spPr>
          <a:xfrm>
            <a:off x="1183227" y="5028792"/>
            <a:ext cx="237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Allow IP to support juniors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590B42-F6A1-FAB7-0AC2-26CA3906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03" y="2730216"/>
            <a:ext cx="1991897" cy="1991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ECA88D-0E84-9D43-56E4-7C7E1991710F}"/>
              </a:ext>
            </a:extLst>
          </p:cNvPr>
          <p:cNvSpPr txBox="1"/>
          <p:nvPr/>
        </p:nvSpPr>
        <p:spPr>
          <a:xfrm>
            <a:off x="4844087" y="5028791"/>
            <a:ext cx="237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Make IP drive better efficiency</a:t>
            </a: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BB018F-F032-8210-150D-AD7A844714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90" y="2650740"/>
            <a:ext cx="2071373" cy="2071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69E70A-2535-8645-A6E9-5A8654E2E854}"/>
              </a:ext>
            </a:extLst>
          </p:cNvPr>
          <p:cNvSpPr txBox="1"/>
          <p:nvPr/>
        </p:nvSpPr>
        <p:spPr>
          <a:xfrm>
            <a:off x="8504948" y="5028791"/>
            <a:ext cx="237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Increase billable utilisation</a:t>
            </a:r>
          </a:p>
        </p:txBody>
      </p:sp>
    </p:spTree>
    <p:extLst>
      <p:ext uri="{BB962C8B-B14F-4D97-AF65-F5344CB8AC3E}">
        <p14:creationId xmlns:p14="http://schemas.microsoft.com/office/powerpoint/2010/main" val="13250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1FBF-1055-6285-C9B9-9941F374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 IP to support juniors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D83A-9028-BE7D-984F-BC511D81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Data shows where there is an imbalance towards senior grades due to missing IP to support juniors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Strategy steps</a:t>
            </a:r>
          </a:p>
          <a:p>
            <a:r>
              <a:rPr lang="en-GB" dirty="0"/>
              <a:t>Get IP in a position where more junior resource can pick it up, as they roll onto projects </a:t>
            </a:r>
          </a:p>
          <a:p>
            <a:r>
              <a:rPr lang="en-GB" dirty="0"/>
              <a:t>Reduce the need for senior resource; charge same amount, spend less on junior rates</a:t>
            </a:r>
            <a:br>
              <a:rPr lang="en-GB" dirty="0"/>
            </a:br>
            <a:r>
              <a:rPr lang="en-GB" dirty="0"/>
              <a:t>compared to senior rates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Improve project profit margin by 3% </a:t>
            </a:r>
            <a:r>
              <a:rPr lang="en-GB" dirty="0"/>
              <a:t>(where imbalance exists, based on moving down one role at</a:t>
            </a:r>
            <a:br>
              <a:rPr lang="en-GB" dirty="0"/>
            </a:br>
            <a:r>
              <a:rPr lang="en-GB" dirty="0"/>
              <a:t>each tier)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62228-3E55-C2EE-AE3F-70E7C1476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0B7EBE-B0D6-11A3-0927-CC2599AC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42" y="4461347"/>
            <a:ext cx="1863058" cy="186305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8E9D10D-BDAB-B58E-F4AB-7D7B9BEB9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27782"/>
              </p:ext>
            </p:extLst>
          </p:nvPr>
        </p:nvGraphicFramePr>
        <p:xfrm>
          <a:off x="623887" y="1809587"/>
          <a:ext cx="10944215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8843">
                  <a:extLst>
                    <a:ext uri="{9D8B030D-6E8A-4147-A177-3AD203B41FA5}">
                      <a16:colId xmlns:a16="http://schemas.microsoft.com/office/drawing/2014/main" val="2663105724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2154917712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1455606622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644078474"/>
                    </a:ext>
                  </a:extLst>
                </a:gridCol>
                <a:gridCol w="2188843">
                  <a:extLst>
                    <a:ext uri="{9D8B030D-6E8A-4147-A177-3AD203B41FA5}">
                      <a16:colId xmlns:a16="http://schemas.microsoft.com/office/drawing/2014/main" val="6144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Performance Engineering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Capacity Management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Cost Optimisation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DevSecOps Engineering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Does it support juniors?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50%</a:t>
                      </a:r>
                    </a:p>
                  </a:txBody>
                  <a:tcPr anchor="ctr"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35%</a:t>
                      </a:r>
                    </a:p>
                  </a:txBody>
                  <a:tcPr anchor="ctr"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48%</a:t>
                      </a:r>
                    </a:p>
                  </a:txBody>
                  <a:tcPr anchor="ctr"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53%</a:t>
                      </a:r>
                    </a:p>
                  </a:txBody>
                  <a:tcPr anchor="ctr"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8569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Current Workforce Split by Role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TOTAL: 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TOTAL: 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TOTAL: 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TOTAL: 26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469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PRINCIPAL+: 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PRINCIPAL+: 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PRINCIPAL+: 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PRINCIPAL+: 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98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SENIOR: 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SENIOR: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SENIOR: 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SENIOR: 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949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MID-TIER: 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MID-TIER: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MID-TIER: 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MID-TIER: 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481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JUNIOR: 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JUNIOR: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JUNIOR: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JUNIOR: 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95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INTERN: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INTERN: 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INTERN: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INTERN: 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77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7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pacitas 2018">
  <a:themeElements>
    <a:clrScheme name="Capitas">
      <a:dk1>
        <a:srgbClr val="4A4A4A"/>
      </a:dk1>
      <a:lt1>
        <a:sysClr val="window" lastClr="FFFFFF"/>
      </a:lt1>
      <a:dk2>
        <a:srgbClr val="929292"/>
      </a:dk2>
      <a:lt2>
        <a:srgbClr val="F2F2F2"/>
      </a:lt2>
      <a:accent1>
        <a:srgbClr val="11A7E0"/>
      </a:accent1>
      <a:accent2>
        <a:srgbClr val="62BB46"/>
      </a:accent2>
      <a:accent3>
        <a:srgbClr val="E9127F"/>
      </a:accent3>
      <a:accent4>
        <a:srgbClr val="FF591B"/>
      </a:accent4>
      <a:accent5>
        <a:srgbClr val="8D38CC"/>
      </a:accent5>
      <a:accent6>
        <a:srgbClr val="25959B"/>
      </a:accent6>
      <a:hlink>
        <a:srgbClr val="0A6486"/>
      </a:hlink>
      <a:folHlink>
        <a:srgbClr val="FFC000"/>
      </a:folHlink>
    </a:clrScheme>
    <a:fontScheme name="Custom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pacitas General PowerPoint Presentation Template" id="{18445DFC-EFC6-4DD8-8BF6-2DDEB51C6FF5}" vid="{A68A34D4-E728-4DC7-A141-6D6DDE23E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DDF9AEA637441971AA9E25853E327" ma:contentTypeVersion="18" ma:contentTypeDescription="Create a new document." ma:contentTypeScope="" ma:versionID="67a4319fdac2fe253cc151a10a6fd501">
  <xsd:schema xmlns:xsd="http://www.w3.org/2001/XMLSchema" xmlns:xs="http://www.w3.org/2001/XMLSchema" xmlns:p="http://schemas.microsoft.com/office/2006/metadata/properties" xmlns:ns3="c68cbff4-f7d8-4bd1-9884-1c5f7522eed3" xmlns:ns4="f2e9500d-0eb2-4845-a9d2-fa928314cc33" targetNamespace="http://schemas.microsoft.com/office/2006/metadata/properties" ma:root="true" ma:fieldsID="d60377a5a8c5a24799f4ce76c1ad97a3" ns3:_="" ns4:_="">
    <xsd:import namespace="c68cbff4-f7d8-4bd1-9884-1c5f7522eed3"/>
    <xsd:import namespace="f2e9500d-0eb2-4845-a9d2-fa928314cc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cbff4-f7d8-4bd1-9884-1c5f7522ee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9500d-0eb2-4845-a9d2-fa928314c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e9500d-0eb2-4845-a9d2-fa928314cc33" xsi:nil="true"/>
  </documentManagement>
</p:properties>
</file>

<file path=customXml/itemProps1.xml><?xml version="1.0" encoding="utf-8"?>
<ds:datastoreItem xmlns:ds="http://schemas.openxmlformats.org/officeDocument/2006/customXml" ds:itemID="{183E1688-4DCC-4D06-8A32-804A4F613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D7716-8950-49C2-82EA-BECB692BB1E4}">
  <ds:schemaRefs>
    <ds:schemaRef ds:uri="c68cbff4-f7d8-4bd1-9884-1c5f7522eed3"/>
    <ds:schemaRef ds:uri="f2e9500d-0eb2-4845-a9d2-fa928314cc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69ACC6-0E52-4901-9143-A0491EB1163C}">
  <ds:schemaRefs>
    <ds:schemaRef ds:uri="http://schemas.microsoft.com/office/2006/documentManagement/types"/>
    <ds:schemaRef ds:uri="f2e9500d-0eb2-4845-a9d2-fa928314cc33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68cbff4-f7d8-4bd1-9884-1c5f7522ee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Capacitas General PowerPoint Presentation Template</Template>
  <TotalTime>1891</TotalTime>
  <Words>933</Words>
  <Application>Microsoft Office PowerPoint</Application>
  <PresentationFormat>Widescreen</PresentationFormat>
  <Paragraphs>185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Capacitas 2018</vt:lpstr>
      <vt:lpstr>think-cell Slide</vt:lpstr>
      <vt:lpstr>Example IP Valuation</vt:lpstr>
      <vt:lpstr>Agenda</vt:lpstr>
      <vt:lpstr>IP Valuation Framework</vt:lpstr>
      <vt:lpstr>Is our IP used by our People? Is it updated regularly?</vt:lpstr>
      <vt:lpstr>Value of XXX IP</vt:lpstr>
      <vt:lpstr>Value of XXX IP</vt:lpstr>
      <vt:lpstr>Value of XXX IP</vt:lpstr>
      <vt:lpstr>Service Design Strategy for IP</vt:lpstr>
      <vt:lpstr>Allow IP to support juniors</vt:lpstr>
      <vt:lpstr>Make IP drive better efficiency – focus on project margin</vt:lpstr>
      <vt:lpstr>Increase billable utilisation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WPAS Blue Print</dc:title>
  <dc:creator>Andrew Lee</dc:creator>
  <cp:lastModifiedBy>Joseph O'Mahoney</cp:lastModifiedBy>
  <cp:revision>27</cp:revision>
  <cp:lastPrinted>2024-01-18T10:27:05Z</cp:lastPrinted>
  <dcterms:created xsi:type="dcterms:W3CDTF">2023-12-05T10:22:05Z</dcterms:created>
  <dcterms:modified xsi:type="dcterms:W3CDTF">2024-11-24T12:35:13Z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0x010100D2ADDF9AEA637441971AA9E25853E327</vt:lpwstr>
  </property>
  <property fmtid="{D5CDD505-2E9C-101B-9397-08002B2CF9AE}" pid="3" name="MediaServiceImageTags">
    <vt:lpwstr/>
  </property>
  <property fmtid="{D5CDD505-2E9C-101B-9397-08002B2CF9AE}" pid="4" name="MSIP_Label_e0bb7795-7e1c-470c-91e5-de1f1d73cdbd_Enabled">
    <vt:lpwstr>true</vt:lpwstr>
  </property>
  <property fmtid="{D5CDD505-2E9C-101B-9397-08002B2CF9AE}" pid="5" name="MSIP_Label_e0bb7795-7e1c-470c-91e5-de1f1d73cdbd_SetDate">
    <vt:lpwstr>2024-01-19T17:01:55Z</vt:lpwstr>
  </property>
  <property fmtid="{D5CDD505-2E9C-101B-9397-08002B2CF9AE}" pid="6" name="MSIP_Label_e0bb7795-7e1c-470c-91e5-de1f1d73cdbd_Method">
    <vt:lpwstr>Privileged</vt:lpwstr>
  </property>
  <property fmtid="{D5CDD505-2E9C-101B-9397-08002B2CF9AE}" pid="7" name="MSIP_Label_e0bb7795-7e1c-470c-91e5-de1f1d73cdbd_Name">
    <vt:lpwstr>Client Internal</vt:lpwstr>
  </property>
  <property fmtid="{D5CDD505-2E9C-101B-9397-08002B2CF9AE}" pid="8" name="MSIP_Label_e0bb7795-7e1c-470c-91e5-de1f1d73cdbd_SiteId">
    <vt:lpwstr>9ba3295d-cd01-4c5f-947e-b5526a904daf</vt:lpwstr>
  </property>
  <property fmtid="{D5CDD505-2E9C-101B-9397-08002B2CF9AE}" pid="9" name="MSIP_Label_e0bb7795-7e1c-470c-91e5-de1f1d73cdbd_ActionId">
    <vt:lpwstr>4c7483ea-ff44-4dee-9152-a3f2e48c3198</vt:lpwstr>
  </property>
  <property fmtid="{D5CDD505-2E9C-101B-9397-08002B2CF9AE}" pid="10" name="MSIP_Label_e0bb7795-7e1c-470c-91e5-de1f1d73cdbd_ContentBits">
    <vt:lpwstr>1</vt:lpwstr>
  </property>
  <property fmtid="{D5CDD505-2E9C-101B-9397-08002B2CF9AE}" pid="11" name="ClassificationContentMarkingHeaderLocations">
    <vt:lpwstr>Capacitas 2018:7</vt:lpwstr>
  </property>
  <property fmtid="{D5CDD505-2E9C-101B-9397-08002B2CF9AE}" pid="12" name="ClassificationContentMarkingHeaderText">
    <vt:lpwstr>CLIENT INTERNAL</vt:lpwstr>
  </property>
</Properties>
</file>