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1481" r:id="rId2"/>
    <p:sldId id="1482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aramond" panose="02020404030301010803" pitchFamily="18" charset="0"/>
      <p:regular r:id="rId10"/>
      <p:bold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7957-71FC-4075-951B-4D07B5657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FA578-E6F5-4F9D-A0E3-235C50071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EE85-F588-48C8-BA19-00D9289E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467FE-90E5-41D7-B840-CCB6145D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2AF4C-22F9-4D69-90AD-522152CD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E7F4-CE1B-4CBA-A786-FB703835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D71C0-CAE3-412A-8728-3F0AEFD10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70A1-EAE5-4015-89AC-2E398673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0295-F3E4-453E-B3FF-6EE8DA80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EF2F-B050-41D9-8791-FB307C6F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00DF5-572A-4D07-99E1-6293AB91A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9B295-2254-47BC-9630-0E8A044B2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22DA-2C6B-4955-8960-82984AAF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10EC-84FF-4DDC-AD19-E4B8B057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CF63D-339B-4353-A759-7709692E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7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BF34-B935-480C-AFB3-2AE20281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06BF-74A5-4EDD-B458-772FCEED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73578-5D63-4F8D-AEA4-50B1FC7C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B80B-45DF-4150-AC7B-49171BCA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FE64-1A70-4A04-BF7F-CE2924E6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5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3B1E-D9BA-444C-B1DD-6F07179E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8D077-0920-4365-A511-660D5A3B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3ECA-BA8D-47D3-8127-10B66001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C5C58-5A80-4B24-8692-13783652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894E9-3053-41CF-A4B6-B8AAC3A6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3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7DF2-D607-4E2C-AA25-7C8CE3CA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2903-E07B-429C-9DC8-790D8C36B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60A9D-DE58-4460-A3FE-476E5A3D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4CAE4-3AE3-42DD-BF8D-B0FE5558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E5160-13C5-4F34-8B31-65645619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6ADB1-E6FE-482A-A8B0-F40B1A2C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003C-8BBC-4227-9A99-7102F7B4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2A57E-4DDA-4BAF-A7E0-DA7BC47FE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2BA49-EBA8-4C30-A9FE-3B03D7A74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4D04-A767-4EC9-9F57-422C01207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83517-21A5-4261-B8EC-2BB51E2D7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F67DA-6467-40AD-813D-4B5E3CB1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85AE2-5F09-44B6-B569-2F67698E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07FC4-37AC-430F-A95B-B27DE43D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AC7B-07D9-412F-B5D5-4FFE3862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6FEE7-2ECC-440A-AF4D-D48B0F8E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40531-A625-4A15-A36A-C563DD4F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73940-0B52-48B8-923E-61932B6E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9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DE59F-8CC9-4D94-AC19-9EA8E918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FB4DE-6114-4C55-A7DC-39E1810A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9EBC-5EAF-4DFF-9F9B-9F47C73D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F080-B28C-4B6A-B159-37624676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926D-E876-422F-93F3-56BCACF7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2F7B8-A7FD-414A-A988-11986EA21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8697E-0C60-4F88-814C-312F81BF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1D40B-83C7-4024-8B7C-8FC1A5CC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CACB5-3E24-43B0-8B16-5846B182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1254-1CA7-4478-AF13-3C3B5A92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A6C9D-2DC9-427D-9062-FC90E0C4D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530FB-3259-429D-BDA2-96658C9CD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ADEA4-3EFF-4B8B-A86C-D911045C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4355F-577A-4DCC-B74E-34F9DDB5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AE8AD-1A50-4A69-B6FC-9D9B52D9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6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FE57A-D4EB-4E43-970E-6774F9DF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5300B-31A3-4887-A228-81A2105E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A141-ABFB-4E23-A85D-8A4E26422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A7D5-2375-453F-AB50-922A8B16E3A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2A14-86E1-4B3D-AD02-F5094F851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4D68-8CE8-4996-B528-F2095A889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7E8C-87FC-490A-947B-9CE2D460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0CDF3C-39A8-44B2-BDB5-8C06486D714D}"/>
              </a:ext>
            </a:extLst>
          </p:cNvPr>
          <p:cNvSpPr/>
          <p:nvPr/>
        </p:nvSpPr>
        <p:spPr>
          <a:xfrm>
            <a:off x="2172181" y="3200398"/>
            <a:ext cx="1099597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Lead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EFFACA-8515-499D-899A-D41BEC67EDD6}"/>
              </a:ext>
            </a:extLst>
          </p:cNvPr>
          <p:cNvSpPr/>
          <p:nvPr/>
        </p:nvSpPr>
        <p:spPr>
          <a:xfrm>
            <a:off x="3919961" y="2167359"/>
            <a:ext cx="1562582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Demonstrate expertise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460EDF-8636-479F-BE07-15F2F93F5E5B}"/>
              </a:ext>
            </a:extLst>
          </p:cNvPr>
          <p:cNvSpPr/>
          <p:nvPr/>
        </p:nvSpPr>
        <p:spPr>
          <a:xfrm>
            <a:off x="3919962" y="3211974"/>
            <a:ext cx="1562583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Define Challenge / Opportunity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E23FF7-4FC7-4D86-A1E2-29F349483019}"/>
              </a:ext>
            </a:extLst>
          </p:cNvPr>
          <p:cNvSpPr/>
          <p:nvPr/>
        </p:nvSpPr>
        <p:spPr>
          <a:xfrm>
            <a:off x="3919962" y="4256589"/>
            <a:ext cx="1562582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Qualify lead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4D67D5-BDB3-4D81-82D6-95AD5EE9B6E3}"/>
              </a:ext>
            </a:extLst>
          </p:cNvPr>
          <p:cNvSpPr/>
          <p:nvPr/>
        </p:nvSpPr>
        <p:spPr>
          <a:xfrm>
            <a:off x="5936289" y="3193646"/>
            <a:ext cx="1157472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Explore value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06A2A7-A9F6-4EF0-B4FD-F62BDFCDD23C}"/>
              </a:ext>
            </a:extLst>
          </p:cNvPr>
          <p:cNvSpPr/>
          <p:nvPr/>
        </p:nvSpPr>
        <p:spPr>
          <a:xfrm>
            <a:off x="7436264" y="3190751"/>
            <a:ext cx="1340739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Proposal &amp; pricing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BE954A-26D0-439C-ABE4-665B8B301E06}"/>
              </a:ext>
            </a:extLst>
          </p:cNvPr>
          <p:cNvSpPr/>
          <p:nvPr/>
        </p:nvSpPr>
        <p:spPr>
          <a:xfrm>
            <a:off x="3711615" y="1921397"/>
            <a:ext cx="1956122" cy="3518704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atin typeface="Garamond" panose="02020404030301010803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7D8801-A0B3-4436-8178-4C15D634370D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3271777" y="3680749"/>
            <a:ext cx="439838" cy="6752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623F9B-630F-432F-8D42-B446534B22E0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5667737" y="3680749"/>
            <a:ext cx="268552" cy="1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938D8A-E746-4CBF-A270-4828E42FE9E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7093761" y="3677855"/>
            <a:ext cx="342503" cy="2895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FEDFA5-73D8-41D0-9B85-268DD0FC3809}"/>
              </a:ext>
            </a:extLst>
          </p:cNvPr>
          <p:cNvSpPr/>
          <p:nvPr/>
        </p:nvSpPr>
        <p:spPr>
          <a:xfrm>
            <a:off x="9204791" y="3190750"/>
            <a:ext cx="1340739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Contract &amp; Delivery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D6563F-9037-4B96-9741-145BF0ACFDC1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8777003" y="3677854"/>
            <a:ext cx="427788" cy="1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B33F528-516D-45BF-A173-6D3C96C80223}"/>
              </a:ext>
            </a:extLst>
          </p:cNvPr>
          <p:cNvCxnSpPr>
            <a:cxnSpLocks/>
          </p:cNvCxnSpPr>
          <p:nvPr/>
        </p:nvCxnSpPr>
        <p:spPr>
          <a:xfrm rot="5400000">
            <a:off x="6210623" y="593192"/>
            <a:ext cx="9648" cy="7153181"/>
          </a:xfrm>
          <a:prstGeom prst="bentConnector3">
            <a:avLst>
              <a:gd name="adj1" fmla="val 18581343"/>
            </a:avLst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401EE8-6776-4777-876F-AA4DBB8C0F47}"/>
              </a:ext>
            </a:extLst>
          </p:cNvPr>
          <p:cNvSpPr txBox="1"/>
          <p:nvPr/>
        </p:nvSpPr>
        <p:spPr>
          <a:xfrm>
            <a:off x="8778358" y="5230796"/>
            <a:ext cx="10968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New project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3AF301B-16D5-44C7-A804-4EAC052B119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192153" y="-381017"/>
            <a:ext cx="9648" cy="7153181"/>
          </a:xfrm>
          <a:prstGeom prst="bentConnector3">
            <a:avLst>
              <a:gd name="adj1" fmla="val -17773290"/>
            </a:avLst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7795056-126B-40FD-90EC-90EC4BB27A6A}"/>
              </a:ext>
            </a:extLst>
          </p:cNvPr>
          <p:cNvSpPr txBox="1"/>
          <p:nvPr/>
        </p:nvSpPr>
        <p:spPr>
          <a:xfrm>
            <a:off x="8778358" y="1856857"/>
            <a:ext cx="10968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Referral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01ABE67-23D6-4238-9500-DDF1DF24578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677332" y="503247"/>
            <a:ext cx="9647" cy="5384654"/>
          </a:xfrm>
          <a:prstGeom prst="bentConnector3">
            <a:avLst>
              <a:gd name="adj1" fmla="val -15850337"/>
            </a:avLst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6FA713-ADFC-4A63-8815-1185101C6E17}"/>
              </a:ext>
            </a:extLst>
          </p:cNvPr>
          <p:cNvSpPr txBox="1"/>
          <p:nvPr/>
        </p:nvSpPr>
        <p:spPr>
          <a:xfrm>
            <a:off x="6925220" y="1736731"/>
            <a:ext cx="13779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Feedback &amp; Follow-up</a:t>
            </a:r>
          </a:p>
        </p:txBody>
      </p:sp>
    </p:spTree>
    <p:extLst>
      <p:ext uri="{BB962C8B-B14F-4D97-AF65-F5344CB8AC3E}">
        <p14:creationId xmlns:p14="http://schemas.microsoft.com/office/powerpoint/2010/main" val="2303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"/>
    </mc:Choice>
    <mc:Fallback xmlns="">
      <p:transition spd="slow" advTm="1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 animBg="1"/>
      <p:bldP spid="25" grpId="0"/>
      <p:bldP spid="32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0CDF3C-39A8-44B2-BDB5-8C06486D714D}"/>
              </a:ext>
            </a:extLst>
          </p:cNvPr>
          <p:cNvSpPr/>
          <p:nvPr/>
        </p:nvSpPr>
        <p:spPr>
          <a:xfrm>
            <a:off x="2172181" y="3200398"/>
            <a:ext cx="1099597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Lead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EFFACA-8515-499D-899A-D41BEC67EDD6}"/>
              </a:ext>
            </a:extLst>
          </p:cNvPr>
          <p:cNvSpPr/>
          <p:nvPr/>
        </p:nvSpPr>
        <p:spPr>
          <a:xfrm>
            <a:off x="3919961" y="2167359"/>
            <a:ext cx="1562582" cy="974207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Demonstrate expertise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460EDF-8636-479F-BE07-15F2F93F5E5B}"/>
              </a:ext>
            </a:extLst>
          </p:cNvPr>
          <p:cNvSpPr/>
          <p:nvPr/>
        </p:nvSpPr>
        <p:spPr>
          <a:xfrm>
            <a:off x="3919962" y="3211974"/>
            <a:ext cx="1562583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Define Challenge / Opportunity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E23FF7-4FC7-4D86-A1E2-29F349483019}"/>
              </a:ext>
            </a:extLst>
          </p:cNvPr>
          <p:cNvSpPr/>
          <p:nvPr/>
        </p:nvSpPr>
        <p:spPr>
          <a:xfrm>
            <a:off x="3919962" y="4256589"/>
            <a:ext cx="1562582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Qualify lead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4D67D5-BDB3-4D81-82D6-95AD5EE9B6E3}"/>
              </a:ext>
            </a:extLst>
          </p:cNvPr>
          <p:cNvSpPr/>
          <p:nvPr/>
        </p:nvSpPr>
        <p:spPr>
          <a:xfrm>
            <a:off x="5936289" y="3193646"/>
            <a:ext cx="1157472" cy="974207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Explore value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06A2A7-A9F6-4EF0-B4FD-F62BDFCDD23C}"/>
              </a:ext>
            </a:extLst>
          </p:cNvPr>
          <p:cNvSpPr/>
          <p:nvPr/>
        </p:nvSpPr>
        <p:spPr>
          <a:xfrm>
            <a:off x="7436264" y="3190751"/>
            <a:ext cx="1340739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Proposal &amp; pricing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BE954A-26D0-439C-ABE4-665B8B301E06}"/>
              </a:ext>
            </a:extLst>
          </p:cNvPr>
          <p:cNvSpPr/>
          <p:nvPr/>
        </p:nvSpPr>
        <p:spPr>
          <a:xfrm>
            <a:off x="3711615" y="1921397"/>
            <a:ext cx="1956122" cy="3518704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atin typeface="Garamond" panose="02020404030301010803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7D8801-A0B3-4436-8178-4C15D634370D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3271777" y="3680749"/>
            <a:ext cx="439838" cy="6752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623F9B-630F-432F-8D42-B446534B22E0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5667737" y="3680749"/>
            <a:ext cx="268552" cy="1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938D8A-E746-4CBF-A270-4828E42FE9E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7093761" y="3677855"/>
            <a:ext cx="342503" cy="2895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FEDFA5-73D8-41D0-9B85-268DD0FC3809}"/>
              </a:ext>
            </a:extLst>
          </p:cNvPr>
          <p:cNvSpPr/>
          <p:nvPr/>
        </p:nvSpPr>
        <p:spPr>
          <a:xfrm>
            <a:off x="9204791" y="3190750"/>
            <a:ext cx="1340739" cy="97420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Contract &amp; Delivery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D6563F-9037-4B96-9741-145BF0ACFDC1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8777003" y="3677854"/>
            <a:ext cx="427788" cy="1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B33F528-516D-45BF-A173-6D3C96C80223}"/>
              </a:ext>
            </a:extLst>
          </p:cNvPr>
          <p:cNvCxnSpPr>
            <a:cxnSpLocks/>
          </p:cNvCxnSpPr>
          <p:nvPr/>
        </p:nvCxnSpPr>
        <p:spPr>
          <a:xfrm rot="5400000">
            <a:off x="6210623" y="593192"/>
            <a:ext cx="9648" cy="7153181"/>
          </a:xfrm>
          <a:prstGeom prst="bentConnector3">
            <a:avLst>
              <a:gd name="adj1" fmla="val 18581343"/>
            </a:avLst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401EE8-6776-4777-876F-AA4DBB8C0F47}"/>
              </a:ext>
            </a:extLst>
          </p:cNvPr>
          <p:cNvSpPr txBox="1"/>
          <p:nvPr/>
        </p:nvSpPr>
        <p:spPr>
          <a:xfrm>
            <a:off x="8778358" y="5230796"/>
            <a:ext cx="10968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Garamond" panose="02020404030301010803" pitchFamily="18" charset="0"/>
              </a:rPr>
              <a:t>New project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3AF301B-16D5-44C7-A804-4EAC052B119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192153" y="-381017"/>
            <a:ext cx="9648" cy="7153181"/>
          </a:xfrm>
          <a:prstGeom prst="bentConnector3">
            <a:avLst>
              <a:gd name="adj1" fmla="val -17773290"/>
            </a:avLst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7795056-126B-40FD-90EC-90EC4BB27A6A}"/>
              </a:ext>
            </a:extLst>
          </p:cNvPr>
          <p:cNvSpPr txBox="1"/>
          <p:nvPr/>
        </p:nvSpPr>
        <p:spPr>
          <a:xfrm>
            <a:off x="8778358" y="1856857"/>
            <a:ext cx="10968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Referral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01ABE67-23D6-4238-9500-DDF1DF24578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677332" y="503247"/>
            <a:ext cx="9647" cy="5384654"/>
          </a:xfrm>
          <a:prstGeom prst="bentConnector3">
            <a:avLst>
              <a:gd name="adj1" fmla="val -15850337"/>
            </a:avLst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9249A2F-0668-4FF9-9EDE-E09EAF35DAA9}"/>
              </a:ext>
            </a:extLst>
          </p:cNvPr>
          <p:cNvCxnSpPr>
            <a:cxnSpLocks/>
          </p:cNvCxnSpPr>
          <p:nvPr/>
        </p:nvCxnSpPr>
        <p:spPr>
          <a:xfrm rot="5400000">
            <a:off x="5677333" y="1477455"/>
            <a:ext cx="9647" cy="5384654"/>
          </a:xfrm>
          <a:prstGeom prst="bentConnector3">
            <a:avLst>
              <a:gd name="adj1" fmla="val 16239919"/>
            </a:avLst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6FA713-ADFC-4A63-8815-1185101C6E17}"/>
              </a:ext>
            </a:extLst>
          </p:cNvPr>
          <p:cNvSpPr txBox="1"/>
          <p:nvPr/>
        </p:nvSpPr>
        <p:spPr>
          <a:xfrm>
            <a:off x="6925220" y="1736731"/>
            <a:ext cx="13779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Record &amp; Follow-up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8047B4-302D-49B2-BA96-01BD79F730BB}"/>
              </a:ext>
            </a:extLst>
          </p:cNvPr>
          <p:cNvSpPr txBox="1"/>
          <p:nvPr/>
        </p:nvSpPr>
        <p:spPr>
          <a:xfrm>
            <a:off x="7015126" y="5278897"/>
            <a:ext cx="13779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Garamond" panose="02020404030301010803" pitchFamily="18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905374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13">
        <p159:morph option="byObject"/>
      </p:transition>
    </mc:Choice>
    <mc:Fallback>
      <p:transition spd="slow" advTm="151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47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Garamond</vt:lpstr>
      <vt:lpstr>Arial</vt:lpstr>
      <vt:lpstr>Calibri Light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O'Mahoney</dc:creator>
  <cp:lastModifiedBy>Joseph O'Mahoney</cp:lastModifiedBy>
  <cp:revision>7</cp:revision>
  <dcterms:created xsi:type="dcterms:W3CDTF">2021-03-21T18:31:55Z</dcterms:created>
  <dcterms:modified xsi:type="dcterms:W3CDTF">2021-12-09T11:08:48Z</dcterms:modified>
</cp:coreProperties>
</file>