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56"/>
      <p:bold r:id="rId57"/>
      <p:italic r:id="rId58"/>
      <p:boldItalic r:id="rId59"/>
    </p:embeddedFont>
    <p:embeddedFont>
      <p:font typeface="Roboto" panose="02000000000000000000" pitchFamily="2" charset="0"/>
      <p:regular r:id="rId60"/>
      <p:bold r:id="rId61"/>
      <p:italic r:id="rId62"/>
      <p:boldItalic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208" y="14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font" Target="fonts/font6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d102539c1d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d102539c1d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102539c1d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102539c1d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102539c1d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102539c1d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102539c1d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102539c1d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d102539c1d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d102539c1d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d102539c1d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d102539c1d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d102539c1d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d102539c1d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102539c1d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d102539c1d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102539c1d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102539c1d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102539c1d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102539c1d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d102539c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d102539c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d102539c1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d102539c1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d102539c1d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d102539c1d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d102539c1d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d102539c1d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45a09ed19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45a09ed19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102539c1d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102539c1d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45a09ed190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45a09ed190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98e6f03ef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98e6f03ef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45a09ed190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45a09ed190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5a09ed19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5a09ed19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45a09ed190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45a09ed190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5a09ed19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5a09ed19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45a09ed190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45a09ed190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45a09ed190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45a09ed190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45a09ed190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45a09ed190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45a09ed190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45a09ed190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45a09ed190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45a09ed190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45a09ed190_0_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45a09ed190_0_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45a09ed190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45a09ed190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45a09ed190_0_3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45a09ed190_0_3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45a09ed190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45a09ed190_0_5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45a09ed190_0_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Google Shape;334;g45a09ed190_0_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d102539c1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d102539c1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45a09ed190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45a09ed190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45a09ed190_0_2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45a09ed190_0_2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45a09ed190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Google Shape;368;g45a09ed190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45a09ed190_0_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45a09ed190_0_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45a09ed190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45a09ed190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45a09ed190_0_3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45a09ed190_0_3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45a09ed190_0_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45a09ed190_0_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45a09ed190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45a09ed190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45a09ed190_0_4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45a09ed190_0_4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45a09ed190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45a09ed190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102539c1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102539c1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45a09ed190_0_4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45a09ed190_0_4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45a09ed190_0_4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45a09ed190_0_4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45a09ed190_0_5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45a09ed190_0_5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45a09ed190_0_5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45a09ed190_0_5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d102539c1d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d102539c1d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102539c1d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102539c1d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d102539c1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d102539c1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d102539c1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d102539c1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stream.com/blog/ws/2017/12/20/swot-analysi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ookingformarketing.com/terminology/key-performance-indicator-kpi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Marketing Plan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CCB664-C595-0399-F7EA-B66EACCDC5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Targeting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Opportunity by Segment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Positioning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− Five-Box Chart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− Reasons to Believe (RTBs)</a:t>
            </a:r>
            <a:endParaRPr/>
          </a:p>
        </p:txBody>
      </p:sp>
      <p:sp>
        <p:nvSpPr>
          <p:cNvPr id="127" name="Google Shape;127;p23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Tactics</a:t>
            </a:r>
            <a:endParaRPr/>
          </a:p>
        </p:txBody>
      </p:sp>
      <p:sp>
        <p:nvSpPr>
          <p:cNvPr id="133" name="Google Shape;133;p2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4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Tactics</a:t>
            </a:r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Products and Services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Design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Customer Experience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Other Assets (warranties, etc.)</a:t>
            </a:r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Tactics</a:t>
            </a:r>
            <a:endParaRPr/>
          </a:p>
        </p:txBody>
      </p:sp>
      <p:sp>
        <p:nvSpPr>
          <p:cNvPr id="147" name="Google Shape;147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Pricing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Value Analysis or Competitive Benchmark − Recommended Prices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Price Communication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Who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What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Why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When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Where</a:t>
            </a:r>
            <a:endParaRPr/>
          </a:p>
        </p:txBody>
      </p:sp>
      <p:sp>
        <p:nvSpPr>
          <p:cNvPr id="148" name="Google Shape;148;p26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Tactics</a:t>
            </a:r>
            <a:endParaRPr/>
          </a:p>
        </p:txBody>
      </p:sp>
      <p:sp>
        <p:nvSpPr>
          <p:cNvPr id="154" name="Google Shape;154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Promotion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Objectives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Basic Awareness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Top-of-Mind Awareness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Information Awareness</a:t>
            </a:r>
            <a:endParaRPr sz="180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/>
              <a:t>Behavioral Awareness</a:t>
            </a:r>
            <a:br>
              <a:rPr lang="en" sz="1800"/>
            </a:b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Media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Channel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Frequency</a:t>
            </a:r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Tactics</a:t>
            </a:r>
            <a:endParaRPr/>
          </a:p>
        </p:txBody>
      </p:sp>
      <p:sp>
        <p:nvSpPr>
          <p:cNvPr id="161" name="Google Shape;161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Distribution Channel</a:t>
            </a: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Length, Breadth, and Depth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Channel Roles</a:t>
            </a:r>
            <a:endParaRPr sz="1800"/>
          </a:p>
        </p:txBody>
      </p:sp>
      <p:sp>
        <p:nvSpPr>
          <p:cNvPr id="162" name="Google Shape;162;p28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16</a:t>
            </a:fld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168" name="Google Shape;168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9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Implementation</a:t>
            </a:r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Programs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Timing and Responsibility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Measurement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Performance Indicators</a:t>
            </a:r>
            <a:endParaRPr/>
          </a:p>
        </p:txBody>
      </p:sp>
      <p:sp>
        <p:nvSpPr>
          <p:cNvPr id="176" name="Google Shape;176;p30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</a:t>
            </a:r>
            <a:endParaRPr/>
          </a:p>
        </p:txBody>
      </p:sp>
      <p:sp>
        <p:nvSpPr>
          <p:cNvPr id="182" name="Google Shape;182;p3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Financials</a:t>
            </a:r>
            <a:endParaRPr/>
          </a:p>
        </p:txBody>
      </p:sp>
      <p:sp>
        <p:nvSpPr>
          <p:cNvPr id="189" name="Google Shape;189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Budget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Revenue Forecast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Specific, Measurable, Actionable, Realistic, and Time-bound</a:t>
            </a:r>
            <a:endParaRPr/>
          </a:p>
        </p:txBody>
      </p:sp>
      <p:sp>
        <p:nvSpPr>
          <p:cNvPr id="190" name="Google Shape;190;p32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20</a:t>
            </a:fld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196" name="Google Shape;196;p3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3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</a:t>
            </a:r>
            <a:endParaRPr/>
          </a:p>
        </p:txBody>
      </p:sp>
      <p:sp>
        <p:nvSpPr>
          <p:cNvPr id="203" name="Google Shape;20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Team Members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Planning Process and Schedule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Key Assumptions</a:t>
            </a:r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About &amp; Mission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0" name="Google Shape;210;p3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Who are we, and what do we stand for?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1" name="Google Shape;211;p35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</a:t>
            </a:r>
            <a:endParaRPr/>
          </a:p>
        </p:txBody>
      </p:sp>
      <p:sp>
        <p:nvSpPr>
          <p:cNvPr id="217" name="Google Shape;217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Looking for Marketing is focused on being a free directory resource for the marketing community. It’s built to help beginners and veterans learn and grow through industry books, events, and other resources.</a:t>
            </a:r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</a:t>
            </a:r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To be the resource for people interested in the marketing field and for anyone looking to grow an online brand, product, or service.</a:t>
            </a:r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SWOT</a:t>
            </a:r>
            <a:r>
              <a:rPr lang="en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Analysis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333333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SWOT Analysis:</a:t>
            </a:r>
            <a:r>
              <a:rPr lang="en" sz="1300">
                <a:solidFill>
                  <a:srgbClr val="1FA3FF"/>
                </a:solidFill>
                <a:highlight>
                  <a:srgbClr val="FFFFFF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300">
                <a:solidFill>
                  <a:srgbClr val="3E3F3F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What are the Strengths, Weaknesses, Opportunities, and Threats that your company (especially your marketing team) is facing?</a:t>
            </a:r>
            <a:endParaRPr sz="1300">
              <a:solidFill>
                <a:srgbClr val="3E3F3F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5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650" y="1797800"/>
            <a:ext cx="4014652" cy="299112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8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Goals &amp; KPIs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3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What is success?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39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- 30 Days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1,000 online visitors, 100 email subscribers, and 10 customers from marketing efforts to drive awareness. 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 5 subscribers to customers through email campaigns. 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Rank in the top ten search results for “looking for marketing…,” “where to start with marketing,” “starting a career in marketing,” “marketing best practices,” and “transitioning to a marketing career.”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 5 articles.</a:t>
            </a:r>
            <a:endParaRPr/>
          </a:p>
        </p:txBody>
      </p:sp>
      <p:sp>
        <p:nvSpPr>
          <p:cNvPr id="247" name="Google Shape;247;p40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- 60 Days</a:t>
            </a:r>
            <a:endParaRPr/>
          </a:p>
        </p:txBody>
      </p:sp>
      <p:sp>
        <p:nvSpPr>
          <p:cNvPr id="253" name="Google Shape;253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2,500 online visitors, 200 email subscribers, and 20 customers from marketing efforts to drive awareness. 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 10 subscribers to customers through email campaigns. 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Rank in the top five search results for “looking for marketing…,” “where to start with marketing,” “starting a career in marketing,” “marketing best practices,” and “transitioning to a marketing career.”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 10 articles.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1,000 social media followers.</a:t>
            </a:r>
            <a:endParaRPr/>
          </a:p>
        </p:txBody>
      </p:sp>
      <p:sp>
        <p:nvSpPr>
          <p:cNvPr id="254" name="Google Shape;254;p41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Executive Summary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Vision and Mission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Scope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Goals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Strategies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Budget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- 90 Days</a:t>
            </a:r>
            <a:endParaRPr/>
          </a:p>
        </p:txBody>
      </p:sp>
      <p:sp>
        <p:nvSpPr>
          <p:cNvPr id="260" name="Google Shape;260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5,000 online visitors, 400 email subscribers, and 30 customers from marketing efforts to drive awareness. 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Convert 20 subscribers to customers through email campaigns. 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Rank as the number one search result for “looking for marketing…,” “where to start with marketing,” “starting a career in marketing,” “marketing best practices,” and “transitioning to a marketing career.”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Publish 15 articles.</a:t>
            </a:r>
            <a:br>
              <a:rPr lang="en"/>
            </a:b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2,500 social media followers and 10% engagement.</a:t>
            </a:r>
            <a:endParaRPr/>
          </a:p>
        </p:txBody>
      </p:sp>
      <p:sp>
        <p:nvSpPr>
          <p:cNvPr id="261" name="Google Shape;261;p42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KPIs</a:t>
            </a:r>
            <a:r>
              <a:rPr lang="en" sz="2000" i="1">
                <a:solidFill>
                  <a:schemeClr val="dk2"/>
                </a:solidFill>
              </a:rPr>
              <a:t> (measured with)</a:t>
            </a:r>
            <a:endParaRPr sz="2000" i="1">
              <a:solidFill>
                <a:schemeClr val="dk2"/>
              </a:solidFill>
            </a:endParaRPr>
          </a:p>
        </p:txBody>
      </p:sp>
      <p:sp>
        <p:nvSpPr>
          <p:cNvPr id="267" name="Google Shape;26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Website visitors </a:t>
            </a:r>
            <a:r>
              <a:rPr lang="en" i="1"/>
              <a:t>(Google Analytics)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email subscriber count </a:t>
            </a:r>
            <a:r>
              <a:rPr lang="en" i="1"/>
              <a:t>(email marketing software)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number of customers </a:t>
            </a:r>
            <a:r>
              <a:rPr lang="en" i="1"/>
              <a:t>(GA goals/payment dashboard)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Organic site ranking </a:t>
            </a:r>
            <a:r>
              <a:rPr lang="en" i="1"/>
              <a:t>(SEMrush)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Number of articles published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Social media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Engagement </a:t>
            </a:r>
            <a:r>
              <a:rPr lang="en" i="1"/>
              <a:t>(likes, shares, comments)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Reach </a:t>
            </a:r>
            <a:r>
              <a:rPr lang="en" i="1"/>
              <a:t>(views)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Leads </a:t>
            </a:r>
            <a:r>
              <a:rPr lang="en" i="1"/>
              <a:t>(subscribers)</a:t>
            </a:r>
            <a:endParaRPr i="1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Conversions </a:t>
            </a:r>
            <a:r>
              <a:rPr lang="en" i="1"/>
              <a:t>(purchases)</a:t>
            </a:r>
            <a:endParaRPr i="1"/>
          </a:p>
        </p:txBody>
      </p:sp>
      <p:sp>
        <p:nvSpPr>
          <p:cNvPr id="268" name="Google Shape;268;p43"/>
          <p:cNvSpPr txBox="1"/>
          <p:nvPr/>
        </p:nvSpPr>
        <p:spPr>
          <a:xfrm>
            <a:off x="311700" y="4294825"/>
            <a:ext cx="8597100" cy="6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ℹ️</a:t>
            </a:r>
            <a:r>
              <a:rPr lang="en" sz="10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000" b="1" i="1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KPI</a:t>
            </a:r>
            <a:r>
              <a:rPr lang="en" sz="10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 - </a:t>
            </a:r>
            <a:r>
              <a:rPr lang="en" sz="1000" i="1">
                <a:solidFill>
                  <a:srgbClr val="212529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means to measure the performance of various factors, from employee functions to marketing tactics. Tracking KPIs will help your organization achieve its goals.</a:t>
            </a:r>
            <a:endParaRPr sz="1000" i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9" name="Google Shape;269;p43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User Personas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5" name="Google Shape;275;p4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Identifying our audience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76" name="Google Shape;276;p44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 - Student</a:t>
            </a:r>
            <a:endParaRPr/>
          </a:p>
        </p:txBody>
      </p:sp>
      <p:sp>
        <p:nvSpPr>
          <p:cNvPr id="282" name="Google Shape;282;p45"/>
          <p:cNvSpPr txBox="1">
            <a:spLocks noGrp="1"/>
          </p:cNvSpPr>
          <p:nvPr>
            <p:ph type="body" idx="1"/>
          </p:nvPr>
        </p:nvSpPr>
        <p:spPr>
          <a:xfrm>
            <a:off x="311700" y="3038875"/>
            <a:ext cx="4200300" cy="15915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Why?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Real Quotes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(About quotes, challenges, etc.)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“I’m interested and think I’ll be good in a marketing position, but I’m not sure where to begin.” “I would feel more comfortable talking with a professional in that position to get a better idea of the challenges and successes.”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Common Objections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(Why wouldn't they buy your product/service?)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Not sure if the information is legitimate or up-to-date. Unsure if this is a marketing scam or money grab.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3" name="Google Shape;283;p45"/>
          <p:cNvSpPr txBox="1"/>
          <p:nvPr/>
        </p:nvSpPr>
        <p:spPr>
          <a:xfrm>
            <a:off x="610363" y="1017725"/>
            <a:ext cx="3901500" cy="192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Who?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Background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(Job? Career path? Family?)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No job, still in school (high school/college) and studying at night, or regular job looking for something more. Undecided on career path or looking to change education path. No familial responsibilities.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Demographics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(Male or female? Age? Income? Location?)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Either gender, age 18-28, lower income/minimum wage, USA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Identifiers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(Demeanor? Communication preferences?)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Undecided/unsure, wanting a change, self-researcher, heavy mobile user</a:t>
            </a:r>
            <a:endParaRPr sz="800"/>
          </a:p>
        </p:txBody>
      </p:sp>
      <p:sp>
        <p:nvSpPr>
          <p:cNvPr id="284" name="Google Shape;284;p45"/>
          <p:cNvSpPr txBox="1">
            <a:spLocks noGrp="1"/>
          </p:cNvSpPr>
          <p:nvPr>
            <p:ph type="body" idx="1"/>
          </p:nvPr>
        </p:nvSpPr>
        <p:spPr>
          <a:xfrm>
            <a:off x="4632150" y="3296775"/>
            <a:ext cx="3901500" cy="16551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How?</a:t>
            </a:r>
            <a:br>
              <a:rPr lang="en" sz="800" b="1">
                <a:latin typeface="Roboto"/>
                <a:ea typeface="Roboto"/>
                <a:cs typeface="Roboto"/>
                <a:sym typeface="Roboto"/>
              </a:rPr>
            </a:b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Marketing Messaging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(How should you describe your solution?)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A no-risk, no-commitment, community-backed online resource to introduce people to the marketing industry and all the opportunities within it.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Elevator Pitch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(Sell your persona on your solution)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Unsure of your career path? Consider a career in the marketing industry. Get insights from people all over the marketing landscape. From designers, communities managers, analytical thinkers, technology enthusiasts, and digital strategists.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85" name="Google Shape;285;p45"/>
          <p:cNvSpPr txBox="1"/>
          <p:nvPr/>
        </p:nvSpPr>
        <p:spPr>
          <a:xfrm>
            <a:off x="4632150" y="1017725"/>
            <a:ext cx="3901500" cy="2162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What?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Goals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(Primary goal? Secondary goal?)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Wants to know what it’s really like to work as a marketing professional, understand the different positions in the marketing industry, and how to get started in a specific marketing position.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Challenges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(Primary challenge? Secondary challenge?)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Young and unsure of self, afraid of school debt/costs, taking a leap of faith. 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What Can We Do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(...to help our persona achieve their goals? ...to overcome their challenges?)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Provide resources to take some of the unknown out of the equation, as well as mastermind/counseling and one-on-one interviews. </a:t>
            </a:r>
            <a:endParaRPr sz="800"/>
          </a:p>
        </p:txBody>
      </p:sp>
      <p:sp>
        <p:nvSpPr>
          <p:cNvPr id="286" name="Google Shape;286;p45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 - Career Jumper</a:t>
            </a:r>
            <a:endParaRPr/>
          </a:p>
        </p:txBody>
      </p:sp>
      <p:sp>
        <p:nvSpPr>
          <p:cNvPr id="292" name="Google Shape;292;p46"/>
          <p:cNvSpPr txBox="1">
            <a:spLocks noGrp="1"/>
          </p:cNvSpPr>
          <p:nvPr>
            <p:ph type="body" idx="1"/>
          </p:nvPr>
        </p:nvSpPr>
        <p:spPr>
          <a:xfrm>
            <a:off x="311700" y="3108125"/>
            <a:ext cx="3901500" cy="15552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Why?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Real Quotes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(About quotes, challenges, etc.)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“I’m tired of working at this job without any sign of improvement.” “I need a career that I’m more excited about each day.” “I want to do better for my family.”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Common Objections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(Why wouldn't they buy your product/service?)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Not a lot of time to read long articles, not sure whether to trust information presented to help make a big career decision that affects family’s well-being.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3" name="Google Shape;293;p46"/>
          <p:cNvSpPr txBox="1"/>
          <p:nvPr/>
        </p:nvSpPr>
        <p:spPr>
          <a:xfrm>
            <a:off x="311688" y="1086675"/>
            <a:ext cx="3901500" cy="1921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Who?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Background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(Job? Career path? Family?)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9-5er, in a job but looking for a career or a career change. Married with 1-2 kids.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Demographics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(Male or female? Age? Income? Location?)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Either gender, age 27-37, 40-75k annually, USA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Identifiers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(Demeanor? Communication preferences?)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Stressed and tired, feels like they’re not getting anywhere in current field/job, has come to realize their current career path isn’t for them. Self-researcher but not a lot of time between job and family. Mobile user first, desktop second.</a:t>
            </a:r>
            <a:endParaRPr sz="800"/>
          </a:p>
        </p:txBody>
      </p:sp>
      <p:sp>
        <p:nvSpPr>
          <p:cNvPr id="294" name="Google Shape;294;p46"/>
          <p:cNvSpPr txBox="1">
            <a:spLocks noGrp="1"/>
          </p:cNvSpPr>
          <p:nvPr>
            <p:ph type="body" idx="1"/>
          </p:nvPr>
        </p:nvSpPr>
        <p:spPr>
          <a:xfrm>
            <a:off x="4435900" y="3434725"/>
            <a:ext cx="3901500" cy="14160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latin typeface="Roboto"/>
                <a:ea typeface="Roboto"/>
                <a:cs typeface="Roboto"/>
                <a:sym typeface="Roboto"/>
              </a:rPr>
              <a:t>How?</a:t>
            </a:r>
            <a:br>
              <a:rPr lang="en" sz="800" b="1">
                <a:latin typeface="Roboto"/>
                <a:ea typeface="Roboto"/>
                <a:cs typeface="Roboto"/>
                <a:sym typeface="Roboto"/>
              </a:rPr>
            </a:b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Marketing Messaging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(How should you describe your solution?)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Find career help through thoughtful and informative resources.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Elevator Pitch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(Sell your persona on your solution)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We provide free resources and access to professionals throughout the marketing industry with no commitment. We are simply a group people who love what they do and want to share it with others.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5" name="Google Shape;295;p46"/>
          <p:cNvSpPr txBox="1"/>
          <p:nvPr/>
        </p:nvSpPr>
        <p:spPr>
          <a:xfrm>
            <a:off x="4435900" y="1086675"/>
            <a:ext cx="3901500" cy="22791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0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What?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Goals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(Primary goal? Secondary goal?)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Make more money, do something that excites them again, looking to regain that fire/spark for what they do. Considered a marketing job but was never sure how to get started or if it’s right for them. 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Challenges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(Primary challenge? Secondary challenge?)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Limited time, working late hours or managing family. Can’t take a huge pay cut, might be the primary home income.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What Can We Do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(...to help our persona achieve their goals? ...to overcome their challenges?)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Be a free resource that allows them to learn more and plan their career move. A resource to give them advice on the industry/career they’re interested in. 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6" name="Google Shape;296;p46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 - Marketing Professional</a:t>
            </a:r>
            <a:endParaRPr/>
          </a:p>
        </p:txBody>
      </p:sp>
      <p:sp>
        <p:nvSpPr>
          <p:cNvPr id="302" name="Google Shape;302;p47"/>
          <p:cNvSpPr txBox="1">
            <a:spLocks noGrp="1"/>
          </p:cNvSpPr>
          <p:nvPr>
            <p:ph type="body" idx="1"/>
          </p:nvPr>
        </p:nvSpPr>
        <p:spPr>
          <a:xfrm>
            <a:off x="629950" y="3092200"/>
            <a:ext cx="3901500" cy="16761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Why?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Real Quotes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(About quotes, challenges, etc.)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“I have a busy day, the last thing I need is another marketing clickbait email to get me to sign up or give information to something.” “I want the most important topics related to what I care about at the top of the newsfeed.” “I’m looking for new ideas, case studies, and industry news from well-written sources.” 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Common Objections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(Why wouldn't they buy your product/service?)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Too many “marketing” sites making the same claims, wants to know how the information is better and what’s different with yours.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3" name="Google Shape;303;p47"/>
          <p:cNvSpPr txBox="1">
            <a:spLocks noGrp="1"/>
          </p:cNvSpPr>
          <p:nvPr>
            <p:ph type="body" idx="1"/>
          </p:nvPr>
        </p:nvSpPr>
        <p:spPr>
          <a:xfrm>
            <a:off x="4632150" y="3092200"/>
            <a:ext cx="3901500" cy="1402200"/>
          </a:xfrm>
          <a:prstGeom prst="rect">
            <a:avLst/>
          </a:prstGeom>
          <a:solidFill>
            <a:srgbClr val="F3F3F3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How?</a:t>
            </a:r>
            <a:br>
              <a:rPr lang="en" sz="800" b="1">
                <a:latin typeface="Roboto"/>
                <a:ea typeface="Roboto"/>
                <a:cs typeface="Roboto"/>
                <a:sym typeface="Roboto"/>
              </a:rPr>
            </a:br>
            <a:r>
              <a:rPr lang="en" sz="800" b="1"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" sz="800">
                <a:latin typeface="Roboto"/>
                <a:ea typeface="Roboto"/>
                <a:cs typeface="Roboto"/>
                <a:sym typeface="Roboto"/>
              </a:rPr>
              <a:t>Marketing Messaging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(How should you describe your solution?)</a:t>
            </a:r>
            <a:br>
              <a:rPr lang="en" sz="800" i="1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A simple, to-the-point online resource providing help and ideas from others in the industry.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- Elevator Pitch </a:t>
            </a:r>
            <a:r>
              <a:rPr lang="en" sz="800" i="1">
                <a:latin typeface="Roboto"/>
                <a:ea typeface="Roboto"/>
                <a:cs typeface="Roboto"/>
                <a:sym typeface="Roboto"/>
              </a:rPr>
              <a:t>(Sell your persona on your solution)</a:t>
            </a: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latin typeface="Roboto"/>
                <a:ea typeface="Roboto"/>
                <a:cs typeface="Roboto"/>
                <a:sym typeface="Roboto"/>
              </a:rPr>
              <a:t>We offer real information — no fluff – from others in similar positions without commitment or spam. 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4" name="Google Shape;304;p47"/>
          <p:cNvSpPr txBox="1"/>
          <p:nvPr/>
        </p:nvSpPr>
        <p:spPr>
          <a:xfrm>
            <a:off x="629950" y="1042025"/>
            <a:ext cx="3901500" cy="202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Who?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Background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(Job? Career path? Family?)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 the marketing industry, newer to the position or looking to grow/refine skills. Married/single with 1-3 kids.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Demographics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(Male or female? Age? Income? Location?)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Either gender, age 24-54, 40-120k annually, USA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Identifiers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(Demeanor? Communication preferences?)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Busy marketing professional, wants information delivered, has little time to research or read long form articles without a clear summary or non-clickbait topic.</a:t>
            </a:r>
            <a:endParaRPr sz="800"/>
          </a:p>
        </p:txBody>
      </p:sp>
      <p:sp>
        <p:nvSpPr>
          <p:cNvPr id="305" name="Google Shape;305;p47"/>
          <p:cNvSpPr txBox="1"/>
          <p:nvPr/>
        </p:nvSpPr>
        <p:spPr>
          <a:xfrm>
            <a:off x="4632150" y="1017725"/>
            <a:ext cx="3901500" cy="20259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What?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Goals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(Primary goal? Secondary goal?)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Learn new or stay on top of best practices in the industry. Looking to expand their knowledge in general or specific marketing topics.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Challenges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(Primary challenge? Secondary challenge?)</a:t>
            </a:r>
            <a:b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Busy professional, doesn’t have time for spam or unrelated topics to their primary function or industry.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What Can We Do </a:t>
            </a:r>
            <a:r>
              <a:rPr lang="en" sz="8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(...to help our persona achieve their goals? ...to overcome their challenges?)</a:t>
            </a: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Customize topics and communication based on the things they care about. </a:t>
            </a:r>
            <a:endParaRPr sz="800"/>
          </a:p>
        </p:txBody>
      </p:sp>
      <p:sp>
        <p:nvSpPr>
          <p:cNvPr id="306" name="Google Shape;306;p47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35</a:t>
            </a:fld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8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Content Plan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2" name="Google Shape;312;p4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Article topics and site content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3" name="Google Shape;313;p48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Types of Content - Content Pillars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19" name="Google Shape;31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Roboto"/>
                <a:ea typeface="Roboto"/>
                <a:cs typeface="Roboto"/>
                <a:sym typeface="Roboto"/>
              </a:rPr>
              <a:t>Student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latin typeface="Roboto"/>
                <a:ea typeface="Roboto"/>
                <a:cs typeface="Roboto"/>
                <a:sym typeface="Roboto"/>
              </a:rPr>
              <a:t>- Interviewer style Q&amp;A</a:t>
            </a:r>
            <a:br>
              <a:rPr lang="en" sz="1000"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latin typeface="Roboto"/>
                <a:ea typeface="Roboto"/>
                <a:cs typeface="Roboto"/>
                <a:sym typeface="Roboto"/>
              </a:rPr>
              <a:t>- How to get started</a:t>
            </a:r>
            <a:br>
              <a:rPr lang="en" sz="1000"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latin typeface="Roboto"/>
                <a:ea typeface="Roboto"/>
                <a:cs typeface="Roboto"/>
                <a:sym typeface="Roboto"/>
              </a:rPr>
              <a:t>- One-on-one counseling video/calls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0" name="Google Shape;320;p49"/>
          <p:cNvSpPr txBox="1"/>
          <p:nvPr/>
        </p:nvSpPr>
        <p:spPr>
          <a:xfrm>
            <a:off x="3271050" y="1599550"/>
            <a:ext cx="26019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Career Jumper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Testimonials</a:t>
            </a:r>
            <a:b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How to get started</a:t>
            </a:r>
            <a:b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TL;DR articles</a:t>
            </a:r>
            <a:b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Latest news and trends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1" name="Google Shape;321;p49"/>
          <p:cNvSpPr txBox="1"/>
          <p:nvPr/>
        </p:nvSpPr>
        <p:spPr>
          <a:xfrm>
            <a:off x="5934775" y="1599550"/>
            <a:ext cx="26019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Marketing Professional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TL;DR articles</a:t>
            </a:r>
            <a:b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Statistics and case studies</a:t>
            </a:r>
            <a:b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Best practices</a:t>
            </a:r>
            <a:b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Latest news and trends</a:t>
            </a:r>
            <a:endParaRPr/>
          </a:p>
        </p:txBody>
      </p:sp>
      <p:sp>
        <p:nvSpPr>
          <p:cNvPr id="322" name="Google Shape;322;p49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Content Topics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8" name="Google Shape;328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u="sng">
                <a:latin typeface="Roboto"/>
                <a:ea typeface="Roboto"/>
                <a:cs typeface="Roboto"/>
                <a:sym typeface="Roboto"/>
              </a:rPr>
              <a:t>Student</a:t>
            </a:r>
            <a:endParaRPr sz="10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900">
                <a:latin typeface="Roboto"/>
                <a:ea typeface="Roboto"/>
                <a:cs typeface="Roboto"/>
                <a:sym typeface="Roboto"/>
              </a:rPr>
              <a:t>- Certifications (free/paid)</a:t>
            </a:r>
            <a:br>
              <a:rPr lang="en" sz="900"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latin typeface="Roboto"/>
                <a:ea typeface="Roboto"/>
                <a:cs typeface="Roboto"/>
                <a:sym typeface="Roboto"/>
              </a:rPr>
              <a:t>- Interviews and articles from people in the field</a:t>
            </a:r>
            <a:br>
              <a:rPr lang="en" sz="900"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latin typeface="Roboto"/>
                <a:ea typeface="Roboto"/>
                <a:cs typeface="Roboto"/>
                <a:sym typeface="Roboto"/>
              </a:rPr>
              <a:t>- Testimonials from people new to the industry</a:t>
            </a:r>
            <a:br>
              <a:rPr lang="en" sz="900"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latin typeface="Roboto"/>
                <a:ea typeface="Roboto"/>
                <a:cs typeface="Roboto"/>
                <a:sym typeface="Roboto"/>
              </a:rPr>
              <a:t>- Information on different marketing fields</a:t>
            </a:r>
            <a:br>
              <a:rPr lang="en" sz="900"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latin typeface="Roboto"/>
                <a:ea typeface="Roboto"/>
                <a:cs typeface="Roboto"/>
                <a:sym typeface="Roboto"/>
              </a:rPr>
              <a:t>- How to get started in those fields</a:t>
            </a:r>
            <a:br>
              <a:rPr lang="en" sz="900"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latin typeface="Roboto"/>
                <a:ea typeface="Roboto"/>
                <a:cs typeface="Roboto"/>
                <a:sym typeface="Roboto"/>
              </a:rPr>
              <a:t>- Things to know for an interview</a:t>
            </a:r>
            <a:endParaRPr sz="9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9" name="Google Shape;329;p50"/>
          <p:cNvSpPr txBox="1"/>
          <p:nvPr/>
        </p:nvSpPr>
        <p:spPr>
          <a:xfrm>
            <a:off x="3276150" y="1379875"/>
            <a:ext cx="2591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Career Jumper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Testimonials of how others made the transition</a:t>
            </a:r>
            <a:br>
              <a:rPr lang="en" sz="900" i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Statistics and case studies on marketing job growth and skills needed</a:t>
            </a:r>
            <a:b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Things to know for an interview</a:t>
            </a:r>
            <a:endParaRPr sz="1300"/>
          </a:p>
        </p:txBody>
      </p:sp>
      <p:sp>
        <p:nvSpPr>
          <p:cNvPr id="330" name="Google Shape;330;p50"/>
          <p:cNvSpPr txBox="1"/>
          <p:nvPr/>
        </p:nvSpPr>
        <p:spPr>
          <a:xfrm>
            <a:off x="6069300" y="1379875"/>
            <a:ext cx="2591700" cy="15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Marketing Professional</a:t>
            </a:r>
            <a:endParaRPr sz="180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Specific industry news</a:t>
            </a:r>
            <a:b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Statistics and case studies</a:t>
            </a:r>
            <a:b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Content-specific fields and/or industry</a:t>
            </a:r>
            <a:b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- Best practices</a:t>
            </a:r>
            <a:endParaRPr sz="1300"/>
          </a:p>
        </p:txBody>
      </p:sp>
      <p:sp>
        <p:nvSpPr>
          <p:cNvPr id="331" name="Google Shape;331;p50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38</a:t>
            </a:fld>
            <a:endParaRPr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5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Design &amp; Style Guide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7" name="Google Shape;337;p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Our look and feel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51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 Analysis</a:t>
            </a: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Brand Story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4" name="Google Shape;344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OUR VISION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Be the resource for people interested in the marketing field and for anyone looking to grow an online brand, product, or service through clean and thoughtful guides.</a:t>
            </a:r>
            <a:endParaRPr i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br>
              <a:rPr lang="en" b="1">
                <a:latin typeface="Roboto"/>
                <a:ea typeface="Roboto"/>
                <a:cs typeface="Roboto"/>
                <a:sym typeface="Roboto"/>
              </a:rPr>
            </a:br>
            <a:r>
              <a:rPr lang="en" b="1">
                <a:latin typeface="Roboto"/>
                <a:ea typeface="Roboto"/>
                <a:cs typeface="Roboto"/>
                <a:sym typeface="Roboto"/>
              </a:rPr>
              <a:t>OUR MISSION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i="1">
                <a:latin typeface="Roboto"/>
                <a:ea typeface="Roboto"/>
                <a:cs typeface="Roboto"/>
                <a:sym typeface="Roboto"/>
              </a:rPr>
              <a:t>We help people succeed in the marketing industry. </a:t>
            </a:r>
            <a:endParaRPr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5" name="Google Shape;345;p52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Moodboard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1" name="Google Shape;351;p53" descr="Image result for mentorshi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69332" y="2088594"/>
            <a:ext cx="4665561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53" descr="Image result for giving hel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650" y="1128550"/>
            <a:ext cx="2333625" cy="173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53" descr="Image result for mentorship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56675" y="851075"/>
            <a:ext cx="4105275" cy="111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53" descr="Image result for mentorship moodboard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655475" y="3629025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53" descr="Image result for mentorship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22350" y="1104738"/>
            <a:ext cx="233362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53" descr="Image result for mentorship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6800" y="309157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3" descr="Image result for helping professionals succeed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91150" y="3426725"/>
            <a:ext cx="299085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53" descr="Image result for help icon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554425" y="27825"/>
            <a:ext cx="1172050" cy="117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53" descr="Image result for help icon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55975" y="234825"/>
            <a:ext cx="616250" cy="61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53" descr="Image result for help icon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549050" y="15527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53" descr="Image result for help icon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317700" y="174085"/>
            <a:ext cx="737750" cy="7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53" descr="Image result for help icon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803125" y="173213"/>
            <a:ext cx="881275" cy="88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3" descr="Image result for help icon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182000" y="1249595"/>
            <a:ext cx="790950" cy="52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3" descr="Image result for help icon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837475" y="2862100"/>
            <a:ext cx="1283650" cy="12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3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41</a:t>
            </a:fld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Voice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1" name="Google Shape;371;p54"/>
          <p:cNvSpPr txBox="1">
            <a:spLocks noGrp="1"/>
          </p:cNvSpPr>
          <p:nvPr>
            <p:ph type="body" idx="1"/>
          </p:nvPr>
        </p:nvSpPr>
        <p:spPr>
          <a:xfrm>
            <a:off x="4213950" y="1152475"/>
            <a:ext cx="3417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WORDS WE DON’T LIKE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Spam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Intrusive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“Click to read more”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“Top 10 list”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2" name="Google Shape;372;p54"/>
          <p:cNvSpPr txBox="1">
            <a:spLocks noGrp="1"/>
          </p:cNvSpPr>
          <p:nvPr>
            <p:ph type="body" idx="1"/>
          </p:nvPr>
        </p:nvSpPr>
        <p:spPr>
          <a:xfrm>
            <a:off x="1513050" y="1171075"/>
            <a:ext cx="2700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Roboto"/>
                <a:ea typeface="Roboto"/>
                <a:cs typeface="Roboto"/>
                <a:sym typeface="Roboto"/>
              </a:rPr>
              <a:t>WORDS WE LIKE</a:t>
            </a:r>
            <a:endParaRPr b="1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Helpful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Inspiring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Direct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Share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Community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3" name="Google Shape;373;p54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42</a:t>
            </a:fld>
            <a:endParaRPr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Logo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55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43</a:t>
            </a:fld>
            <a:endParaRPr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Logo Guidelines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Don’t squish or stretch the logo or use with bright colors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5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Brand Colors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5" name="Google Shape;395;p57"/>
          <p:cNvSpPr txBox="1"/>
          <p:nvPr/>
        </p:nvSpPr>
        <p:spPr>
          <a:xfrm>
            <a:off x="1321050" y="3897925"/>
            <a:ext cx="65019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https://color.adobe.com/Looking-For-Marketing-color-theme-15806087</a:t>
            </a:r>
            <a:endParaRPr/>
          </a:p>
        </p:txBody>
      </p:sp>
      <p:pic>
        <p:nvPicPr>
          <p:cNvPr id="396" name="Google Shape;39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4" cy="2303997"/>
          </a:xfrm>
          <a:prstGeom prst="rect">
            <a:avLst/>
          </a:prstGeom>
          <a:noFill/>
          <a:ln>
            <a:noFill/>
          </a:ln>
        </p:spPr>
      </p:pic>
      <p:sp>
        <p:nvSpPr>
          <p:cNvPr id="397" name="Google Shape;397;p57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Typography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3" name="Google Shape;403;p58"/>
          <p:cNvSpPr txBox="1"/>
          <p:nvPr/>
        </p:nvSpPr>
        <p:spPr>
          <a:xfrm>
            <a:off x="639900" y="3322650"/>
            <a:ext cx="7864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Roboto"/>
                <a:ea typeface="Roboto"/>
                <a:cs typeface="Roboto"/>
                <a:sym typeface="Roboto"/>
              </a:rPr>
              <a:t>abcdefghijklmnopqrstuvwxyz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4" name="Google Shape;404;p58"/>
          <p:cNvSpPr txBox="1"/>
          <p:nvPr/>
        </p:nvSpPr>
        <p:spPr>
          <a:xfrm>
            <a:off x="639900" y="3097050"/>
            <a:ext cx="5366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Roboto Bold</a:t>
            </a:r>
            <a:endParaRPr/>
          </a:p>
        </p:txBody>
      </p:sp>
      <p:sp>
        <p:nvSpPr>
          <p:cNvPr id="405" name="Google Shape;405;p58"/>
          <p:cNvSpPr txBox="1"/>
          <p:nvPr/>
        </p:nvSpPr>
        <p:spPr>
          <a:xfrm>
            <a:off x="639900" y="3932500"/>
            <a:ext cx="7864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Roboto"/>
                <a:ea typeface="Roboto"/>
                <a:cs typeface="Roboto"/>
                <a:sym typeface="Roboto"/>
              </a:rPr>
              <a:t>ABCDEFGHIJKLMNOPQRSTUVWXYZ</a:t>
            </a:r>
            <a:endParaRPr sz="360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6" name="Google Shape;406;p58"/>
          <p:cNvSpPr txBox="1"/>
          <p:nvPr/>
        </p:nvSpPr>
        <p:spPr>
          <a:xfrm>
            <a:off x="639900" y="1547800"/>
            <a:ext cx="7864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abcdefghijklmnopqrstuvwxyz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7" name="Google Shape;407;p58"/>
          <p:cNvSpPr txBox="1"/>
          <p:nvPr/>
        </p:nvSpPr>
        <p:spPr>
          <a:xfrm>
            <a:off x="639900" y="1322200"/>
            <a:ext cx="5366700" cy="3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Roboto</a:t>
            </a:r>
            <a:endParaRPr/>
          </a:p>
        </p:txBody>
      </p:sp>
      <p:sp>
        <p:nvSpPr>
          <p:cNvPr id="408" name="Google Shape;408;p58"/>
          <p:cNvSpPr txBox="1"/>
          <p:nvPr/>
        </p:nvSpPr>
        <p:spPr>
          <a:xfrm>
            <a:off x="639900" y="2157650"/>
            <a:ext cx="78642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oboto"/>
                <a:ea typeface="Roboto"/>
                <a:cs typeface="Roboto"/>
                <a:sym typeface="Roboto"/>
              </a:rPr>
              <a:t>ABCDEFGHIJKLMNOPQRSTUVWXYZ</a:t>
            </a:r>
            <a:endParaRPr sz="3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09" name="Google Shape;409;p58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Website &amp; UX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p5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Hello World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6" name="Google Shape;416;p59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47</a:t>
            </a:fld>
            <a:endParaRPr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Website - Functionality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2" name="Google Shape;422;p60"/>
          <p:cNvSpPr txBox="1"/>
          <p:nvPr/>
        </p:nvSpPr>
        <p:spPr>
          <a:xfrm>
            <a:off x="607300" y="1189850"/>
            <a:ext cx="8161500" cy="3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Resource Directory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Tools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Courses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Books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Events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Terminology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News Feeds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Job Board and Professional Directories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Users can post that they are looking for a job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Employers can post job openings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User auth/profiles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Customized subscription/content types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Profile landing page, job title, areas they specialize in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Char char="●"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Author hub, where validated accounts can add content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Comment &amp; Rating System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60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Website - Desktop UX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29" name="Google Shape;42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63" y="1139125"/>
            <a:ext cx="795088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61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49</a:t>
            </a:fld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 Analysis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 Analysis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Total Addressable Market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Market Penetration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Market Shares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Four Market Components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Website - Mobile UX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6" name="Google Shape;436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50" y="1108175"/>
            <a:ext cx="1845300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62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Social Media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3" name="Google Shape;443;p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Please Like, Follow, and Subscribe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44" name="Google Shape;444;p63"/>
          <p:cNvSpPr txBox="1">
            <a:spLocks noGrp="1"/>
          </p:cNvSpPr>
          <p:nvPr>
            <p:ph type="sldNum" idx="12"/>
          </p:nvPr>
        </p:nvSpPr>
        <p:spPr>
          <a:xfrm>
            <a:off x="5881818" y="4663225"/>
            <a:ext cx="31392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Updated 20210414  </a:t>
            </a:r>
            <a:fld id="{00000000-1234-1234-1234-123412341234}" type="slidenum">
              <a:rPr lang="en"/>
              <a:t>51</a:t>
            </a:fld>
            <a:endParaRPr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Networks &amp; Posting Cadence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0" name="Google Shape;450;p64"/>
          <p:cNvSpPr txBox="1"/>
          <p:nvPr/>
        </p:nvSpPr>
        <p:spPr>
          <a:xfrm>
            <a:off x="1795775" y="1738350"/>
            <a:ext cx="20697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Facebook: 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One or two posts daily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Instagram: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Two posts daily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latin typeface="Roboto"/>
                <a:ea typeface="Roboto"/>
                <a:cs typeface="Roboto"/>
                <a:sym typeface="Roboto"/>
              </a:rPr>
              <a:t>LinkedIn:</a:t>
            </a:r>
            <a:br>
              <a:rPr lang="en" sz="1200"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latin typeface="Roboto"/>
                <a:ea typeface="Roboto"/>
                <a:cs typeface="Roboto"/>
                <a:sym typeface="Roboto"/>
              </a:rPr>
              <a:t>One post daily</a:t>
            </a:r>
            <a:endParaRPr sz="120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64"/>
          <p:cNvSpPr txBox="1"/>
          <p:nvPr/>
        </p:nvSpPr>
        <p:spPr>
          <a:xfrm>
            <a:off x="5278500" y="1738350"/>
            <a:ext cx="20697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Twitter: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Twelve posts daily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YouTube:</a:t>
            </a:r>
            <a:b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One post daily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Pinterest:</a:t>
            </a:r>
            <a:endParaRPr sz="12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Ten posts daily</a:t>
            </a:r>
            <a:endParaRPr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64"/>
          <p:cNvSpPr txBox="1"/>
          <p:nvPr/>
        </p:nvSpPr>
        <p:spPr>
          <a:xfrm>
            <a:off x="3724075" y="4666475"/>
            <a:ext cx="5310900" cy="32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i="1">
                <a:latin typeface="Roboto"/>
                <a:ea typeface="Roboto"/>
                <a:cs typeface="Roboto"/>
                <a:sym typeface="Roboto"/>
              </a:rPr>
              <a:t>* These aren’t end-all, be-all numbers; testing and research for your audience is needed</a:t>
            </a:r>
            <a:endParaRPr sz="1000" i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64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Posting Schedule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59" name="Google Shape;459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69275"/>
            <a:ext cx="8839200" cy="3699687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5"/>
          <p:cNvSpPr txBox="1">
            <a:spLocks noGrp="1"/>
          </p:cNvSpPr>
          <p:nvPr>
            <p:ph type="sldNum" idx="12"/>
          </p:nvPr>
        </p:nvSpPr>
        <p:spPr>
          <a:xfrm>
            <a:off x="5966550" y="4663225"/>
            <a:ext cx="305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Updated 20210414  </a:t>
            </a:r>
            <a:fld id="{00000000-1234-1234-1234-123412341234}" type="slidenum">
              <a:rPr lang="en"/>
              <a:t>53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 Analysis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Competitive Analysis Matrix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SWOT Analysis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Insights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Customer Analysis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Customer Description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Approximate Number of Customers − Customer Persona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Buying Process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Customer Beliefs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Importance Ratings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Perception Ratings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Situation Analysis</a:t>
            </a:r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Product/Service Analysis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Feature-Benefit Comparison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05" name="Google Shape;105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Strategy</a:t>
            </a:r>
            <a:endParaRPr/>
          </a:p>
        </p:txBody>
      </p:sp>
      <p:sp>
        <p:nvSpPr>
          <p:cNvPr id="112" name="Google Shape;112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Segmentation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Demographic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Geographic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Behavioral (Benefit Sought)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Psychographic (Benefit Sought)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2525</Words>
  <Application>Microsoft Office PowerPoint</Application>
  <PresentationFormat>On-screen Show (16:9)</PresentationFormat>
  <Paragraphs>276</Paragraphs>
  <Slides>53</Slides>
  <Notes>53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Montserrat</vt:lpstr>
      <vt:lpstr>Arial</vt:lpstr>
      <vt:lpstr>Roboto</vt:lpstr>
      <vt:lpstr>Simple Light</vt:lpstr>
      <vt:lpstr>Marketing Plan</vt:lpstr>
      <vt:lpstr>Executive Summary</vt:lpstr>
      <vt:lpstr>Executive Summary</vt:lpstr>
      <vt:lpstr>Situation Analysis</vt:lpstr>
      <vt:lpstr>Situation Analysis</vt:lpstr>
      <vt:lpstr>Situation Analysis</vt:lpstr>
      <vt:lpstr>Situation Analysis</vt:lpstr>
      <vt:lpstr>Strategy</vt:lpstr>
      <vt:lpstr>Strategy</vt:lpstr>
      <vt:lpstr>Strategy</vt:lpstr>
      <vt:lpstr>Strategy</vt:lpstr>
      <vt:lpstr>Tactics</vt:lpstr>
      <vt:lpstr>Tactics</vt:lpstr>
      <vt:lpstr>Tactics</vt:lpstr>
      <vt:lpstr>Tactics</vt:lpstr>
      <vt:lpstr>Tactics</vt:lpstr>
      <vt:lpstr>Implementation</vt:lpstr>
      <vt:lpstr>Implementation</vt:lpstr>
      <vt:lpstr>Financials</vt:lpstr>
      <vt:lpstr>Financials</vt:lpstr>
      <vt:lpstr>Appendix</vt:lpstr>
      <vt:lpstr>Appendix</vt:lpstr>
      <vt:lpstr>About &amp; Mission</vt:lpstr>
      <vt:lpstr>About</vt:lpstr>
      <vt:lpstr>Our Mission</vt:lpstr>
      <vt:lpstr>SWOT Analysis</vt:lpstr>
      <vt:lpstr>Goals &amp; KPIs</vt:lpstr>
      <vt:lpstr>Goals - 30 Days</vt:lpstr>
      <vt:lpstr>Goals - 60 Days</vt:lpstr>
      <vt:lpstr>Goals - 90 Days</vt:lpstr>
      <vt:lpstr>KPIs (measured with)</vt:lpstr>
      <vt:lpstr>User Personas</vt:lpstr>
      <vt:lpstr>Persona - Student</vt:lpstr>
      <vt:lpstr>Persona - Career Jumper</vt:lpstr>
      <vt:lpstr>Persona - Marketing Professional</vt:lpstr>
      <vt:lpstr>Content Plan</vt:lpstr>
      <vt:lpstr>Types of Content - Content Pillars</vt:lpstr>
      <vt:lpstr>Content Topics</vt:lpstr>
      <vt:lpstr>Design &amp; Style Guide</vt:lpstr>
      <vt:lpstr>Brand Story</vt:lpstr>
      <vt:lpstr>Moodboard</vt:lpstr>
      <vt:lpstr>Voice</vt:lpstr>
      <vt:lpstr>Logo</vt:lpstr>
      <vt:lpstr>Logo Guidelines</vt:lpstr>
      <vt:lpstr>Brand Colors</vt:lpstr>
      <vt:lpstr>Typography</vt:lpstr>
      <vt:lpstr>Website &amp; UX</vt:lpstr>
      <vt:lpstr>Website - Functionality</vt:lpstr>
      <vt:lpstr>Website - Desktop UX</vt:lpstr>
      <vt:lpstr>Website - Mobile UX</vt:lpstr>
      <vt:lpstr>Social Media</vt:lpstr>
      <vt:lpstr>Networks &amp; Posting Cadence</vt:lpstr>
      <vt:lpstr>Posting Schedule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Joseph O'Mahoney</cp:lastModifiedBy>
  <cp:revision>1</cp:revision>
  <dcterms:modified xsi:type="dcterms:W3CDTF">2024-12-02T12:27:46Z</dcterms:modified>
</cp:coreProperties>
</file>