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42FEB-33DF-46B1-B4CE-1EE25ABBF031}" type="datetimeFigureOut">
              <a:rPr lang="en-GB" smtClean="0"/>
              <a:t>08/04/2024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83455-8804-4E23-B60D-C54F33817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307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JTBD can be social, functional or emotional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04C235-46B2-41CB-8D6C-AFBD62A3C5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250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16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5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69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60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10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6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47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1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4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9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5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015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3">
            <a:extLst>
              <a:ext uri="{FF2B5EF4-FFF2-40B4-BE49-F238E27FC236}">
                <a16:creationId xmlns:a16="http://schemas.microsoft.com/office/drawing/2014/main" id="{7FAF46D7-C30B-B01B-0275-318FE343467C}"/>
              </a:ext>
            </a:extLst>
          </p:cNvPr>
          <p:cNvSpPr/>
          <p:nvPr/>
        </p:nvSpPr>
        <p:spPr>
          <a:xfrm>
            <a:off x="11644128" y="4407660"/>
            <a:ext cx="64818" cy="2450340"/>
          </a:xfrm>
          <a:prstGeom prst="rect">
            <a:avLst/>
          </a:prstGeom>
          <a:solidFill>
            <a:srgbClr val="A6A6A6"/>
          </a:solidFill>
        </p:spPr>
        <p:txBody>
          <a:bodyPr/>
          <a:lstStyle/>
          <a:p>
            <a:pPr defTabSz="609630"/>
            <a:endParaRPr lang="en-GB" sz="11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33" name="TextBox 4">
            <a:extLst>
              <a:ext uri="{FF2B5EF4-FFF2-40B4-BE49-F238E27FC236}">
                <a16:creationId xmlns:a16="http://schemas.microsoft.com/office/drawing/2014/main" id="{BA57156E-516F-38D5-4032-7B18E76D881F}"/>
              </a:ext>
            </a:extLst>
          </p:cNvPr>
          <p:cNvSpPr txBox="1"/>
          <p:nvPr/>
        </p:nvSpPr>
        <p:spPr>
          <a:xfrm rot="-5400000">
            <a:off x="9557263" y="1947654"/>
            <a:ext cx="4203085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2400"/>
              </a:lnSpc>
            </a:pPr>
            <a:r>
              <a:rPr lang="en-US" sz="2000" dirty="0">
                <a:solidFill>
                  <a:srgbClr val="A6A6A6"/>
                </a:solidFill>
                <a:latin typeface="Garamond" panose="02020404030301010803" pitchFamily="18" charset="0"/>
              </a:rPr>
              <a:t>Value Proposition Template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01E042-B066-774C-285B-BB4FA0C11B86}"/>
              </a:ext>
            </a:extLst>
          </p:cNvPr>
          <p:cNvSpPr/>
          <p:nvPr/>
        </p:nvSpPr>
        <p:spPr>
          <a:xfrm>
            <a:off x="6710814" y="996613"/>
            <a:ext cx="3798669" cy="2330788"/>
          </a:xfrm>
          <a:custGeom>
            <a:avLst/>
            <a:gdLst>
              <a:gd name="connsiteX0" fmla="*/ 3248968 w 3248967"/>
              <a:gd name="connsiteY0" fmla="*/ 542742 h 1893983"/>
              <a:gd name="connsiteX1" fmla="*/ 1997541 w 3248967"/>
              <a:gd name="connsiteY1" fmla="*/ 1893983 h 1893983"/>
              <a:gd name="connsiteX2" fmla="*/ 0 w 3248967"/>
              <a:gd name="connsiteY2" fmla="*/ 1893983 h 1893983"/>
              <a:gd name="connsiteX3" fmla="*/ 1915194 w 3248967"/>
              <a:gd name="connsiteY3" fmla="*/ 0 h 1893983"/>
              <a:gd name="connsiteX4" fmla="*/ 3248968 w 3248967"/>
              <a:gd name="connsiteY4" fmla="*/ 542742 h 1893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8967" h="1893983">
                <a:moveTo>
                  <a:pt x="3248968" y="542742"/>
                </a:moveTo>
                <a:lnTo>
                  <a:pt x="1997541" y="1893983"/>
                </a:lnTo>
                <a:lnTo>
                  <a:pt x="0" y="1893983"/>
                </a:lnTo>
                <a:cubicBezTo>
                  <a:pt x="11229" y="845929"/>
                  <a:pt x="864645" y="0"/>
                  <a:pt x="1915194" y="0"/>
                </a:cubicBezTo>
                <a:cubicBezTo>
                  <a:pt x="2432983" y="1248"/>
                  <a:pt x="2904607" y="207115"/>
                  <a:pt x="3248968" y="542742"/>
                </a:cubicBezTo>
                <a:close/>
              </a:path>
            </a:pathLst>
          </a:custGeom>
          <a:solidFill>
            <a:srgbClr val="D9D9D9"/>
          </a:solidFill>
          <a:ln w="24936" cap="flat">
            <a:noFill/>
            <a:prstDash val="solid"/>
            <a:miter/>
          </a:ln>
        </p:spPr>
        <p:txBody>
          <a:bodyPr rtlCol="0" anchor="ctr"/>
          <a:lstStyle/>
          <a:p>
            <a:pPr defTabSz="609630"/>
            <a:endParaRPr lang="en-US" sz="11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1841BFC-4648-917F-78C2-AAF3204A5D7C}"/>
              </a:ext>
            </a:extLst>
          </p:cNvPr>
          <p:cNvSpPr/>
          <p:nvPr/>
        </p:nvSpPr>
        <p:spPr>
          <a:xfrm>
            <a:off x="6709356" y="3327401"/>
            <a:ext cx="3811798" cy="2382993"/>
          </a:xfrm>
          <a:custGeom>
            <a:avLst/>
            <a:gdLst>
              <a:gd name="connsiteX0" fmla="*/ 3260197 w 3260196"/>
              <a:gd name="connsiteY0" fmla="*/ 1383681 h 1936404"/>
              <a:gd name="connsiteX1" fmla="*/ 1915194 w 3260196"/>
              <a:gd name="connsiteY1" fmla="*/ 1936405 h 1936404"/>
              <a:gd name="connsiteX2" fmla="*/ 0 w 3260196"/>
              <a:gd name="connsiteY2" fmla="*/ 21211 h 1936404"/>
              <a:gd name="connsiteX3" fmla="*/ 0 w 3260196"/>
              <a:gd name="connsiteY3" fmla="*/ 0 h 1936404"/>
              <a:gd name="connsiteX4" fmla="*/ 1998789 w 3260196"/>
              <a:gd name="connsiteY4" fmla="*/ 0 h 1936404"/>
              <a:gd name="connsiteX5" fmla="*/ 1988807 w 3260196"/>
              <a:gd name="connsiteY5" fmla="*/ 11229 h 1936404"/>
              <a:gd name="connsiteX6" fmla="*/ 3260197 w 3260196"/>
              <a:gd name="connsiteY6" fmla="*/ 1383681 h 1936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196" h="1936404">
                <a:moveTo>
                  <a:pt x="3260197" y="1383681"/>
                </a:moveTo>
                <a:cubicBezTo>
                  <a:pt x="2914588" y="1725546"/>
                  <a:pt x="2439221" y="1936405"/>
                  <a:pt x="1915194" y="1936405"/>
                </a:cubicBezTo>
                <a:cubicBezTo>
                  <a:pt x="857158" y="1936405"/>
                  <a:pt x="0" y="1079246"/>
                  <a:pt x="0" y="21211"/>
                </a:cubicBezTo>
                <a:cubicBezTo>
                  <a:pt x="0" y="13725"/>
                  <a:pt x="0" y="7486"/>
                  <a:pt x="0" y="0"/>
                </a:cubicBezTo>
                <a:lnTo>
                  <a:pt x="1998789" y="0"/>
                </a:lnTo>
                <a:lnTo>
                  <a:pt x="1988807" y="11229"/>
                </a:lnTo>
                <a:lnTo>
                  <a:pt x="3260197" y="138368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4936" cap="flat">
            <a:noFill/>
            <a:prstDash val="solid"/>
            <a:miter/>
          </a:ln>
        </p:spPr>
        <p:txBody>
          <a:bodyPr rtlCol="0" anchor="ctr"/>
          <a:lstStyle/>
          <a:p>
            <a:pPr defTabSz="609630"/>
            <a:endParaRPr lang="en-US" sz="11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84CD508-F9A9-A389-2FD7-148ADB3839EF}"/>
              </a:ext>
            </a:extLst>
          </p:cNvPr>
          <p:cNvSpPr/>
          <p:nvPr/>
        </p:nvSpPr>
        <p:spPr>
          <a:xfrm>
            <a:off x="9034655" y="1664525"/>
            <a:ext cx="2153163" cy="3365671"/>
          </a:xfrm>
          <a:custGeom>
            <a:avLst/>
            <a:gdLst>
              <a:gd name="connsiteX0" fmla="*/ 1841581 w 1841580"/>
              <a:gd name="connsiteY0" fmla="*/ 1372452 h 2734921"/>
              <a:gd name="connsiteX1" fmla="*/ 1272637 w 1841580"/>
              <a:gd name="connsiteY1" fmla="*/ 2734922 h 2734921"/>
              <a:gd name="connsiteX2" fmla="*/ 0 w 1841580"/>
              <a:gd name="connsiteY2" fmla="*/ 1362470 h 2734921"/>
              <a:gd name="connsiteX3" fmla="*/ 9981 w 1841580"/>
              <a:gd name="connsiteY3" fmla="*/ 1351241 h 2734921"/>
              <a:gd name="connsiteX4" fmla="*/ 1261408 w 1841580"/>
              <a:gd name="connsiteY4" fmla="*/ 0 h 2734921"/>
              <a:gd name="connsiteX5" fmla="*/ 1841581 w 1841580"/>
              <a:gd name="connsiteY5" fmla="*/ 1372452 h 273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41580" h="2734921">
                <a:moveTo>
                  <a:pt x="1841581" y="1372452"/>
                </a:moveTo>
                <a:cubicBezTo>
                  <a:pt x="1841581" y="1905213"/>
                  <a:pt x="1623236" y="2388066"/>
                  <a:pt x="1272637" y="2734922"/>
                </a:cubicBezTo>
                <a:lnTo>
                  <a:pt x="0" y="1362470"/>
                </a:lnTo>
                <a:lnTo>
                  <a:pt x="9981" y="1351241"/>
                </a:lnTo>
                <a:lnTo>
                  <a:pt x="1261408" y="0"/>
                </a:lnTo>
                <a:cubicBezTo>
                  <a:pt x="1619493" y="348104"/>
                  <a:pt x="1841581" y="834700"/>
                  <a:pt x="1841581" y="1372452"/>
                </a:cubicBezTo>
                <a:close/>
              </a:path>
            </a:pathLst>
          </a:custGeom>
          <a:solidFill>
            <a:srgbClr val="404040"/>
          </a:solidFill>
          <a:ln w="24936" cap="flat">
            <a:noFill/>
            <a:prstDash val="solid"/>
            <a:miter/>
          </a:ln>
        </p:spPr>
        <p:txBody>
          <a:bodyPr rtlCol="0" anchor="ctr"/>
          <a:lstStyle/>
          <a:p>
            <a:pPr defTabSz="609630"/>
            <a:endParaRPr lang="en-US" sz="11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374940B-667A-CD0C-EA8B-9D19C670434C}"/>
              </a:ext>
            </a:extLst>
          </p:cNvPr>
          <p:cNvSpPr/>
          <p:nvPr/>
        </p:nvSpPr>
        <p:spPr>
          <a:xfrm>
            <a:off x="74432" y="3327401"/>
            <a:ext cx="4449286" cy="2387599"/>
          </a:xfrm>
          <a:custGeom>
            <a:avLst/>
            <a:gdLst>
              <a:gd name="connsiteX0" fmla="*/ 3805434 w 3805434"/>
              <a:gd name="connsiteY0" fmla="*/ 0 h 1940147"/>
              <a:gd name="connsiteX1" fmla="*/ 3805434 w 3805434"/>
              <a:gd name="connsiteY1" fmla="*/ 1940148 h 1940147"/>
              <a:gd name="connsiteX2" fmla="*/ 0 w 3805434"/>
              <a:gd name="connsiteY2" fmla="*/ 1940148 h 1940147"/>
              <a:gd name="connsiteX3" fmla="*/ 1896479 w 3805434"/>
              <a:gd name="connsiteY3" fmla="*/ 0 h 1940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05434" h="1940147">
                <a:moveTo>
                  <a:pt x="3805434" y="0"/>
                </a:moveTo>
                <a:lnTo>
                  <a:pt x="3805434" y="1940148"/>
                </a:lnTo>
                <a:lnTo>
                  <a:pt x="0" y="1940148"/>
                </a:lnTo>
                <a:lnTo>
                  <a:pt x="1896479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4936" cap="flat">
            <a:noFill/>
            <a:prstDash val="solid"/>
            <a:miter/>
          </a:ln>
        </p:spPr>
        <p:txBody>
          <a:bodyPr rtlCol="0" anchor="ctr"/>
          <a:lstStyle/>
          <a:p>
            <a:pPr defTabSz="609630"/>
            <a:endParaRPr lang="en-US" sz="11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EA43EB7-856E-02AA-D2E8-1AC2C8DEF8A8}"/>
              </a:ext>
            </a:extLst>
          </p:cNvPr>
          <p:cNvSpPr/>
          <p:nvPr/>
        </p:nvSpPr>
        <p:spPr>
          <a:xfrm>
            <a:off x="74432" y="939801"/>
            <a:ext cx="4449286" cy="2387599"/>
          </a:xfrm>
          <a:custGeom>
            <a:avLst/>
            <a:gdLst>
              <a:gd name="connsiteX0" fmla="*/ 3805434 w 3805434"/>
              <a:gd name="connsiteY0" fmla="*/ 0 h 1940147"/>
              <a:gd name="connsiteX1" fmla="*/ 3805434 w 3805434"/>
              <a:gd name="connsiteY1" fmla="*/ 1940148 h 1940147"/>
              <a:gd name="connsiteX2" fmla="*/ 1896479 w 3805434"/>
              <a:gd name="connsiteY2" fmla="*/ 1940148 h 1940147"/>
              <a:gd name="connsiteX3" fmla="*/ 0 w 3805434"/>
              <a:gd name="connsiteY3" fmla="*/ 0 h 1940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05434" h="1940147">
                <a:moveTo>
                  <a:pt x="3805434" y="0"/>
                </a:moveTo>
                <a:lnTo>
                  <a:pt x="3805434" y="1940148"/>
                </a:lnTo>
                <a:lnTo>
                  <a:pt x="1896479" y="1940148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 w="24936" cap="flat">
            <a:noFill/>
            <a:prstDash val="solid"/>
            <a:miter/>
          </a:ln>
        </p:spPr>
        <p:txBody>
          <a:bodyPr rtlCol="0" anchor="ctr"/>
          <a:lstStyle/>
          <a:p>
            <a:pPr defTabSz="609630"/>
            <a:endParaRPr lang="en-US" sz="11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8A5485C-0CB2-9AC7-87A3-38975047EB63}"/>
              </a:ext>
            </a:extLst>
          </p:cNvPr>
          <p:cNvSpPr/>
          <p:nvPr/>
        </p:nvSpPr>
        <p:spPr>
          <a:xfrm>
            <a:off x="61304" y="939800"/>
            <a:ext cx="2230478" cy="4775200"/>
          </a:xfrm>
          <a:custGeom>
            <a:avLst/>
            <a:gdLst>
              <a:gd name="connsiteX0" fmla="*/ 1907708 w 1907707"/>
              <a:gd name="connsiteY0" fmla="*/ 1940148 h 3880295"/>
              <a:gd name="connsiteX1" fmla="*/ 11229 w 1907707"/>
              <a:gd name="connsiteY1" fmla="*/ 3880295 h 3880295"/>
              <a:gd name="connsiteX2" fmla="*/ 0 w 1907707"/>
              <a:gd name="connsiteY2" fmla="*/ 3880295 h 3880295"/>
              <a:gd name="connsiteX3" fmla="*/ 0 w 1907707"/>
              <a:gd name="connsiteY3" fmla="*/ 0 h 3880295"/>
              <a:gd name="connsiteX4" fmla="*/ 11229 w 1907707"/>
              <a:gd name="connsiteY4" fmla="*/ 0 h 3880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7707" h="3880295">
                <a:moveTo>
                  <a:pt x="1907708" y="1940148"/>
                </a:moveTo>
                <a:lnTo>
                  <a:pt x="11229" y="3880295"/>
                </a:lnTo>
                <a:lnTo>
                  <a:pt x="0" y="3880295"/>
                </a:lnTo>
                <a:lnTo>
                  <a:pt x="0" y="0"/>
                </a:lnTo>
                <a:lnTo>
                  <a:pt x="11229" y="0"/>
                </a:lnTo>
                <a:close/>
              </a:path>
            </a:pathLst>
          </a:custGeom>
          <a:solidFill>
            <a:srgbClr val="404040"/>
          </a:solidFill>
          <a:ln w="24936" cap="flat">
            <a:noFill/>
            <a:prstDash val="solid"/>
            <a:miter/>
          </a:ln>
        </p:spPr>
        <p:txBody>
          <a:bodyPr rtlCol="0" anchor="ctr"/>
          <a:lstStyle/>
          <a:p>
            <a:pPr defTabSz="609630"/>
            <a:endParaRPr lang="en-US" sz="11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D68E3260-B462-C88A-EBD5-832CE050E058}"/>
              </a:ext>
            </a:extLst>
          </p:cNvPr>
          <p:cNvSpPr txBox="1"/>
          <p:nvPr/>
        </p:nvSpPr>
        <p:spPr>
          <a:xfrm>
            <a:off x="8484341" y="968057"/>
            <a:ext cx="705128" cy="418256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marL="201517" lvl="1" algn="ctr" defTabSz="609630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000" spc="19" dirty="0">
                <a:solidFill>
                  <a:srgbClr val="404040"/>
                </a:solidFill>
                <a:latin typeface="Garamond" panose="02020404030301010803" pitchFamily="18" charset="0"/>
              </a:rPr>
              <a:t>Gain</a:t>
            </a:r>
          </a:p>
        </p:txBody>
      </p:sp>
      <p:sp>
        <p:nvSpPr>
          <p:cNvPr id="25" name="TextBox 4">
            <a:extLst>
              <a:ext uri="{FF2B5EF4-FFF2-40B4-BE49-F238E27FC236}">
                <a16:creationId xmlns:a16="http://schemas.microsoft.com/office/drawing/2014/main" id="{2B0B9904-2D46-9B53-25A5-02E89E6AA091}"/>
              </a:ext>
            </a:extLst>
          </p:cNvPr>
          <p:cNvSpPr txBox="1"/>
          <p:nvPr/>
        </p:nvSpPr>
        <p:spPr>
          <a:xfrm>
            <a:off x="7732402" y="3355223"/>
            <a:ext cx="739753" cy="418256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marL="201517" lvl="1" algn="ctr" defTabSz="609630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000" spc="19" dirty="0">
                <a:solidFill>
                  <a:prstClr val="black"/>
                </a:solidFill>
                <a:latin typeface="Garamond" panose="02020404030301010803" pitchFamily="18" charset="0"/>
              </a:rPr>
              <a:t>Pains</a:t>
            </a:r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5CCD2169-0040-5CAF-4625-3885907532FA}"/>
              </a:ext>
            </a:extLst>
          </p:cNvPr>
          <p:cNvSpPr txBox="1"/>
          <p:nvPr/>
        </p:nvSpPr>
        <p:spPr>
          <a:xfrm>
            <a:off x="9574607" y="2793803"/>
            <a:ext cx="1365595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01517" lvl="1" defTabSz="609630">
              <a:spcBef>
                <a:spcPts val="400"/>
              </a:spcBef>
            </a:pPr>
            <a:r>
              <a:rPr lang="en-US" sz="2000" spc="19" dirty="0">
                <a:solidFill>
                  <a:prstClr val="white"/>
                </a:solidFill>
                <a:latin typeface="Garamond" panose="02020404030301010803" pitchFamily="18" charset="0"/>
              </a:rPr>
              <a:t>Client Jobs To Be Done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EFA49E5-64EA-C3B3-8697-5AE84FF74C91}"/>
              </a:ext>
            </a:extLst>
          </p:cNvPr>
          <p:cNvSpPr txBox="1"/>
          <p:nvPr/>
        </p:nvSpPr>
        <p:spPr>
          <a:xfrm>
            <a:off x="314227" y="876033"/>
            <a:ext cx="1635961" cy="418256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marL="201517" lvl="1" defTabSz="609630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000" spc="19" dirty="0">
                <a:solidFill>
                  <a:srgbClr val="404040"/>
                </a:solidFill>
                <a:latin typeface="Garamond" panose="02020404030301010803" pitchFamily="18" charset="0"/>
              </a:rPr>
              <a:t>Gain Creators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AD5C6E-DCD7-7824-626F-5D96122AD9B4}"/>
              </a:ext>
            </a:extLst>
          </p:cNvPr>
          <p:cNvSpPr txBox="1"/>
          <p:nvPr/>
        </p:nvSpPr>
        <p:spPr>
          <a:xfrm>
            <a:off x="493126" y="3173512"/>
            <a:ext cx="160831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2pPr marL="302260" lvl="1">
              <a:spcBef>
                <a:spcPts val="600"/>
              </a:spcBef>
              <a:defRPr sz="2800" spc="28">
                <a:solidFill>
                  <a:srgbClr val="404040"/>
                </a:solidFill>
                <a:latin typeface="Cormorant Garamond Medium"/>
              </a:defRPr>
            </a:lvl2pPr>
          </a:lstStyle>
          <a:p>
            <a:pPr marL="201517" lvl="1" defTabSz="609630">
              <a:spcBef>
                <a:spcPts val="400"/>
              </a:spcBef>
            </a:pPr>
            <a:r>
              <a:rPr lang="en-US" sz="2000" spc="19" dirty="0">
                <a:solidFill>
                  <a:prstClr val="white"/>
                </a:solidFill>
                <a:latin typeface="Garamond" panose="02020404030301010803" pitchFamily="18" charset="0"/>
              </a:rPr>
              <a:t>Services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DF7337-55CC-91F6-071D-EDDD587763C8}"/>
              </a:ext>
            </a:extLst>
          </p:cNvPr>
          <p:cNvSpPr txBox="1"/>
          <p:nvPr/>
        </p:nvSpPr>
        <p:spPr>
          <a:xfrm>
            <a:off x="2474303" y="3319804"/>
            <a:ext cx="1507592" cy="418256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marL="201517" lvl="1" defTabSz="609630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000" spc="19" dirty="0">
                <a:solidFill>
                  <a:prstClr val="black"/>
                </a:solidFill>
                <a:latin typeface="Garamond" panose="02020404030301010803" pitchFamily="18" charset="0"/>
              </a:rPr>
              <a:t>Pain Relivers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FE2C5C6-04B7-4AF7-B0BE-F2BC5F4CD0B3}"/>
              </a:ext>
            </a:extLst>
          </p:cNvPr>
          <p:cNvCxnSpPr/>
          <p:nvPr/>
        </p:nvCxnSpPr>
        <p:spPr>
          <a:xfrm>
            <a:off x="2203127" y="3339225"/>
            <a:ext cx="2564559" cy="0"/>
          </a:xfrm>
          <a:prstGeom prst="straightConnector1">
            <a:avLst/>
          </a:prstGeom>
          <a:ln w="38100">
            <a:solidFill>
              <a:srgbClr val="4040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9D42E28-E675-5F68-14A8-4FBC952182E5}"/>
              </a:ext>
            </a:extLst>
          </p:cNvPr>
          <p:cNvCxnSpPr>
            <a:cxnSpLocks/>
          </p:cNvCxnSpPr>
          <p:nvPr/>
        </p:nvCxnSpPr>
        <p:spPr>
          <a:xfrm flipH="1">
            <a:off x="6498275" y="3339225"/>
            <a:ext cx="2564559" cy="0"/>
          </a:xfrm>
          <a:prstGeom prst="straightConnector1">
            <a:avLst/>
          </a:prstGeom>
          <a:ln w="38100">
            <a:solidFill>
              <a:srgbClr val="4040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F4A31B6D-CEAC-8D09-A916-E5B77EFAC79E}"/>
              </a:ext>
            </a:extLst>
          </p:cNvPr>
          <p:cNvSpPr/>
          <p:nvPr/>
        </p:nvSpPr>
        <p:spPr>
          <a:xfrm>
            <a:off x="8761516" y="2906495"/>
            <a:ext cx="775190" cy="8159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US" sz="110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4F5839C-6744-6361-C56C-5804B25362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69341" y="3027648"/>
            <a:ext cx="539952" cy="561865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2BDC2FB-D839-3561-B741-AF81FC345E2C}"/>
              </a:ext>
            </a:extLst>
          </p:cNvPr>
          <p:cNvSpPr/>
          <p:nvPr/>
        </p:nvSpPr>
        <p:spPr>
          <a:xfrm>
            <a:off x="1750351" y="2906495"/>
            <a:ext cx="775190" cy="8159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US" sz="110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15F70E46-3F26-B5F1-32CE-E1199EE4DA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58019" y="3017138"/>
            <a:ext cx="573547" cy="58859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FD14251-4BF1-291C-B6D3-ED6E56A7B947}"/>
              </a:ext>
            </a:extLst>
          </p:cNvPr>
          <p:cNvSpPr/>
          <p:nvPr/>
        </p:nvSpPr>
        <p:spPr>
          <a:xfrm>
            <a:off x="4931726" y="2676878"/>
            <a:ext cx="1459512" cy="1356756"/>
          </a:xfrm>
          <a:prstGeom prst="rect">
            <a:avLst/>
          </a:prstGeom>
          <a:solidFill>
            <a:srgbClr val="404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10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BF58D0-3F38-FED1-ECA7-3D80D636E1F4}"/>
              </a:ext>
            </a:extLst>
          </p:cNvPr>
          <p:cNvSpPr txBox="1"/>
          <p:nvPr/>
        </p:nvSpPr>
        <p:spPr>
          <a:xfrm>
            <a:off x="5136983" y="3191108"/>
            <a:ext cx="812033" cy="3282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2pPr marL="302260" lvl="1">
              <a:spcBef>
                <a:spcPts val="600"/>
              </a:spcBef>
              <a:defRPr sz="2800" spc="28">
                <a:solidFill>
                  <a:srgbClr val="404040"/>
                </a:solidFill>
                <a:latin typeface="Cormorant Garamond Medium"/>
              </a:defRPr>
            </a:lvl2pPr>
          </a:lstStyle>
          <a:p>
            <a:pPr marL="201517" lvl="1" algn="ctr" defTabSz="609630">
              <a:spcBef>
                <a:spcPts val="400"/>
              </a:spcBef>
            </a:pPr>
            <a:r>
              <a:rPr lang="en-US" sz="2133" spc="19" dirty="0">
                <a:solidFill>
                  <a:prstClr val="white"/>
                </a:solidFill>
              </a:rPr>
              <a:t>Fit</a:t>
            </a:r>
          </a:p>
        </p:txBody>
      </p:sp>
    </p:spTree>
    <p:extLst>
      <p:ext uri="{BB962C8B-B14F-4D97-AF65-F5344CB8AC3E}">
        <p14:creationId xmlns:p14="http://schemas.microsoft.com/office/powerpoint/2010/main" val="295061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25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Garamond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O'Mahoney</dc:creator>
  <cp:lastModifiedBy>Joseph O'Mahoney</cp:lastModifiedBy>
  <cp:revision>2</cp:revision>
  <dcterms:created xsi:type="dcterms:W3CDTF">2024-01-09T12:20:40Z</dcterms:created>
  <dcterms:modified xsi:type="dcterms:W3CDTF">2024-04-09T21:05:55Z</dcterms:modified>
</cp:coreProperties>
</file>