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5" r:id="rId4"/>
    <p:sldId id="271" r:id="rId5"/>
    <p:sldId id="258" r:id="rId6"/>
    <p:sldId id="273" r:id="rId7"/>
    <p:sldId id="259" r:id="rId8"/>
    <p:sldId id="272" r:id="rId9"/>
    <p:sldId id="263" r:id="rId10"/>
    <p:sldId id="262" r:id="rId11"/>
    <p:sldId id="264" r:id="rId12"/>
    <p:sldId id="266" r:id="rId13"/>
    <p:sldId id="267" r:id="rId14"/>
    <p:sldId id="26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rmorant Garamond Bold" panose="020B0604020202020204" charset="0"/>
      <p:regular r:id="rId20"/>
    </p:embeddedFont>
    <p:embeddedFont>
      <p:font typeface="Cormorant Garamond Medium" panose="020B0604020202020204" charset="0"/>
      <p:regular r:id="rId21"/>
    </p:embeddedFont>
    <p:embeddedFont>
      <p:font typeface="Garamond" panose="02020404030301010803" pitchFamily="18" charset="0"/>
      <p:regular r:id="rId22"/>
      <p:bold r:id="rId23"/>
      <p:italic r:id="rId24"/>
    </p:embeddedFont>
    <p:embeddedFont>
      <p:font typeface="Playfair Display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1000" autoAdjust="0"/>
  </p:normalViewPr>
  <p:slideViewPr>
    <p:cSldViewPr>
      <p:cViewPr varScale="1">
        <p:scale>
          <a:sx n="37" d="100"/>
          <a:sy n="37" d="100"/>
        </p:scale>
        <p:origin x="98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5400000">
            <a:off x="-1019027" y="3399610"/>
            <a:ext cx="4716546" cy="584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6000" spc="352" dirty="0">
                <a:solidFill>
                  <a:srgbClr val="A6A6A6"/>
                </a:solidFill>
                <a:latin typeface="Cormorant Garamond Medium"/>
              </a:rPr>
              <a:t>Exercise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4667" r="32410"/>
          <a:stretch>
            <a:fillRect/>
          </a:stretch>
        </p:blipFill>
        <p:spPr>
          <a:xfrm>
            <a:off x="12115800" y="-48185"/>
            <a:ext cx="6172200" cy="10383369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2554527" y="1626651"/>
            <a:ext cx="12201324" cy="8012649"/>
          </a:xfrm>
          <a:prstGeom prst="rect">
            <a:avLst/>
          </a:prstGeom>
          <a:solidFill>
            <a:srgbClr val="404040"/>
          </a:solidFill>
        </p:spPr>
      </p:sp>
      <p:sp>
        <p:nvSpPr>
          <p:cNvPr id="5" name="AutoShape 5"/>
          <p:cNvSpPr/>
          <p:nvPr/>
        </p:nvSpPr>
        <p:spPr>
          <a:xfrm>
            <a:off x="1229905" y="5539830"/>
            <a:ext cx="62713" cy="4715555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7" name="TextBox 7"/>
          <p:cNvSpPr txBox="1"/>
          <p:nvPr/>
        </p:nvSpPr>
        <p:spPr>
          <a:xfrm>
            <a:off x="2893319" y="2552700"/>
            <a:ext cx="11586673" cy="3849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67"/>
              </a:lnSpc>
            </a:pPr>
            <a:r>
              <a:rPr lang="en-US" sz="8000" dirty="0">
                <a:solidFill>
                  <a:srgbClr val="F4F8F3"/>
                </a:solidFill>
                <a:latin typeface="Garamond" panose="02020404030301010803" pitchFamily="18" charset="0"/>
              </a:rPr>
              <a:t>Rebranding for Consultancies</a:t>
            </a:r>
          </a:p>
          <a:p>
            <a:pPr>
              <a:lnSpc>
                <a:spcPts val="10067"/>
              </a:lnSpc>
            </a:pPr>
            <a:endParaRPr lang="en-US" sz="8000" dirty="0">
              <a:solidFill>
                <a:srgbClr val="F4F8F3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EA8E941-60D0-43CA-B7DF-9EDA745BD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876" y="7094697"/>
            <a:ext cx="5867100" cy="1965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2000"/>
          </a:blip>
          <a:srcRect l="29257"/>
          <a:stretch>
            <a:fillRect/>
          </a:stretch>
        </p:blipFill>
        <p:spPr>
          <a:xfrm>
            <a:off x="-159667" y="-48185"/>
            <a:ext cx="11018181" cy="1038336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5789664" y="1208141"/>
            <a:ext cx="10279395" cy="7870717"/>
          </a:xfrm>
          <a:prstGeom prst="rect">
            <a:avLst/>
          </a:prstGeom>
          <a:solidFill>
            <a:srgbClr val="404040"/>
          </a:solidFill>
        </p:spPr>
      </p:sp>
      <p:sp>
        <p:nvSpPr>
          <p:cNvPr id="4" name="AutoShape 4"/>
          <p:cNvSpPr/>
          <p:nvPr/>
        </p:nvSpPr>
        <p:spPr>
          <a:xfrm>
            <a:off x="17259300" y="-303236"/>
            <a:ext cx="20651" cy="10893473"/>
          </a:xfrm>
          <a:prstGeom prst="rect">
            <a:avLst/>
          </a:prstGeom>
          <a:solidFill>
            <a:srgbClr val="404040"/>
          </a:solidFill>
        </p:spPr>
      </p:sp>
      <p:sp>
        <p:nvSpPr>
          <p:cNvPr id="6" name="TextBox 6"/>
          <p:cNvSpPr txBox="1"/>
          <p:nvPr/>
        </p:nvSpPr>
        <p:spPr>
          <a:xfrm>
            <a:off x="6477000" y="2452947"/>
            <a:ext cx="8003879" cy="579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4800" spc="480" dirty="0">
                <a:solidFill>
                  <a:srgbClr val="F4F8F3"/>
                </a:solidFill>
                <a:latin typeface="Cormorant Garamond Bold"/>
              </a:rPr>
              <a:t>2. REVIEW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513163" y="3661205"/>
            <a:ext cx="9351949" cy="3608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spc="27" dirty="0">
                <a:solidFill>
                  <a:srgbClr val="F4F8F3"/>
                </a:solidFill>
                <a:latin typeface="Cormorant Garamond Medium"/>
              </a:rPr>
              <a:t>Review the key documents….. </a:t>
            </a:r>
          </a:p>
          <a:p>
            <a:pPr>
              <a:lnSpc>
                <a:spcPct val="150000"/>
              </a:lnSpc>
            </a:pPr>
            <a:endParaRPr lang="en-US" sz="4000" spc="27" dirty="0">
              <a:solidFill>
                <a:srgbClr val="F4F8F3"/>
              </a:solidFill>
              <a:latin typeface="Cormorant Garamond Medium"/>
            </a:endParaRPr>
          </a:p>
          <a:p>
            <a:pPr>
              <a:lnSpc>
                <a:spcPct val="150000"/>
              </a:lnSpc>
            </a:pPr>
            <a:r>
              <a:rPr lang="en-US" sz="4000" spc="27" dirty="0">
                <a:solidFill>
                  <a:srgbClr val="F4F8F3"/>
                </a:solidFill>
                <a:latin typeface="Cormorant Garamond Medium"/>
              </a:rPr>
              <a:t>……try to describe what you do (or aspire to do) brilliantly.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987" y="0"/>
            <a:ext cx="13793440" cy="4240020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15816" r="27490"/>
          <a:stretch>
            <a:fillRect/>
          </a:stretch>
        </p:blipFill>
        <p:spPr>
          <a:xfrm>
            <a:off x="10293606" y="1028700"/>
            <a:ext cx="6965694" cy="8201261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820752" y="-556155"/>
            <a:ext cx="20651" cy="10893473"/>
          </a:xfrm>
          <a:prstGeom prst="rect">
            <a:avLst/>
          </a:prstGeom>
          <a:solidFill>
            <a:srgbClr val="404040"/>
          </a:solidFill>
        </p:spPr>
      </p:sp>
      <p:sp>
        <p:nvSpPr>
          <p:cNvPr id="6" name="TextBox 6"/>
          <p:cNvSpPr txBox="1"/>
          <p:nvPr/>
        </p:nvSpPr>
        <p:spPr>
          <a:xfrm>
            <a:off x="1921221" y="2247900"/>
            <a:ext cx="8003879" cy="600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5400" spc="480" dirty="0">
                <a:solidFill>
                  <a:srgbClr val="404040"/>
                </a:solidFill>
                <a:latin typeface="Cormorant Garamond Bold"/>
              </a:rPr>
              <a:t>3. RECRAFTING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94057" y="5068460"/>
            <a:ext cx="9199549" cy="2838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7030" lvl="1">
              <a:lnSpc>
                <a:spcPct val="250000"/>
              </a:lnSpc>
            </a:pPr>
            <a:r>
              <a:rPr lang="en-US" sz="4000" spc="34" dirty="0">
                <a:solidFill>
                  <a:srgbClr val="404040"/>
                </a:solidFill>
                <a:latin typeface="Cormorant Garamond Medium"/>
              </a:rPr>
              <a:t>Create a brief version of your strategy, UVP and values </a:t>
            </a:r>
            <a:r>
              <a:rPr lang="en-US" sz="4000" i="1" spc="34" dirty="0">
                <a:solidFill>
                  <a:srgbClr val="404040"/>
                </a:solidFill>
                <a:latin typeface="Cormorant Garamond Medium"/>
              </a:rPr>
              <a:t>using your clients’ words</a:t>
            </a:r>
            <a:endParaRPr lang="en-US" sz="4000" spc="34" dirty="0">
              <a:solidFill>
                <a:srgbClr val="404040"/>
              </a:solidFill>
              <a:latin typeface="Cormorant Garamond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097452" y="1028700"/>
            <a:ext cx="14580948" cy="9278146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3" name="AutoShape 3"/>
          <p:cNvSpPr/>
          <p:nvPr/>
        </p:nvSpPr>
        <p:spPr>
          <a:xfrm>
            <a:off x="1304125" y="4325490"/>
            <a:ext cx="38290" cy="5981355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4" name="TextBox 4"/>
          <p:cNvSpPr txBox="1"/>
          <p:nvPr/>
        </p:nvSpPr>
        <p:spPr>
          <a:xfrm rot="-5400000">
            <a:off x="-1012890" y="1024492"/>
            <a:ext cx="5028276" cy="50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5400" dirty="0">
                <a:solidFill>
                  <a:srgbClr val="A6A6A6"/>
                </a:solidFill>
                <a:latin typeface="Playfair Display"/>
              </a:rPr>
              <a:t>Workshop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276600" y="2783119"/>
            <a:ext cx="13982700" cy="56566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l">
              <a:lnSpc>
                <a:spcPct val="300000"/>
              </a:lnSpc>
              <a:buFont typeface="+mj-lt"/>
              <a:buAutoNum type="arabicPeriod"/>
            </a:pPr>
            <a:r>
              <a:rPr lang="en-US" sz="3200" b="0" i="0" u="none" strike="noStrike" baseline="0" dirty="0">
                <a:latin typeface="Cormorant Garamond Bold" panose="020B0604020202020204" charset="0"/>
              </a:rPr>
              <a:t>Start with your messaging: what you do, and how you do it, brilliantly and uniquely</a:t>
            </a:r>
          </a:p>
          <a:p>
            <a:pPr marL="514350" indent="-514350" algn="l">
              <a:lnSpc>
                <a:spcPct val="300000"/>
              </a:lnSpc>
              <a:buFont typeface="+mj-lt"/>
              <a:buAutoNum type="arabicPeriod"/>
            </a:pPr>
            <a:r>
              <a:rPr lang="en-US" sz="3200" dirty="0">
                <a:latin typeface="Cormorant Garamond Bold" panose="020B0604020202020204" charset="0"/>
              </a:rPr>
              <a:t>Agree 5 principles that should underpin your logo and tagline</a:t>
            </a:r>
          </a:p>
          <a:p>
            <a:pPr marL="514350" indent="-514350" algn="l">
              <a:lnSpc>
                <a:spcPct val="300000"/>
              </a:lnSpc>
              <a:buFont typeface="+mj-lt"/>
              <a:buAutoNum type="arabicPeriod"/>
            </a:pPr>
            <a:r>
              <a:rPr lang="en-US" sz="3200" b="0" i="0" u="none" strike="noStrike" baseline="0" dirty="0">
                <a:latin typeface="Cormorant Garamond Bold" panose="020B0604020202020204" charset="0"/>
              </a:rPr>
              <a:t>Each sub-group to create and present a draft logo &amp; tag line</a:t>
            </a:r>
          </a:p>
          <a:p>
            <a:pPr marL="514350" indent="-514350" algn="l">
              <a:lnSpc>
                <a:spcPct val="300000"/>
              </a:lnSpc>
              <a:buFont typeface="+mj-lt"/>
              <a:buAutoNum type="arabicPeriod"/>
            </a:pPr>
            <a:r>
              <a:rPr lang="en-US" sz="3200" dirty="0">
                <a:latin typeface="Cormorant Garamond Bold" panose="020B0604020202020204" charset="0"/>
              </a:rPr>
              <a:t>Create a short-list of 3 to test with clients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86200" y="1485900"/>
            <a:ext cx="8003879" cy="807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n-US" sz="5000" spc="750" dirty="0">
                <a:solidFill>
                  <a:srgbClr val="404040"/>
                </a:solidFill>
                <a:latin typeface="Cormorant Garamond Bold"/>
              </a:rPr>
              <a:t>4. CREATE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1555" r="21555"/>
          <a:stretch>
            <a:fillRect/>
          </a:stretch>
        </p:blipFill>
        <p:spPr>
          <a:xfrm>
            <a:off x="10265267" y="1057039"/>
            <a:ext cx="6994033" cy="820126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056168" y="1669433"/>
            <a:ext cx="8877814" cy="7014046"/>
          </a:xfrm>
          <a:prstGeom prst="rect">
            <a:avLst/>
          </a:prstGeom>
          <a:solidFill>
            <a:srgbClr val="404040"/>
          </a:solidFill>
        </p:spPr>
      </p:sp>
      <p:sp>
        <p:nvSpPr>
          <p:cNvPr id="4" name="TextBox 4"/>
          <p:cNvSpPr txBox="1"/>
          <p:nvPr/>
        </p:nvSpPr>
        <p:spPr>
          <a:xfrm>
            <a:off x="2258101" y="3474282"/>
            <a:ext cx="8476004" cy="4739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2260" lvl="1"/>
            <a:r>
              <a:rPr lang="en-US" sz="4400" spc="28" dirty="0">
                <a:solidFill>
                  <a:srgbClr val="F4F8F3"/>
                </a:solidFill>
                <a:latin typeface="Garamond" panose="02020404030301010803" pitchFamily="18" charset="0"/>
              </a:rPr>
              <a:t>When you’ve tested with clients work with your branding experts to:</a:t>
            </a:r>
          </a:p>
          <a:p>
            <a:pPr marL="302260" lvl="1"/>
            <a:endParaRPr lang="en-US" sz="4400" spc="28" dirty="0">
              <a:solidFill>
                <a:srgbClr val="F4F8F3"/>
              </a:solidFill>
              <a:latin typeface="Garamond" panose="02020404030301010803" pitchFamily="18" charset="0"/>
            </a:endParaRPr>
          </a:p>
          <a:p>
            <a:pPr marL="873760" lvl="1" indent="-571500">
              <a:buFont typeface="Arial" panose="020B0604020202020204" pitchFamily="34" charset="0"/>
              <a:buChar char="•"/>
            </a:pPr>
            <a:r>
              <a:rPr lang="en-US" sz="4400" spc="28" dirty="0">
                <a:solidFill>
                  <a:srgbClr val="F4F8F3"/>
                </a:solidFill>
                <a:latin typeface="Garamond" panose="02020404030301010803" pitchFamily="18" charset="0"/>
              </a:rPr>
              <a:t>Create final logo &amp; tag line</a:t>
            </a:r>
          </a:p>
          <a:p>
            <a:pPr marL="873760" lvl="1" indent="-571500">
              <a:buFont typeface="Arial" panose="020B0604020202020204" pitchFamily="34" charset="0"/>
              <a:buChar char="•"/>
            </a:pPr>
            <a:r>
              <a:rPr lang="en-US" sz="4400" spc="28" dirty="0">
                <a:solidFill>
                  <a:srgbClr val="F4F8F3"/>
                </a:solidFill>
                <a:latin typeface="Garamond" panose="02020404030301010803" pitchFamily="18" charset="0"/>
              </a:rPr>
              <a:t>Branding guidelines</a:t>
            </a:r>
          </a:p>
          <a:p>
            <a:pPr marL="873760" lvl="1" indent="-571500">
              <a:buFont typeface="Arial" panose="020B0604020202020204" pitchFamily="34" charset="0"/>
              <a:buChar char="•"/>
            </a:pPr>
            <a:r>
              <a:rPr lang="en-US" sz="4400" spc="28" dirty="0">
                <a:solidFill>
                  <a:srgbClr val="F4F8F3"/>
                </a:solidFill>
                <a:latin typeface="Garamond" panose="02020404030301010803" pitchFamily="18" charset="0"/>
              </a:rPr>
              <a:t>Messaging</a:t>
            </a:r>
          </a:p>
          <a:p>
            <a:pPr marL="873760" lvl="1" indent="-571500">
              <a:buFont typeface="Arial" panose="020B0604020202020204" pitchFamily="34" charset="0"/>
              <a:buChar char="•"/>
            </a:pPr>
            <a:r>
              <a:rPr lang="en-US" sz="4400" spc="28" dirty="0">
                <a:solidFill>
                  <a:srgbClr val="F4F8F3"/>
                </a:solidFill>
                <a:latin typeface="Garamond" panose="02020404030301010803" pitchFamily="18" charset="0"/>
              </a:rPr>
              <a:t>Launch plan</a:t>
            </a:r>
          </a:p>
        </p:txBody>
      </p:sp>
      <p:sp>
        <p:nvSpPr>
          <p:cNvPr id="5" name="AutoShape 5"/>
          <p:cNvSpPr/>
          <p:nvPr/>
        </p:nvSpPr>
        <p:spPr>
          <a:xfrm>
            <a:off x="1003632" y="0"/>
            <a:ext cx="45719" cy="10287000"/>
          </a:xfrm>
          <a:prstGeom prst="rect">
            <a:avLst/>
          </a:prstGeom>
          <a:solidFill>
            <a:srgbClr val="404040"/>
          </a:solidFill>
        </p:spPr>
      </p:sp>
      <p:sp>
        <p:nvSpPr>
          <p:cNvPr id="7" name="TextBox 7"/>
          <p:cNvSpPr txBox="1"/>
          <p:nvPr/>
        </p:nvSpPr>
        <p:spPr>
          <a:xfrm>
            <a:off x="2730226" y="2135234"/>
            <a:ext cx="8003879" cy="562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4400" spc="480" dirty="0">
                <a:solidFill>
                  <a:srgbClr val="F4F8F3"/>
                </a:solidFill>
                <a:latin typeface="Garamond" panose="02020404030301010803" pitchFamily="18" charset="0"/>
              </a:rPr>
              <a:t>5. CONVERGENCE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52C077A-149E-48F1-BD55-60ED028819CC}"/>
              </a:ext>
            </a:extLst>
          </p:cNvPr>
          <p:cNvSpPr txBox="1"/>
          <p:nvPr/>
        </p:nvSpPr>
        <p:spPr>
          <a:xfrm>
            <a:off x="3276600" y="7658100"/>
            <a:ext cx="9144000" cy="1207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0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4F8F3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joe@consultingmastered.com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4F8F3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2FBD258-0F9A-4162-B3B0-52DC8A380D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467100"/>
            <a:ext cx="8276970" cy="2772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8210643" cy="10287000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16051" r="16051"/>
          <a:stretch>
            <a:fillRect/>
          </a:stretch>
        </p:blipFill>
        <p:spPr>
          <a:xfrm>
            <a:off x="1005052" y="4069474"/>
            <a:ext cx="6200539" cy="6217526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5400000">
            <a:off x="13693141" y="-2984335"/>
            <a:ext cx="45719" cy="9144000"/>
          </a:xfrm>
          <a:prstGeom prst="rect">
            <a:avLst/>
          </a:prstGeom>
          <a:solidFill>
            <a:srgbClr val="404040"/>
          </a:solidFill>
        </p:spPr>
      </p:sp>
      <p:sp>
        <p:nvSpPr>
          <p:cNvPr id="5" name="TextBox 5"/>
          <p:cNvSpPr txBox="1"/>
          <p:nvPr/>
        </p:nvSpPr>
        <p:spPr>
          <a:xfrm>
            <a:off x="1028700" y="1580350"/>
            <a:ext cx="6190176" cy="1221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dirty="0">
                <a:solidFill>
                  <a:srgbClr val="404040"/>
                </a:solidFill>
                <a:latin typeface="Garamond" panose="02020404030301010803" pitchFamily="18" charset="0"/>
              </a:rPr>
              <a:t>Contents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397117" y="1714500"/>
            <a:ext cx="7862183" cy="529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sz="6000" spc="30" dirty="0">
                <a:solidFill>
                  <a:srgbClr val="404040"/>
                </a:solidFill>
                <a:latin typeface="Garamond" panose="02020404030301010803" pitchFamily="18" charset="0"/>
              </a:rPr>
              <a:t>What is a brand?</a:t>
            </a:r>
          </a:p>
          <a:p>
            <a:pPr algn="r">
              <a:lnSpc>
                <a:spcPct val="200000"/>
              </a:lnSpc>
            </a:pPr>
            <a:r>
              <a:rPr lang="en-US" sz="6000" spc="30" dirty="0">
                <a:solidFill>
                  <a:srgbClr val="404040"/>
                </a:solidFill>
                <a:latin typeface="Garamond" panose="02020404030301010803" pitchFamily="18" charset="0"/>
              </a:rPr>
              <a:t>Inputs </a:t>
            </a:r>
          </a:p>
          <a:p>
            <a:pPr algn="r">
              <a:lnSpc>
                <a:spcPct val="200000"/>
              </a:lnSpc>
            </a:pPr>
            <a:r>
              <a:rPr lang="en-US" sz="6000" spc="30" dirty="0">
                <a:solidFill>
                  <a:srgbClr val="404040"/>
                </a:solidFill>
                <a:latin typeface="Garamond" panose="02020404030301010803" pitchFamily="18" charset="0"/>
              </a:rPr>
              <a:t>Research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7238649" y="-303236"/>
            <a:ext cx="20651" cy="10893473"/>
          </a:xfrm>
          <a:prstGeom prst="rect">
            <a:avLst/>
          </a:prstGeom>
          <a:solidFill>
            <a:srgbClr val="F4F8F3"/>
          </a:solidFill>
        </p:spPr>
      </p:sp>
      <p:sp>
        <p:nvSpPr>
          <p:cNvPr id="6" name="TextBox 6"/>
          <p:cNvSpPr txBox="1"/>
          <p:nvPr/>
        </p:nvSpPr>
        <p:spPr>
          <a:xfrm>
            <a:off x="609600" y="1104900"/>
            <a:ext cx="819542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480" normalizeH="0" baseline="0" noProof="0" dirty="0">
                <a:ln>
                  <a:noFill/>
                </a:ln>
                <a:solidFill>
                  <a:srgbClr val="F4F8F3"/>
                </a:solidFill>
                <a:effectLst/>
                <a:uLnTx/>
                <a:uFillTx/>
                <a:latin typeface="Cormorant Garamond Bold"/>
                <a:ea typeface="+mn-ea"/>
                <a:cs typeface="+mn-cs"/>
              </a:rPr>
              <a:t>Your brand is not your LOGO…..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C6A38E-94CF-4EFD-9B41-69B399B20CEC}"/>
              </a:ext>
            </a:extLst>
          </p:cNvPr>
          <p:cNvSpPr txBox="1"/>
          <p:nvPr/>
        </p:nvSpPr>
        <p:spPr>
          <a:xfrm>
            <a:off x="457200" y="4381500"/>
            <a:ext cx="819542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480" normalizeH="0" baseline="0" noProof="0" dirty="0">
                <a:ln>
                  <a:noFill/>
                </a:ln>
                <a:solidFill>
                  <a:srgbClr val="F4F8F3"/>
                </a:solidFill>
                <a:effectLst/>
                <a:uLnTx/>
                <a:uFillTx/>
                <a:latin typeface="Cormorant Garamond Bold"/>
                <a:ea typeface="+mn-ea"/>
                <a:cs typeface="+mn-cs"/>
              </a:rPr>
              <a:t>….it is your REPUTATION*</a:t>
            </a:r>
          </a:p>
        </p:txBody>
      </p:sp>
      <p:pic>
        <p:nvPicPr>
          <p:cNvPr id="1026" name="Picture 2" descr="Online Reputation Management | 10 Tips | Pronto Marketing">
            <a:extLst>
              <a:ext uri="{FF2B5EF4-FFF2-40B4-BE49-F238E27FC236}">
                <a16:creationId xmlns:a16="http://schemas.microsoft.com/office/drawing/2014/main" id="{B96B2542-1DCA-4223-8D4B-ECE47849A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739" y="647700"/>
            <a:ext cx="911426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041C46-7C81-4897-AA86-362520114485}"/>
              </a:ext>
            </a:extLst>
          </p:cNvPr>
          <p:cNvSpPr txBox="1"/>
          <p:nvPr/>
        </p:nvSpPr>
        <p:spPr>
          <a:xfrm>
            <a:off x="1006681" y="8443436"/>
            <a:ext cx="15940045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480" normalizeH="0" baseline="0" noProof="0" dirty="0">
                <a:ln>
                  <a:noFill/>
                </a:ln>
                <a:solidFill>
                  <a:srgbClr val="F4F8F3"/>
                </a:solidFill>
                <a:effectLst/>
                <a:uLnTx/>
                <a:uFillTx/>
                <a:latin typeface="Cormorant Garamond Bold"/>
                <a:ea typeface="+mn-ea"/>
                <a:cs typeface="+mn-cs"/>
              </a:rPr>
              <a:t>*(what people say about you when you’re not in the room – including employees)</a:t>
            </a:r>
          </a:p>
        </p:txBody>
      </p:sp>
    </p:spTree>
    <p:extLst>
      <p:ext uri="{BB962C8B-B14F-4D97-AF65-F5344CB8AC3E}">
        <p14:creationId xmlns:p14="http://schemas.microsoft.com/office/powerpoint/2010/main" val="350177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2000"/>
          </a:blip>
          <a:srcRect l="29257"/>
          <a:stretch>
            <a:fillRect/>
          </a:stretch>
        </p:blipFill>
        <p:spPr>
          <a:xfrm>
            <a:off x="-159667" y="-48185"/>
            <a:ext cx="11018181" cy="10383369"/>
          </a:xfrm>
          <a:prstGeom prst="rect">
            <a:avLst/>
          </a:prstGeom>
          <a:effectLst>
            <a:softEdge rad="444500"/>
          </a:effectLst>
        </p:spPr>
      </p:pic>
      <p:sp>
        <p:nvSpPr>
          <p:cNvPr id="3" name="AutoShape 3"/>
          <p:cNvSpPr/>
          <p:nvPr/>
        </p:nvSpPr>
        <p:spPr>
          <a:xfrm>
            <a:off x="5789664" y="1208141"/>
            <a:ext cx="10279395" cy="7870717"/>
          </a:xfrm>
          <a:prstGeom prst="rect">
            <a:avLst/>
          </a:prstGeom>
          <a:solidFill>
            <a:srgbClr val="404040"/>
          </a:solidFill>
        </p:spPr>
      </p:sp>
      <p:sp>
        <p:nvSpPr>
          <p:cNvPr id="4" name="AutoShape 4"/>
          <p:cNvSpPr/>
          <p:nvPr/>
        </p:nvSpPr>
        <p:spPr>
          <a:xfrm>
            <a:off x="17259300" y="-303236"/>
            <a:ext cx="20651" cy="10893473"/>
          </a:xfrm>
          <a:prstGeom prst="rect">
            <a:avLst/>
          </a:prstGeom>
          <a:solidFill>
            <a:srgbClr val="404040"/>
          </a:solidFill>
        </p:spPr>
      </p:sp>
      <p:sp>
        <p:nvSpPr>
          <p:cNvPr id="5" name="TextBox 5"/>
          <p:cNvSpPr txBox="1"/>
          <p:nvPr/>
        </p:nvSpPr>
        <p:spPr>
          <a:xfrm>
            <a:off x="6527690" y="4444495"/>
            <a:ext cx="985189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 spc="300" dirty="0">
                <a:solidFill>
                  <a:srgbClr val="F4F8F3"/>
                </a:solidFill>
                <a:latin typeface="Cormorant Garamond Bold"/>
              </a:rPr>
              <a:t>Workshop Preparation</a:t>
            </a:r>
          </a:p>
        </p:txBody>
      </p:sp>
    </p:spTree>
    <p:extLst>
      <p:ext uri="{BB962C8B-B14F-4D97-AF65-F5344CB8AC3E}">
        <p14:creationId xmlns:p14="http://schemas.microsoft.com/office/powerpoint/2010/main" val="194176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621667" y="1028700"/>
            <a:ext cx="14637633" cy="9278146"/>
          </a:xfrm>
          <a:prstGeom prst="rect">
            <a:avLst/>
          </a:prstGeom>
          <a:solidFill>
            <a:srgbClr val="404040"/>
          </a:solidFill>
        </p:spPr>
      </p:sp>
      <p:sp>
        <p:nvSpPr>
          <p:cNvPr id="3" name="AutoShape 3"/>
          <p:cNvSpPr/>
          <p:nvPr/>
        </p:nvSpPr>
        <p:spPr>
          <a:xfrm>
            <a:off x="1199349" y="6611491"/>
            <a:ext cx="248451" cy="3675510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4" name="TextBox 4"/>
          <p:cNvSpPr txBox="1"/>
          <p:nvPr/>
        </p:nvSpPr>
        <p:spPr>
          <a:xfrm rot="-5400000">
            <a:off x="-1190163" y="3539138"/>
            <a:ext cx="5028276" cy="50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5400" dirty="0">
                <a:solidFill>
                  <a:srgbClr val="A6A6A6"/>
                </a:solidFill>
                <a:latin typeface="Playfair Display"/>
              </a:rPr>
              <a:t>Research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581400" y="1563955"/>
            <a:ext cx="12982642" cy="10095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600" b="1" spc="110" dirty="0">
                <a:solidFill>
                  <a:srgbClr val="F4F8F3"/>
                </a:solidFill>
                <a:latin typeface="Cormorant Garamond Bold"/>
              </a:rPr>
              <a:t>Client Research</a:t>
            </a:r>
          </a:p>
          <a:p>
            <a:pPr>
              <a:lnSpc>
                <a:spcPts val="6600"/>
              </a:lnSpc>
            </a:pPr>
            <a:endParaRPr lang="en-US" sz="5500" b="1" spc="110" dirty="0">
              <a:solidFill>
                <a:srgbClr val="F4F8F3"/>
              </a:solidFill>
              <a:latin typeface="Cormorant Garamond Bold"/>
            </a:endParaRPr>
          </a:p>
          <a:p>
            <a:pPr>
              <a:spcAft>
                <a:spcPts val="2400"/>
              </a:spcAft>
            </a:pPr>
            <a:r>
              <a:rPr lang="en-US" sz="4800" b="1" i="1" spc="110" dirty="0">
                <a:solidFill>
                  <a:srgbClr val="F4F8F3"/>
                </a:solidFill>
                <a:latin typeface="Cormorant Garamond Bold"/>
              </a:rPr>
              <a:t>Undertake a third-party client research project to understand what your clients, former clients, and lost prospects: </a:t>
            </a:r>
          </a:p>
          <a:p>
            <a:pPr marL="1441450" indent="-6858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800" b="1" spc="110" dirty="0">
                <a:solidFill>
                  <a:srgbClr val="F4F8F3"/>
                </a:solidFill>
                <a:latin typeface="Cormorant Garamond Bold"/>
              </a:rPr>
              <a:t>think about the problems you solve</a:t>
            </a:r>
          </a:p>
          <a:p>
            <a:pPr marL="1441450" indent="-6858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800" b="1" spc="110" dirty="0">
                <a:solidFill>
                  <a:srgbClr val="F4F8F3"/>
                </a:solidFill>
                <a:latin typeface="Cormorant Garamond Bold"/>
              </a:rPr>
              <a:t>think about what they love about you </a:t>
            </a:r>
          </a:p>
          <a:p>
            <a:pPr marL="1441450" indent="-6858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800" b="1" spc="110" dirty="0">
                <a:solidFill>
                  <a:srgbClr val="F4F8F3"/>
                </a:solidFill>
                <a:latin typeface="Cormorant Garamond Bold"/>
              </a:rPr>
              <a:t>think about what you could do better</a:t>
            </a:r>
          </a:p>
          <a:p>
            <a:pPr marL="1441450" indent="-6858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800" b="1" spc="110" dirty="0">
                <a:solidFill>
                  <a:srgbClr val="F4F8F3"/>
                </a:solidFill>
                <a:latin typeface="Cormorant Garamond Bold"/>
              </a:rPr>
              <a:t>the language they use to describe their needs</a:t>
            </a:r>
          </a:p>
          <a:p>
            <a:pPr>
              <a:lnSpc>
                <a:spcPts val="6600"/>
              </a:lnSpc>
            </a:pPr>
            <a:endParaRPr lang="en-US" sz="5500" b="1" spc="110" dirty="0">
              <a:solidFill>
                <a:srgbClr val="F4F8F3"/>
              </a:solidFill>
              <a:latin typeface="Cormorant Garamond Bold"/>
            </a:endParaRPr>
          </a:p>
          <a:p>
            <a:pPr>
              <a:lnSpc>
                <a:spcPts val="6600"/>
              </a:lnSpc>
            </a:pPr>
            <a:endParaRPr lang="en-US" sz="5500" b="1" spc="110" dirty="0">
              <a:solidFill>
                <a:srgbClr val="F4F8F3"/>
              </a:solidFill>
              <a:latin typeface="Cormorant Garamond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"/>
            <a:ext cx="13793440" cy="2628900"/>
          </a:xfrm>
          <a:prstGeom prst="rect">
            <a:avLst/>
          </a:prstGeom>
          <a:solidFill>
            <a:srgbClr val="40404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3307" r="33307"/>
          <a:stretch>
            <a:fillRect/>
          </a:stretch>
        </p:blipFill>
        <p:spPr>
          <a:xfrm>
            <a:off x="11133169" y="1958854"/>
            <a:ext cx="6126131" cy="7271106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028700" y="0"/>
            <a:ext cx="45719" cy="10287000"/>
          </a:xfrm>
          <a:prstGeom prst="rect">
            <a:avLst/>
          </a:prstGeom>
          <a:solidFill>
            <a:srgbClr val="A5A27D"/>
          </a:solidFill>
        </p:spPr>
      </p:sp>
      <p:sp>
        <p:nvSpPr>
          <p:cNvPr id="5" name="TextBox 5"/>
          <p:cNvSpPr txBox="1"/>
          <p:nvPr/>
        </p:nvSpPr>
        <p:spPr>
          <a:xfrm>
            <a:off x="1684395" y="604425"/>
            <a:ext cx="8887875" cy="9177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spc="160" dirty="0">
                <a:solidFill>
                  <a:srgbClr val="F4F8F3"/>
                </a:solidFill>
                <a:latin typeface="Cormorant Garamond Bold"/>
              </a:rPr>
              <a:t>Everyone to read:</a:t>
            </a:r>
          </a:p>
          <a:p>
            <a:pPr>
              <a:lnSpc>
                <a:spcPct val="150000"/>
              </a:lnSpc>
            </a:pPr>
            <a:endParaRPr lang="en-US" sz="4800" spc="160" dirty="0">
              <a:solidFill>
                <a:srgbClr val="F4F8F3"/>
              </a:solidFill>
              <a:latin typeface="Cormorant Garamond Bold"/>
            </a:endParaRP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4800" spc="160" dirty="0">
                <a:solidFill>
                  <a:schemeClr val="tx1">
                    <a:lumMod val="65000"/>
                    <a:lumOff val="35000"/>
                  </a:schemeClr>
                </a:solidFill>
                <a:latin typeface="Cormorant Garamond Bold"/>
              </a:rPr>
              <a:t>Unique Value Proposition</a:t>
            </a:r>
            <a:r>
              <a:rPr lang="en-US" sz="4800" spc="160" dirty="0">
                <a:solidFill>
                  <a:srgbClr val="595959"/>
                </a:solidFill>
                <a:latin typeface="Cormorant Garamond Bold"/>
              </a:rPr>
              <a:t>*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4800" spc="160" dirty="0">
                <a:solidFill>
                  <a:schemeClr val="tx1">
                    <a:lumMod val="65000"/>
                    <a:lumOff val="35000"/>
                  </a:schemeClr>
                </a:solidFill>
                <a:latin typeface="Cormorant Garamond Bold"/>
              </a:rPr>
              <a:t>Strategy document</a:t>
            </a:r>
            <a:r>
              <a:rPr lang="en-US" sz="4800" spc="160" dirty="0">
                <a:solidFill>
                  <a:srgbClr val="595959"/>
                </a:solidFill>
                <a:latin typeface="Cormorant Garamond Bold"/>
              </a:rPr>
              <a:t> *</a:t>
            </a:r>
            <a:endParaRPr lang="en-US" sz="4800" spc="160" dirty="0">
              <a:solidFill>
                <a:schemeClr val="tx1">
                  <a:lumMod val="65000"/>
                  <a:lumOff val="35000"/>
                </a:schemeClr>
              </a:solidFill>
              <a:latin typeface="Cormorant Garamond Bold"/>
            </a:endParaRP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4800" spc="160" dirty="0">
                <a:solidFill>
                  <a:schemeClr val="tx1">
                    <a:lumMod val="65000"/>
                    <a:lumOff val="35000"/>
                  </a:schemeClr>
                </a:solidFill>
                <a:latin typeface="Cormorant Garamond Bold"/>
              </a:rPr>
              <a:t>Values statement</a:t>
            </a:r>
            <a:r>
              <a:rPr lang="en-US" sz="4800" spc="160" dirty="0">
                <a:solidFill>
                  <a:srgbClr val="595959"/>
                </a:solidFill>
                <a:latin typeface="Cormorant Garamond Bold"/>
              </a:rPr>
              <a:t> *</a:t>
            </a:r>
            <a:endParaRPr lang="en-US" sz="4800" spc="160" dirty="0">
              <a:solidFill>
                <a:schemeClr val="tx1">
                  <a:lumMod val="65000"/>
                  <a:lumOff val="35000"/>
                </a:schemeClr>
              </a:solidFill>
              <a:latin typeface="Cormorant Garamond Bold"/>
            </a:endParaRP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endParaRPr lang="en-US" sz="4800" spc="160" dirty="0">
              <a:solidFill>
                <a:schemeClr val="tx1">
                  <a:lumMod val="65000"/>
                  <a:lumOff val="35000"/>
                </a:schemeClr>
              </a:solidFill>
              <a:latin typeface="Cormorant Garamond Bold"/>
            </a:endParaRP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endParaRPr lang="en-US" sz="4800" spc="160" dirty="0">
              <a:solidFill>
                <a:schemeClr val="tx1">
                  <a:lumMod val="65000"/>
                  <a:lumOff val="35000"/>
                </a:schemeClr>
              </a:solidFill>
              <a:latin typeface="Cormorant Garamond Bold"/>
            </a:endParaRPr>
          </a:p>
          <a:p>
            <a:pPr algn="r">
              <a:lnSpc>
                <a:spcPct val="150000"/>
              </a:lnSpc>
            </a:pPr>
            <a:r>
              <a:rPr lang="en-US" sz="4400" i="1" spc="160" dirty="0">
                <a:solidFill>
                  <a:schemeClr val="tx1">
                    <a:lumMod val="65000"/>
                    <a:lumOff val="35000"/>
                  </a:schemeClr>
                </a:solidFill>
                <a:latin typeface="Cormorant Garamond Bold"/>
              </a:rPr>
              <a:t>*Redo if not recent!</a:t>
            </a:r>
          </a:p>
        </p:txBody>
      </p:sp>
    </p:spTree>
    <p:extLst>
      <p:ext uri="{BB962C8B-B14F-4D97-AF65-F5344CB8AC3E}">
        <p14:creationId xmlns:p14="http://schemas.microsoft.com/office/powerpoint/2010/main" val="115395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85800" y="513524"/>
            <a:ext cx="17590875" cy="20794"/>
          </a:xfrm>
          <a:prstGeom prst="rect">
            <a:avLst/>
          </a:prstGeom>
          <a:solidFill>
            <a:srgbClr val="F4F8F3"/>
          </a:solidFill>
        </p:spPr>
      </p:sp>
      <p:sp>
        <p:nvSpPr>
          <p:cNvPr id="4" name="AutoShape 4"/>
          <p:cNvSpPr/>
          <p:nvPr/>
        </p:nvSpPr>
        <p:spPr>
          <a:xfrm>
            <a:off x="685800" y="429497"/>
            <a:ext cx="219024" cy="209643"/>
          </a:xfrm>
          <a:prstGeom prst="rect">
            <a:avLst/>
          </a:prstGeom>
          <a:solidFill>
            <a:srgbClr val="F4F8F3"/>
          </a:solidFill>
        </p:spPr>
      </p:sp>
      <p:sp>
        <p:nvSpPr>
          <p:cNvPr id="5" name="AutoShape 5"/>
          <p:cNvSpPr/>
          <p:nvPr/>
        </p:nvSpPr>
        <p:spPr>
          <a:xfrm>
            <a:off x="6513674" y="419100"/>
            <a:ext cx="219024" cy="209643"/>
          </a:xfrm>
          <a:prstGeom prst="rect">
            <a:avLst/>
          </a:prstGeom>
          <a:solidFill>
            <a:srgbClr val="F4F8F3"/>
          </a:solidFill>
        </p:spPr>
      </p:sp>
      <p:sp>
        <p:nvSpPr>
          <p:cNvPr id="6" name="AutoShape 6"/>
          <p:cNvSpPr/>
          <p:nvPr/>
        </p:nvSpPr>
        <p:spPr>
          <a:xfrm>
            <a:off x="12341549" y="419100"/>
            <a:ext cx="219024" cy="209643"/>
          </a:xfrm>
          <a:prstGeom prst="rect">
            <a:avLst/>
          </a:prstGeom>
          <a:solidFill>
            <a:srgbClr val="F4F8F3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1235368"/>
            <a:ext cx="1084739" cy="9938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13674" y="1235368"/>
            <a:ext cx="1070140" cy="9938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341549" y="1235368"/>
            <a:ext cx="998887" cy="99389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85800" y="2665192"/>
            <a:ext cx="4851801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3200" spc="32" dirty="0">
                <a:solidFill>
                  <a:srgbClr val="F4F8F3"/>
                </a:solidFill>
                <a:latin typeface="Cormorant Garamond Medium"/>
              </a:rPr>
              <a:t>Use a room with post-its. Get people on their feet. Temper headstrong personalities.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513674" y="2665192"/>
            <a:ext cx="5327586" cy="194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3200" spc="32" dirty="0">
                <a:solidFill>
                  <a:srgbClr val="F4F8F3"/>
                </a:solidFill>
                <a:latin typeface="Cormorant Garamond Medium"/>
              </a:rPr>
              <a:t>Use and mix up break-outs. Activities should be done in small groups and bought together.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341549" y="2665192"/>
            <a:ext cx="4615703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3200" spc="32" dirty="0">
                <a:solidFill>
                  <a:srgbClr val="F4F8F3"/>
                </a:solidFill>
                <a:latin typeface="Cormorant Garamond Medium"/>
              </a:rPr>
              <a:t>Do not vote on anything. Avoid groupthink or decision by committee.</a:t>
            </a:r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73CC3EB8-7F38-493E-927D-845BECF8A9EF}"/>
              </a:ext>
            </a:extLst>
          </p:cNvPr>
          <p:cNvSpPr/>
          <p:nvPr/>
        </p:nvSpPr>
        <p:spPr>
          <a:xfrm>
            <a:off x="685800" y="5541837"/>
            <a:ext cx="17590875" cy="20794"/>
          </a:xfrm>
          <a:prstGeom prst="rect">
            <a:avLst/>
          </a:prstGeom>
          <a:solidFill>
            <a:srgbClr val="F4F8F3"/>
          </a:solidFill>
        </p:spPr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EC499E3B-37FF-4201-83AB-33831E7D8578}"/>
              </a:ext>
            </a:extLst>
          </p:cNvPr>
          <p:cNvSpPr/>
          <p:nvPr/>
        </p:nvSpPr>
        <p:spPr>
          <a:xfrm>
            <a:off x="685800" y="5457810"/>
            <a:ext cx="219024" cy="209643"/>
          </a:xfrm>
          <a:prstGeom prst="rect">
            <a:avLst/>
          </a:prstGeom>
          <a:solidFill>
            <a:srgbClr val="F4F8F3"/>
          </a:solidFill>
        </p:spPr>
      </p:sp>
      <p:sp>
        <p:nvSpPr>
          <p:cNvPr id="17" name="AutoShape 5">
            <a:extLst>
              <a:ext uri="{FF2B5EF4-FFF2-40B4-BE49-F238E27FC236}">
                <a16:creationId xmlns:a16="http://schemas.microsoft.com/office/drawing/2014/main" id="{F3B7EE9D-7191-4F0B-9179-631A960CD23E}"/>
              </a:ext>
            </a:extLst>
          </p:cNvPr>
          <p:cNvSpPr/>
          <p:nvPr/>
        </p:nvSpPr>
        <p:spPr>
          <a:xfrm>
            <a:off x="6477000" y="5447413"/>
            <a:ext cx="219024" cy="209643"/>
          </a:xfrm>
          <a:prstGeom prst="rect">
            <a:avLst/>
          </a:prstGeom>
          <a:solidFill>
            <a:srgbClr val="F4F8F3"/>
          </a:solidFill>
        </p:spPr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665A5665-7E40-4A7A-806B-6CB84A816FA9}"/>
              </a:ext>
            </a:extLst>
          </p:cNvPr>
          <p:cNvSpPr txBox="1"/>
          <p:nvPr/>
        </p:nvSpPr>
        <p:spPr>
          <a:xfrm>
            <a:off x="685800" y="7658100"/>
            <a:ext cx="4851801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3200" spc="32" dirty="0">
                <a:solidFill>
                  <a:srgbClr val="F4F8F3"/>
                </a:solidFill>
                <a:latin typeface="Cormorant Garamond Medium"/>
              </a:rPr>
              <a:t>Keep things simple. Don’t overcomplicate. Imagine you’re talking to a drunk. 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5365E38C-D583-4254-99B6-CE4B5313B1C4}"/>
              </a:ext>
            </a:extLst>
          </p:cNvPr>
          <p:cNvSpPr txBox="1"/>
          <p:nvPr/>
        </p:nvSpPr>
        <p:spPr>
          <a:xfrm>
            <a:off x="6477000" y="7848600"/>
            <a:ext cx="4797987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3200" spc="32" dirty="0">
                <a:solidFill>
                  <a:srgbClr val="F4F8F3"/>
                </a:solidFill>
                <a:latin typeface="Cormorant Garamond Medium"/>
              </a:rPr>
              <a:t>Don’t have partners in every sub-group. Keep them together.</a:t>
            </a: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B1C2D742-73FE-493C-961E-43FB63A576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477000" y="6263681"/>
            <a:ext cx="993892" cy="993892"/>
          </a:xfrm>
          <a:prstGeom prst="rect">
            <a:avLst/>
          </a:prstGeom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id="{734A6413-A426-4AC5-B395-07F98E8A72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85800" y="6263681"/>
            <a:ext cx="986438" cy="99389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6CBCBAA-0114-494A-A7A8-C2EC2A29EF4A}"/>
              </a:ext>
            </a:extLst>
          </p:cNvPr>
          <p:cNvSpPr txBox="1"/>
          <p:nvPr/>
        </p:nvSpPr>
        <p:spPr>
          <a:xfrm>
            <a:off x="12214386" y="7439708"/>
            <a:ext cx="5715000" cy="106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32" normalizeH="0" baseline="0" noProof="0" dirty="0">
                <a:ln>
                  <a:noFill/>
                </a:ln>
                <a:solidFill>
                  <a:srgbClr val="F4F8F3"/>
                </a:solidFill>
                <a:effectLst/>
                <a:uLnTx/>
                <a:uFillTx/>
                <a:latin typeface="Cormorant Garamond Medium"/>
                <a:ea typeface="+mn-ea"/>
                <a:cs typeface="+mn-cs"/>
              </a:rPr>
              <a:t>Workshop facilitation by a branding consultancy. </a:t>
            </a:r>
          </a:p>
        </p:txBody>
      </p:sp>
      <p:sp>
        <p:nvSpPr>
          <p:cNvPr id="26" name="AutoShape 5">
            <a:extLst>
              <a:ext uri="{FF2B5EF4-FFF2-40B4-BE49-F238E27FC236}">
                <a16:creationId xmlns:a16="http://schemas.microsoft.com/office/drawing/2014/main" id="{0B4ADD60-826F-4120-8390-D1F90B612BC0}"/>
              </a:ext>
            </a:extLst>
          </p:cNvPr>
          <p:cNvSpPr/>
          <p:nvPr/>
        </p:nvSpPr>
        <p:spPr>
          <a:xfrm>
            <a:off x="12341549" y="5447413"/>
            <a:ext cx="219024" cy="209643"/>
          </a:xfrm>
          <a:prstGeom prst="rect">
            <a:avLst/>
          </a:prstGeom>
          <a:solidFill>
            <a:srgbClr val="F4F8F3"/>
          </a:solidFill>
        </p:spPr>
      </p:sp>
      <p:pic>
        <p:nvPicPr>
          <p:cNvPr id="27" name="Picture 9">
            <a:extLst>
              <a:ext uri="{FF2B5EF4-FFF2-40B4-BE49-F238E27FC236}">
                <a16:creationId xmlns:a16="http://schemas.microsoft.com/office/drawing/2014/main" id="{3545089F-E77E-4020-B98E-360FB26EC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341549" y="6263681"/>
            <a:ext cx="1070140" cy="9938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3202" y="7186772"/>
            <a:ext cx="18554404" cy="3100228"/>
          </a:xfrm>
          <a:prstGeom prst="rect">
            <a:avLst/>
          </a:prstGeom>
          <a:solidFill>
            <a:srgbClr val="F4F8F3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7" name="AutoShape 7"/>
          <p:cNvSpPr/>
          <p:nvPr/>
        </p:nvSpPr>
        <p:spPr>
          <a:xfrm rot="-5400000" flipH="1">
            <a:off x="1746590" y="6747162"/>
            <a:ext cx="352528" cy="4112112"/>
          </a:xfrm>
          <a:prstGeom prst="rect">
            <a:avLst/>
          </a:prstGeom>
          <a:solidFill>
            <a:srgbClr val="404040"/>
          </a:solidFill>
        </p:spPr>
      </p:sp>
      <p:sp>
        <p:nvSpPr>
          <p:cNvPr id="11" name="TextBox 11"/>
          <p:cNvSpPr txBox="1"/>
          <p:nvPr/>
        </p:nvSpPr>
        <p:spPr>
          <a:xfrm>
            <a:off x="5403790" y="8395725"/>
            <a:ext cx="1205527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small" spc="20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ormorant Garamond Bold"/>
                <a:ea typeface="+mn-ea"/>
                <a:cs typeface="+mn-cs"/>
              </a:rPr>
              <a:t>Five </a:t>
            </a:r>
            <a:r>
              <a:rPr lang="en-US" sz="8000" cap="small" spc="200" dirty="0">
                <a:solidFill>
                  <a:srgbClr val="404040"/>
                </a:solidFill>
                <a:latin typeface="Cormorant Garamond Bold"/>
              </a:rPr>
              <a:t>S</a:t>
            </a:r>
            <a:r>
              <a:rPr kumimoji="0" lang="en-US" sz="8000" b="0" i="0" u="none" strike="noStrike" kern="1200" cap="small" spc="20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ormorant Garamond Bold"/>
                <a:ea typeface="+mn-ea"/>
                <a:cs typeface="+mn-cs"/>
              </a:rPr>
              <a:t>tep Workshop</a:t>
            </a:r>
          </a:p>
        </p:txBody>
      </p:sp>
      <p:pic>
        <p:nvPicPr>
          <p:cNvPr id="1026" name="Picture 2" descr="What is workshop ?">
            <a:extLst>
              <a:ext uri="{FF2B5EF4-FFF2-40B4-BE49-F238E27FC236}">
                <a16:creationId xmlns:a16="http://schemas.microsoft.com/office/drawing/2014/main" id="{FE710EFF-32A0-497E-A23E-25CBE65FC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40" y="800100"/>
            <a:ext cx="8953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45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11547" y="2859"/>
            <a:ext cx="13793440" cy="3388041"/>
          </a:xfrm>
          <a:prstGeom prst="rect">
            <a:avLst/>
          </a:prstGeom>
          <a:solidFill>
            <a:srgbClr val="40404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8458" r="4918"/>
          <a:stretch>
            <a:fillRect/>
          </a:stretch>
        </p:blipFill>
        <p:spPr>
          <a:xfrm>
            <a:off x="-303236" y="1057039"/>
            <a:ext cx="6965694" cy="8201261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7238649" y="-303236"/>
            <a:ext cx="20651" cy="10893473"/>
          </a:xfrm>
          <a:prstGeom prst="rect">
            <a:avLst/>
          </a:prstGeom>
          <a:solidFill>
            <a:srgbClr val="F4F8F3"/>
          </a:solidFill>
        </p:spPr>
      </p:sp>
      <p:sp>
        <p:nvSpPr>
          <p:cNvPr id="6" name="TextBox 6"/>
          <p:cNvSpPr txBox="1"/>
          <p:nvPr/>
        </p:nvSpPr>
        <p:spPr>
          <a:xfrm>
            <a:off x="8534400" y="5749734"/>
            <a:ext cx="9185241" cy="4062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i="1" spc="26" dirty="0">
                <a:solidFill>
                  <a:srgbClr val="404040"/>
                </a:solidFill>
                <a:latin typeface="Cormorant Garamond Medium"/>
              </a:rPr>
              <a:t>Why the firm exists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i="1" spc="26" dirty="0">
              <a:solidFill>
                <a:srgbClr val="404040"/>
              </a:solidFill>
              <a:latin typeface="Cormorant Garamond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i="1" spc="26" dirty="0">
                <a:solidFill>
                  <a:srgbClr val="404040"/>
                </a:solidFill>
                <a:latin typeface="Cormorant Garamond Medium"/>
              </a:rPr>
              <a:t>What values drive the firm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i="1" spc="26" dirty="0">
              <a:solidFill>
                <a:srgbClr val="404040"/>
              </a:solidFill>
              <a:latin typeface="Cormorant Garamond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i="1" spc="26" dirty="0">
                <a:solidFill>
                  <a:srgbClr val="404040"/>
                </a:solidFill>
                <a:latin typeface="Cormorant Garamond Medium"/>
              </a:rPr>
              <a:t>Why do people love working here?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spc="26" dirty="0">
              <a:solidFill>
                <a:srgbClr val="404040"/>
              </a:solidFill>
              <a:latin typeface="Cormorant Garamond Medium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330145" y="1562100"/>
            <a:ext cx="9341490" cy="622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6000" spc="480" dirty="0">
                <a:solidFill>
                  <a:srgbClr val="F4F8F3"/>
                </a:solidFill>
                <a:latin typeface="Cormorant Garamond Bold"/>
              </a:rPr>
              <a:t>1. START WITH ‘WHY?’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18EB2A27-9B63-4982-BBA3-87A9E2875897}"/>
              </a:ext>
            </a:extLst>
          </p:cNvPr>
          <p:cNvSpPr txBox="1"/>
          <p:nvPr/>
        </p:nvSpPr>
        <p:spPr>
          <a:xfrm>
            <a:off x="7394928" y="3841432"/>
            <a:ext cx="9185241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400" spc="26" dirty="0">
                <a:solidFill>
                  <a:srgbClr val="404040"/>
                </a:solidFill>
                <a:latin typeface="Cormorant Garamond Medium"/>
              </a:rPr>
              <a:t>Distill 5 phrases which encapsulate: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349</Words>
  <Application>Microsoft Office PowerPoint</Application>
  <PresentationFormat>Custom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Cormorant Garamond Medium</vt:lpstr>
      <vt:lpstr>Arial</vt:lpstr>
      <vt:lpstr>Playfair Display</vt:lpstr>
      <vt:lpstr>Calibri</vt:lpstr>
      <vt:lpstr>Cormorant Garamond Bold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UVP for Consultancies</dc:title>
  <dc:creator>ECEDC</dc:creator>
  <cp:lastModifiedBy>Joseph O'Mahoney</cp:lastModifiedBy>
  <cp:revision>26</cp:revision>
  <dcterms:created xsi:type="dcterms:W3CDTF">2006-08-16T00:00:00Z</dcterms:created>
  <dcterms:modified xsi:type="dcterms:W3CDTF">2021-04-03T12:38:41Z</dcterms:modified>
  <dc:identifier>DAETKNlbhkM</dc:identifier>
</cp:coreProperties>
</file>