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0D6B9-22ED-4DD9-84AD-CDFAE0CEE089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C3501-608E-4F8F-8A00-F4BCE998C1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5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66C773-620E-F049-B2FF-BED31FAC44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467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1C557-184F-D926-D8E3-C3D21DDF5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DE8E45-B32B-F884-BA0B-14FFCAD06E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573A4-9D75-4C0D-86AE-E584F44FA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03246-F0A8-299B-E2CB-82B1DC982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7A7CE-5257-FAEE-01D5-3C5DDF621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237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E4894-7B16-318C-A1CF-312F85EA0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9991CA-4581-EDC9-F65B-30AED8A0D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83202-D570-FACC-9323-CB824DB2D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A2349-FD10-EC7B-FCFC-1F11481CD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D6456-77A7-4208-FF44-08197B2DF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31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409983-D778-274F-F65B-D55AB484F9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22D8A2-AF1A-209F-F848-6EC4E20C7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4EDA2-7718-BAB5-7316-AC9AB7661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A5755-9C63-03B1-48B2-304CFBC0F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DE0CB-D1F1-6FD3-A6A6-C73E29C32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063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G Generic - Higher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636F96E5-ADAB-745C-F651-0D231B80E75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81" imgH="321" progId="TCLayout.ActiveDocument.1">
                  <p:embed/>
                </p:oleObj>
              </mc:Choice>
              <mc:Fallback>
                <p:oleObj name="think-cell Slide" r:id="rId3" imgW="381" imgH="321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636F96E5-ADAB-745C-F651-0D231B80E7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840317B7-5E65-D683-EEA4-CD8C93A07D64}"/>
              </a:ext>
            </a:extLst>
          </p:cNvPr>
          <p:cNvSpPr txBox="1"/>
          <p:nvPr userDrawn="1"/>
        </p:nvSpPr>
        <p:spPr>
          <a:xfrm>
            <a:off x="5174003" y="6649183"/>
            <a:ext cx="1826533" cy="101248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defPPr>
              <a:defRPr lang="en-US"/>
            </a:defPPr>
            <a:lvl1pPr marL="0" algn="l" defTabSz="457200" rtl="0" eaLnBrk="1" latinLnBrk="0" hangingPunct="1">
              <a:defRPr sz="2400" kern="1200">
                <a:solidFill>
                  <a:srgbClr val="121E2A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D699F2C-619B-3E40-AB06-105D0A19B735}" type="slidenum">
              <a:rPr lang="en-US" sz="800" smtClean="0"/>
              <a:t>‹#›</a:t>
            </a:fld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2256AD-7BD3-9D8B-0B09-D0AF6FE46A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56001" y="783982"/>
            <a:ext cx="6083300" cy="688405"/>
          </a:xfrm>
          <a:prstGeom prst="rect">
            <a:avLst/>
          </a:prstGeom>
        </p:spPr>
        <p:txBody>
          <a:bodyPr vert="horz" lIns="0" tIns="0" rIns="0" bIns="0" anchor="t" anchorCtr="0">
            <a:normAutofit/>
          </a:bodyPr>
          <a:lstStyle>
            <a:lvl1pPr algn="l">
              <a:defRPr sz="4000" b="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/>
              <a:t>Add Title</a:t>
            </a:r>
          </a:p>
        </p:txBody>
      </p:sp>
      <p:sp>
        <p:nvSpPr>
          <p:cNvPr id="7" name="Text Placeholder 40">
            <a:extLst>
              <a:ext uri="{FF2B5EF4-FFF2-40B4-BE49-F238E27FC236}">
                <a16:creationId xmlns:a16="http://schemas.microsoft.com/office/drawing/2014/main" id="{6F3C8DD7-1402-E9F8-B6E2-D10B12B8BA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6001" y="1394649"/>
            <a:ext cx="2964961" cy="41358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333" b="0" i="0">
                <a:latin typeface="Arial" pitchFamily="34" charset="0"/>
                <a:cs typeface="Arial" pitchFamily="34" charset="0"/>
              </a:defRPr>
            </a:lvl1pPr>
            <a:lvl2pPr marL="457189" indent="0">
              <a:buFontTx/>
              <a:buNone/>
              <a:defRPr sz="1333" b="0" i="0">
                <a:latin typeface="Arial" pitchFamily="34" charset="0"/>
                <a:cs typeface="Arial" pitchFamily="34" charset="0"/>
              </a:defRPr>
            </a:lvl2pPr>
            <a:lvl3pPr marL="914377" indent="0">
              <a:buFontTx/>
              <a:buNone/>
              <a:defRPr sz="1333" b="0" i="0">
                <a:latin typeface="Arial" pitchFamily="34" charset="0"/>
                <a:cs typeface="Arial" pitchFamily="34" charset="0"/>
              </a:defRPr>
            </a:lvl3pPr>
            <a:lvl4pPr marL="1371566" indent="0">
              <a:buFontTx/>
              <a:buNone/>
              <a:defRPr sz="1333" b="0" i="0">
                <a:latin typeface="Arial" pitchFamily="34" charset="0"/>
                <a:cs typeface="Arial" pitchFamily="34" charset="0"/>
              </a:defRPr>
            </a:lvl4pPr>
            <a:lvl5pPr marL="1828754" indent="0">
              <a:buFontTx/>
              <a:buNone/>
              <a:defRPr sz="1333" b="0" i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/>
              <a:t>Add secondary message or subtitle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2395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23B35-863D-7FB9-C251-5F3B23078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28ED8-0859-AB26-1CD2-CD310593F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96176-93EB-38A7-B7A4-43A672DA3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7D072-3544-7F86-4877-766885D36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58E88-385F-2F72-B842-B343D8D76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58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0ABCA-EB8F-E1CF-521C-BFB15A11B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98AD41-12AD-CEF1-65BC-4B1C0EA83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E8EB5-7DDB-0C14-3361-5797E13C0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00D8E-46E9-1AE8-FD92-B78D40E78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484F0-745A-48DC-462A-EAC416B01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7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28730-E8BA-47FA-25B4-EE2D88CB7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B2B8D-6E2D-2932-CE78-F30AF66833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4F66D-D9D3-2BA0-FB31-4C04F396B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A9C63-9ABF-A22A-2AF5-A778BE229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F9C16-3A91-4A38-CEEE-B829D5513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08157-93C3-8723-3152-BC9B425F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29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03248-8375-A116-C661-22BE15FFC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9A5C7-5603-4F53-014A-1B02D0AF6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EC0049-7B16-AFDC-44F5-74FDBB851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D10AD-8D90-C7FC-4EB4-56B4807D30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C05E30-2172-88B6-4B2C-318A5BF15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1CE4DF-F120-0AC1-271C-5639D555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C27A3-B82B-4465-8D4F-A5514BCC0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A2CC03-AAD9-0546-13ED-E7C0A04E0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51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DCB1-F307-BF14-638C-602BE8571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92CDBF-6E35-5252-38BD-DA36BF818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2CD226-5720-A6FA-D73E-FED653D96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88F5BA-2001-3C65-7DDE-88C54C7AA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5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58BE19-0046-0FB1-ED13-3147512A0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9A36BC-7A3B-4688-9529-EDF0EABCC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C56206-0BB0-C20C-9722-27BFA50B4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79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826C0-C6E3-05B0-FA3B-05290E600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7319F-093F-88A5-75C1-2F6C9E455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AD7BD3-DCFB-B65B-024E-5A84A757A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35777-94E0-19D5-C4C2-6E03E03D6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24ED6-0828-4DAD-7AB1-5320440D8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69AAA-1F54-F7D8-FAD7-20287051D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814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A1FCA-05B4-0172-AC9B-D9E4D61EF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099EBA-A17F-794A-0AE6-BAF40BB2A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735D96-1B88-BAC3-9E56-DD789213B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4BF1BF-A6ED-C126-6F33-30ED332C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96323-2D27-2877-A394-70E51E522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FAC95-8A31-7CA7-B482-C7B37D242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338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17D254-FB59-357F-A921-E3D3E8805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ABB22-1CDE-9E2E-42B4-37D322BBD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6F582-E421-DFF7-DD96-A991231DD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CCFB1-8BEA-49CB-9646-9C237E98AB9C}" type="datetimeFigureOut">
              <a:rPr lang="en-GB" smtClean="0"/>
              <a:t>22/03/2024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9513C-C07E-9BA5-9873-BC2CCC49CD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A3A42-6086-BB13-F5D5-D3014EDE7A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5089A-676D-4C6F-B2CC-D6035067D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58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16.png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9.sv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17" Type="http://schemas.openxmlformats.org/officeDocument/2006/relationships/image" Target="../media/image15.svg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19" Type="http://schemas.openxmlformats.org/officeDocument/2006/relationships/image" Target="../media/image17.sv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Relationship Id="rId22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4599B-0D43-DFBE-FC63-104662470C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067" dirty="0"/>
              <a:t>XX Strategy On A Page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77897-73DA-7BCF-BBB6-9F80663C7E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56001" y="1394649"/>
            <a:ext cx="10818497" cy="413580"/>
          </a:xfrm>
        </p:spPr>
        <p:txBody>
          <a:bodyPr/>
          <a:lstStyle/>
          <a:p>
            <a:r>
              <a:rPr lang="en-GB" dirty="0"/>
              <a:t>Vision: We help XXX in XXX achieve XXX by XXX (unlike XXX!)</a:t>
            </a:r>
          </a:p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56B7A78-D508-A46C-C3CB-1BDFE261B03E}"/>
              </a:ext>
            </a:extLst>
          </p:cNvPr>
          <p:cNvSpPr/>
          <p:nvPr/>
        </p:nvSpPr>
        <p:spPr>
          <a:xfrm>
            <a:off x="1056000" y="1940140"/>
            <a:ext cx="1492467" cy="1127208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pPr algn="ctr"/>
            <a:endParaRPr lang="en-GB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GB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Target Customers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0B35671-223E-C127-F0B3-66CE57B0E385}"/>
              </a:ext>
            </a:extLst>
          </p:cNvPr>
          <p:cNvGrpSpPr/>
          <p:nvPr/>
        </p:nvGrpSpPr>
        <p:grpSpPr>
          <a:xfrm>
            <a:off x="2689466" y="1940142"/>
            <a:ext cx="6105455" cy="942543"/>
            <a:chOff x="2017100" y="1747096"/>
            <a:chExt cx="2215804" cy="706906"/>
          </a:xfrm>
        </p:grpSpPr>
        <p:sp>
          <p:nvSpPr>
            <p:cNvPr id="6" name="Rectangle 3">
              <a:extLst>
                <a:ext uri="{FF2B5EF4-FFF2-40B4-BE49-F238E27FC236}">
                  <a16:creationId xmlns:a16="http://schemas.microsoft.com/office/drawing/2014/main" id="{2F21586B-C244-3B9C-9B96-84DBEEA93747}"/>
                </a:ext>
              </a:extLst>
            </p:cNvPr>
            <p:cNvSpPr/>
            <p:nvPr/>
          </p:nvSpPr>
          <p:spPr>
            <a:xfrm>
              <a:off x="2017100" y="2038504"/>
              <a:ext cx="957040" cy="41549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9pPr>
            </a:lstStyle>
            <a:p>
              <a:pPr marL="304792" indent="-304792">
                <a:buAutoNum type="arabicParenR"/>
              </a:pPr>
              <a:r>
                <a:rPr lang="en-US" sz="1200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XXX</a:t>
              </a:r>
            </a:p>
            <a:p>
              <a:pPr marL="304792" indent="-304792">
                <a:buAutoNum type="arabicParenR"/>
              </a:pPr>
              <a:r>
                <a:rPr lang="en-US" sz="1200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YYY</a:t>
              </a:r>
            </a:p>
            <a:p>
              <a:pPr marL="304792" indent="-304792">
                <a:buAutoNum type="arabicParenR"/>
              </a:pPr>
              <a:r>
                <a:rPr lang="en-US" sz="1200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ZZZ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4F26A5D-8B84-2E69-1A24-257CFC768ADD}"/>
                </a:ext>
              </a:extLst>
            </p:cNvPr>
            <p:cNvSpPr/>
            <p:nvPr/>
          </p:nvSpPr>
          <p:spPr>
            <a:xfrm>
              <a:off x="2017100" y="1747096"/>
              <a:ext cx="2215804" cy="25938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rgbClr val="FFFFFF"/>
                  </a:solidFill>
                  <a:latin typeface="Calibri"/>
                  <a:ea typeface="+mn-ea"/>
                  <a:cs typeface="+mn-cs"/>
                </a:defRPr>
              </a:lvl9pPr>
            </a:lstStyle>
            <a:p>
              <a:r>
                <a:rPr lang="en-US" sz="12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Target Customers</a:t>
              </a: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713A6E13-3BD2-9CBE-D50B-8FDBF10DBD71}"/>
              </a:ext>
            </a:extLst>
          </p:cNvPr>
          <p:cNvSpPr/>
          <p:nvPr/>
        </p:nvSpPr>
        <p:spPr>
          <a:xfrm>
            <a:off x="8949045" y="2328683"/>
            <a:ext cx="3153009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Farming</a:t>
            </a:r>
          </a:p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Hunting</a:t>
            </a:r>
          </a:p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Fishing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5E395D2-4E40-2588-84E4-965D88008316}"/>
              </a:ext>
            </a:extLst>
          </p:cNvPr>
          <p:cNvSpPr/>
          <p:nvPr/>
        </p:nvSpPr>
        <p:spPr>
          <a:xfrm>
            <a:off x="8949044" y="1940139"/>
            <a:ext cx="2925456" cy="3458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Strategic Source of Business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F68323E-80C4-1008-B075-DE30BF72C94F}"/>
              </a:ext>
            </a:extLst>
          </p:cNvPr>
          <p:cNvCxnSpPr/>
          <p:nvPr/>
        </p:nvCxnSpPr>
        <p:spPr>
          <a:xfrm flipH="1" flipV="1">
            <a:off x="8839640" y="1940139"/>
            <a:ext cx="0" cy="1128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6BE088FE-BAD6-733C-CC39-388A621DF6C7}"/>
              </a:ext>
            </a:extLst>
          </p:cNvPr>
          <p:cNvSpPr/>
          <p:nvPr/>
        </p:nvSpPr>
        <p:spPr>
          <a:xfrm>
            <a:off x="1056000" y="3295697"/>
            <a:ext cx="1492467" cy="2778316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pPr algn="ctr"/>
            <a:endParaRPr lang="en-GB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GB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GB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GB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Strategic Objectives</a:t>
            </a:r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GB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6A2AA77-E1F9-D8FA-EDD9-7BDC5A7B3B45}"/>
              </a:ext>
            </a:extLst>
          </p:cNvPr>
          <p:cNvSpPr/>
          <p:nvPr/>
        </p:nvSpPr>
        <p:spPr>
          <a:xfrm>
            <a:off x="2689467" y="3373669"/>
            <a:ext cx="2954405" cy="61579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Strategic Objectives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B72DEC8-9196-7B9C-9691-DF2ABF6B2E15}"/>
              </a:ext>
            </a:extLst>
          </p:cNvPr>
          <p:cNvSpPr/>
          <p:nvPr/>
        </p:nvSpPr>
        <p:spPr>
          <a:xfrm>
            <a:off x="5804782" y="3373669"/>
            <a:ext cx="2954405" cy="61579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Core Strategy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E5ABFE9-94CA-A578-EB1F-A6AF7870BC38}"/>
              </a:ext>
            </a:extLst>
          </p:cNvPr>
          <p:cNvSpPr/>
          <p:nvPr/>
        </p:nvSpPr>
        <p:spPr>
          <a:xfrm>
            <a:off x="8920095" y="3373669"/>
            <a:ext cx="2954405" cy="61579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Strategic Drivers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7C40F6-ABAC-31F3-8EE8-4072E272423B}"/>
              </a:ext>
            </a:extLst>
          </p:cNvPr>
          <p:cNvSpPr/>
          <p:nvPr/>
        </p:nvSpPr>
        <p:spPr>
          <a:xfrm>
            <a:off x="3089797" y="4883014"/>
            <a:ext cx="260425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Positioning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CFC0309-AB1B-1FAF-EB81-FE896565AAA9}"/>
              </a:ext>
            </a:extLst>
          </p:cNvPr>
          <p:cNvSpPr/>
          <p:nvPr/>
        </p:nvSpPr>
        <p:spPr>
          <a:xfrm>
            <a:off x="3072261" y="5597731"/>
            <a:ext cx="260425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Pricing / Value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57488CDE-F701-D24F-0ECC-615109B58D62}"/>
              </a:ext>
            </a:extLst>
          </p:cNvPr>
          <p:cNvCxnSpPr/>
          <p:nvPr/>
        </p:nvCxnSpPr>
        <p:spPr>
          <a:xfrm flipH="1">
            <a:off x="5802387" y="4671843"/>
            <a:ext cx="2956800" cy="0"/>
          </a:xfrm>
          <a:prstGeom prst="line">
            <a:avLst/>
          </a:prstGeom>
          <a:ln>
            <a:solidFill>
              <a:srgbClr val="A0A5A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69544AF-ACBC-E0A5-F4AE-7E86505D8051}"/>
              </a:ext>
            </a:extLst>
          </p:cNvPr>
          <p:cNvCxnSpPr/>
          <p:nvPr/>
        </p:nvCxnSpPr>
        <p:spPr>
          <a:xfrm flipH="1">
            <a:off x="5802387" y="5400704"/>
            <a:ext cx="2956800" cy="0"/>
          </a:xfrm>
          <a:prstGeom prst="line">
            <a:avLst/>
          </a:prstGeom>
          <a:ln>
            <a:solidFill>
              <a:srgbClr val="A0A5A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26B3D1E7-49EE-BE08-C045-87D03ACD4F52}"/>
              </a:ext>
            </a:extLst>
          </p:cNvPr>
          <p:cNvSpPr/>
          <p:nvPr/>
        </p:nvSpPr>
        <p:spPr>
          <a:xfrm>
            <a:off x="6180893" y="4142015"/>
            <a:ext cx="260425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expand revenue in existing clients by offering new </a:t>
            </a:r>
            <a:r>
              <a:rPr lang="en-US" sz="1200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sertivces</a:t>
            </a:r>
            <a:endParaRPr lang="en-US" sz="12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5549B24-C9F6-4C76-A696-6BC142D48715}"/>
              </a:ext>
            </a:extLst>
          </p:cNvPr>
          <p:cNvSpPr/>
          <p:nvPr/>
        </p:nvSpPr>
        <p:spPr>
          <a:xfrm>
            <a:off x="6190665" y="4743816"/>
            <a:ext cx="2604256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Engage new customers with an upgraded, differentiated monitoring offering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7D9D3F2-C078-5E31-DC3A-C89F1051B59E}"/>
              </a:ext>
            </a:extLst>
          </p:cNvPr>
          <p:cNvGrpSpPr/>
          <p:nvPr/>
        </p:nvGrpSpPr>
        <p:grpSpPr>
          <a:xfrm>
            <a:off x="2689467" y="4671843"/>
            <a:ext cx="2956800" cy="728861"/>
            <a:chOff x="1714631" y="3742086"/>
            <a:chExt cx="2520069" cy="546646"/>
          </a:xfrm>
        </p:grpSpPr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40F2EE37-8847-077F-0094-56797B7A9AD6}"/>
                </a:ext>
              </a:extLst>
            </p:cNvPr>
            <p:cNvCxnSpPr/>
            <p:nvPr/>
          </p:nvCxnSpPr>
          <p:spPr>
            <a:xfrm flipH="1">
              <a:off x="1714631" y="3742086"/>
              <a:ext cx="2520069" cy="0"/>
            </a:xfrm>
            <a:prstGeom prst="line">
              <a:avLst/>
            </a:prstGeom>
            <a:ln>
              <a:solidFill>
                <a:srgbClr val="A0A5AA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B5F972A0-BD1B-87C1-3441-B239FC87644C}"/>
                </a:ext>
              </a:extLst>
            </p:cNvPr>
            <p:cNvCxnSpPr/>
            <p:nvPr/>
          </p:nvCxnSpPr>
          <p:spPr>
            <a:xfrm flipH="1">
              <a:off x="1714631" y="4288732"/>
              <a:ext cx="2520069" cy="0"/>
            </a:xfrm>
            <a:prstGeom prst="line">
              <a:avLst/>
            </a:prstGeom>
            <a:ln>
              <a:solidFill>
                <a:srgbClr val="A0A5AA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690401F6-90FA-62EB-8390-DF8B415ADBEC}"/>
              </a:ext>
            </a:extLst>
          </p:cNvPr>
          <p:cNvCxnSpPr/>
          <p:nvPr/>
        </p:nvCxnSpPr>
        <p:spPr>
          <a:xfrm flipH="1" flipV="1">
            <a:off x="8839640" y="3373668"/>
            <a:ext cx="0" cy="266507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0731EAFF-FFBA-78D9-4148-17279C18AEC7}"/>
              </a:ext>
            </a:extLst>
          </p:cNvPr>
          <p:cNvCxnSpPr/>
          <p:nvPr/>
        </p:nvCxnSpPr>
        <p:spPr>
          <a:xfrm flipH="1" flipV="1">
            <a:off x="5724327" y="3373668"/>
            <a:ext cx="0" cy="266507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phic 15">
            <a:extLst>
              <a:ext uri="{FF2B5EF4-FFF2-40B4-BE49-F238E27FC236}">
                <a16:creationId xmlns:a16="http://schemas.microsoft.com/office/drawing/2014/main" id="{36CA8A97-7535-E9D2-D9FF-4ED762912BB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1171" y="4903519"/>
            <a:ext cx="234592" cy="234592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E1FF8C09-CCAD-8970-A8A5-B2F025EEFA4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51171" y="4212460"/>
            <a:ext cx="234592" cy="234595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1E27A231-6DEE-9FE6-1151-0621C81755E2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99585" y="5596675"/>
            <a:ext cx="258651" cy="258651"/>
          </a:xfrm>
          <a:prstGeom prst="rect">
            <a:avLst/>
          </a:prstGeom>
        </p:spPr>
      </p:pic>
      <p:pic>
        <p:nvPicPr>
          <p:cNvPr id="50" name="Graphic 49">
            <a:extLst>
              <a:ext uri="{FF2B5EF4-FFF2-40B4-BE49-F238E27FC236}">
                <a16:creationId xmlns:a16="http://schemas.microsoft.com/office/drawing/2014/main" id="{AAF050C4-B744-7D65-6502-C573D3A40608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699586" y="4882799"/>
            <a:ext cx="222101" cy="222101"/>
          </a:xfrm>
          <a:prstGeom prst="rect">
            <a:avLst/>
          </a:prstGeom>
        </p:spPr>
      </p:pic>
      <p:pic>
        <p:nvPicPr>
          <p:cNvPr id="13" name="Graphic 12" descr="Lightbulb with solid fill">
            <a:extLst>
              <a:ext uri="{FF2B5EF4-FFF2-40B4-BE49-F238E27FC236}">
                <a16:creationId xmlns:a16="http://schemas.microsoft.com/office/drawing/2014/main" id="{4F8D81DE-FEDC-6E90-1D8F-65A99FFDB17F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86055" y="2029572"/>
            <a:ext cx="420475" cy="420475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0A6D1647-DA61-666E-BD4C-509F1EB367FA}"/>
              </a:ext>
            </a:extLst>
          </p:cNvPr>
          <p:cNvSpPr/>
          <p:nvPr/>
        </p:nvSpPr>
        <p:spPr>
          <a:xfrm>
            <a:off x="3082338" y="4241585"/>
            <a:ext cx="268118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Revenue</a:t>
            </a:r>
          </a:p>
        </p:txBody>
      </p:sp>
      <p:pic>
        <p:nvPicPr>
          <p:cNvPr id="55" name="Graphic 54" descr="Research with solid fill">
            <a:extLst>
              <a:ext uri="{FF2B5EF4-FFF2-40B4-BE49-F238E27FC236}">
                <a16:creationId xmlns:a16="http://schemas.microsoft.com/office/drawing/2014/main" id="{4453047B-8148-FB13-6E36-D975C8C11E7A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699586" y="4211887"/>
            <a:ext cx="248229" cy="248229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E261029A-203D-93BD-6ED3-50174AC7282F}"/>
              </a:ext>
            </a:extLst>
          </p:cNvPr>
          <p:cNvSpPr/>
          <p:nvPr/>
        </p:nvSpPr>
        <p:spPr>
          <a:xfrm>
            <a:off x="6190665" y="5591129"/>
            <a:ext cx="260425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Increase the customer value of other service lines such as CSW</a:t>
            </a:r>
          </a:p>
        </p:txBody>
      </p:sp>
      <p:pic>
        <p:nvPicPr>
          <p:cNvPr id="57" name="Graphic 56" descr="Comment Important with solid fill">
            <a:extLst>
              <a:ext uri="{FF2B5EF4-FFF2-40B4-BE49-F238E27FC236}">
                <a16:creationId xmlns:a16="http://schemas.microsoft.com/office/drawing/2014/main" id="{84CCC4E4-41D7-9611-5771-BCCFF0A7D122}"/>
              </a:ext>
            </a:extLst>
          </p:cNvPr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847091" y="5624917"/>
            <a:ext cx="234592" cy="234592"/>
          </a:xfrm>
          <a:prstGeom prst="rect">
            <a:avLst/>
          </a:prstGeom>
        </p:spPr>
      </p:pic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BA2594B-C4A4-02CB-C909-220D7AB68308}"/>
              </a:ext>
            </a:extLst>
          </p:cNvPr>
          <p:cNvCxnSpPr/>
          <p:nvPr/>
        </p:nvCxnSpPr>
        <p:spPr>
          <a:xfrm flipH="1">
            <a:off x="8875491" y="4681007"/>
            <a:ext cx="2956800" cy="0"/>
          </a:xfrm>
          <a:prstGeom prst="line">
            <a:avLst/>
          </a:prstGeom>
          <a:ln>
            <a:solidFill>
              <a:srgbClr val="A0A5A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CCE53839-D7D1-F265-7DE6-B6444E8463CA}"/>
              </a:ext>
            </a:extLst>
          </p:cNvPr>
          <p:cNvCxnSpPr/>
          <p:nvPr/>
        </p:nvCxnSpPr>
        <p:spPr>
          <a:xfrm flipH="1">
            <a:off x="8875491" y="5409868"/>
            <a:ext cx="2956800" cy="0"/>
          </a:xfrm>
          <a:prstGeom prst="line">
            <a:avLst/>
          </a:prstGeom>
          <a:ln>
            <a:solidFill>
              <a:srgbClr val="A0A5A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B3470F1A-7CB6-683D-E417-915B43F0EF57}"/>
              </a:ext>
            </a:extLst>
          </p:cNvPr>
          <p:cNvSpPr/>
          <p:nvPr/>
        </p:nvSpPr>
        <p:spPr>
          <a:xfrm>
            <a:off x="9267849" y="4061923"/>
            <a:ext cx="2834207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Improve retention and skill level of our consultants, making them expert across healthcare disciplines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A451816-038A-A14C-19BE-CB01C0B62DA9}"/>
              </a:ext>
            </a:extLst>
          </p:cNvPr>
          <p:cNvSpPr/>
          <p:nvPr/>
        </p:nvSpPr>
        <p:spPr>
          <a:xfrm>
            <a:off x="9270241" y="4743816"/>
            <a:ext cx="2604256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Ensure positive experience in existing key accounts and establish platform to  move into other assets/business units</a:t>
            </a:r>
          </a:p>
        </p:txBody>
      </p:sp>
      <p:pic>
        <p:nvPicPr>
          <p:cNvPr id="64" name="Graphic 63" descr="Group of people with solid fill">
            <a:extLst>
              <a:ext uri="{FF2B5EF4-FFF2-40B4-BE49-F238E27FC236}">
                <a16:creationId xmlns:a16="http://schemas.microsoft.com/office/drawing/2014/main" id="{3BF672FD-0C13-A771-0896-6B6D741FEA7F}"/>
              </a:ext>
            </a:extLst>
          </p:cNvPr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924275" y="4912683"/>
            <a:ext cx="234592" cy="234592"/>
          </a:xfrm>
          <a:prstGeom prst="rect">
            <a:avLst/>
          </a:prstGeom>
        </p:spPr>
      </p:pic>
      <p:pic>
        <p:nvPicPr>
          <p:cNvPr id="65" name="Graphic 64" descr="Folder with solid fill">
            <a:extLst>
              <a:ext uri="{FF2B5EF4-FFF2-40B4-BE49-F238E27FC236}">
                <a16:creationId xmlns:a16="http://schemas.microsoft.com/office/drawing/2014/main" id="{D20262DB-C3BE-1192-42C4-0AAF8192EA79}"/>
              </a:ext>
            </a:extLst>
          </p:cNvPr>
          <p:cNvPicPr>
            <a:picLocks noChangeAspect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924275" y="4221625"/>
            <a:ext cx="234592" cy="234592"/>
          </a:xfrm>
          <a:prstGeom prst="rect">
            <a:avLst/>
          </a:prstGeom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BCBD38C2-DC4C-E379-D422-85D3CA1C55D0}"/>
              </a:ext>
            </a:extLst>
          </p:cNvPr>
          <p:cNvSpPr/>
          <p:nvPr/>
        </p:nvSpPr>
        <p:spPr>
          <a:xfrm>
            <a:off x="9261259" y="5496062"/>
            <a:ext cx="2604256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rgbClr val="FFFFFF"/>
                </a:solidFill>
                <a:latin typeface="Calibri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Drive partner model in early-stage assets/companies, offering “Monitoring +” for targeted, candidate brands</a:t>
            </a:r>
          </a:p>
        </p:txBody>
      </p:sp>
      <p:pic>
        <p:nvPicPr>
          <p:cNvPr id="69" name="Graphic 68">
            <a:extLst>
              <a:ext uri="{FF2B5EF4-FFF2-40B4-BE49-F238E27FC236}">
                <a16:creationId xmlns:a16="http://schemas.microsoft.com/office/drawing/2014/main" id="{C442E77F-282E-841C-75C6-E14F833ABEBF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8927290" y="5629300"/>
            <a:ext cx="222101" cy="2221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5853559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M-CONTENT-SLIDE" val="2022-12-24 13:20:11"/>
  <p:tag name="KM-QUALITY-SLIDE" val="2022-12-24 13:19:59"/>
  <p:tag name="SLIDEHUBID" val="245182176564118731985526086837615293741060262150168781974994"/>
  <p:tag name="SLIDEHUBUPDATETIME" val="2023-02-06 12:47:16.51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1176</TotalTime>
  <Words>130</Words>
  <Application>Microsoft Office PowerPoint</Application>
  <PresentationFormat>Widescreen</PresentationFormat>
  <Paragraphs>31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think-cell Slide</vt:lpstr>
      <vt:lpstr>XX Strategy On A Page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O'Mahoney</dc:creator>
  <cp:lastModifiedBy>Joseph O'Mahoney</cp:lastModifiedBy>
  <cp:revision>3</cp:revision>
  <dcterms:created xsi:type="dcterms:W3CDTF">2024-01-08T16:22:12Z</dcterms:created>
  <dcterms:modified xsi:type="dcterms:W3CDTF">2024-03-22T14:03:25Z</dcterms:modified>
</cp:coreProperties>
</file>