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Play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DHfpyzDkqBircGH0l0xJKXR8+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5f0d6888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15f0d6888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5f0d6888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15f0d6888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5f0d6888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15f0d6888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5f0d6888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15f0d6888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5f0d688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15f0d688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5f0d6888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15f0d688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5f0d6888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15f0d6888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5f0d6888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15f0d6888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5f0d6888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15f0d6888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5f0d6888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15f0d6888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21588" r="30308" b="28461"/>
          <a:stretch/>
        </p:blipFill>
        <p:spPr>
          <a:xfrm>
            <a:off x="0" y="0"/>
            <a:ext cx="12192000" cy="57867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25" y="3790900"/>
            <a:ext cx="12192000" cy="23148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138275" y="3687425"/>
            <a:ext cx="9660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Building a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Unique Value Proposition </a:t>
            </a: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 Consultancies</a:t>
            </a:r>
            <a:endParaRPr sz="49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379325" y="5623750"/>
            <a:ext cx="8864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000" dirty="0">
                <a:solidFill>
                  <a:srgbClr val="F8F5E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Crafting a UVP that Differentiates, Resonates, and Drives Results</a:t>
            </a:r>
            <a:endParaRPr sz="2000" dirty="0">
              <a:solidFill>
                <a:srgbClr val="F8F5E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cxnSp>
        <p:nvCxnSpPr>
          <p:cNvPr id="88" name="Google Shape;88;p1"/>
          <p:cNvCxnSpPr/>
          <p:nvPr/>
        </p:nvCxnSpPr>
        <p:spPr>
          <a:xfrm>
            <a:off x="1758795" y="6456839"/>
            <a:ext cx="981600" cy="8100"/>
          </a:xfrm>
          <a:prstGeom prst="straightConnector1">
            <a:avLst/>
          </a:prstGeom>
          <a:noFill/>
          <a:ln w="57150" cap="flat" cmpd="sng">
            <a:solidFill>
              <a:srgbClr val="C0A35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" y="6105700"/>
            <a:ext cx="3246479" cy="5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4700" y="6117650"/>
            <a:ext cx="243840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5f0d68881_0_87"/>
          <p:cNvSpPr/>
          <p:nvPr/>
        </p:nvSpPr>
        <p:spPr>
          <a:xfrm>
            <a:off x="0" y="853500"/>
            <a:ext cx="12192000" cy="35013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67" name="Google Shape;167;g315f0d68881_0_87"/>
          <p:cNvSpPr/>
          <p:nvPr/>
        </p:nvSpPr>
        <p:spPr>
          <a:xfrm>
            <a:off x="0" y="0"/>
            <a:ext cx="12192000" cy="11574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68" name="Google Shape;168;g315f0d68881_0_87"/>
          <p:cNvSpPr txBox="1">
            <a:spLocks noGrp="1"/>
          </p:cNvSpPr>
          <p:nvPr>
            <p:ph type="ctrTitle"/>
          </p:nvPr>
        </p:nvSpPr>
        <p:spPr>
          <a:xfrm>
            <a:off x="4070175" y="195607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8: </a:t>
            </a:r>
            <a:r>
              <a:rPr lang="en-GB" sz="4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Create</a:t>
            </a:r>
            <a:r>
              <a:rPr lang="en-GB" sz="4900" dirty="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Thought Leadership </a:t>
            </a:r>
            <a:r>
              <a:rPr lang="en-GB" sz="4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Themes</a:t>
            </a:r>
            <a:endParaRPr sz="49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g315f0d68881_0_87"/>
          <p:cNvSpPr txBox="1">
            <a:spLocks noGrp="1"/>
          </p:cNvSpPr>
          <p:nvPr>
            <p:ph type="subTitle" idx="1"/>
          </p:nvPr>
        </p:nvSpPr>
        <p:spPr>
          <a:xfrm>
            <a:off x="4764854" y="4646925"/>
            <a:ext cx="6848025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Establish credibility through thought leadership. Share actionable insights and develop content themes that address client pain points.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70" name="Google Shape;170;g315f0d68881_0_87"/>
          <p:cNvPicPr preferRelativeResize="0"/>
          <p:nvPr/>
        </p:nvPicPr>
        <p:blipFill rotWithShape="1">
          <a:blip r:embed="rId3">
            <a:alphaModFix/>
          </a:blip>
          <a:srcRect r="15059"/>
          <a:stretch/>
        </p:blipFill>
        <p:spPr>
          <a:xfrm>
            <a:off x="351100" y="1182300"/>
            <a:ext cx="4043059" cy="3172499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5f0d68881_0_96"/>
          <p:cNvSpPr/>
          <p:nvPr/>
        </p:nvSpPr>
        <p:spPr>
          <a:xfrm>
            <a:off x="0" y="2040000"/>
            <a:ext cx="12192000" cy="23148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76" name="Google Shape;176;g315f0d68881_0_96"/>
          <p:cNvSpPr/>
          <p:nvPr/>
        </p:nvSpPr>
        <p:spPr>
          <a:xfrm>
            <a:off x="0" y="0"/>
            <a:ext cx="12192000" cy="20400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77" name="Google Shape;177;g315f0d68881_0_96"/>
          <p:cNvSpPr txBox="1">
            <a:spLocks noGrp="1"/>
          </p:cNvSpPr>
          <p:nvPr>
            <p:ph type="ctrTitle"/>
          </p:nvPr>
        </p:nvSpPr>
        <p:spPr>
          <a:xfrm>
            <a:off x="106075" y="231777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9: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Crafting</a:t>
            </a: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Your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Strategic Narrative</a:t>
            </a:r>
            <a:endParaRPr sz="4900" dirty="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g315f0d68881_0_96"/>
          <p:cNvSpPr txBox="1">
            <a:spLocks noGrp="1"/>
          </p:cNvSpPr>
          <p:nvPr>
            <p:ph type="subTitle" idx="1"/>
          </p:nvPr>
        </p:nvSpPr>
        <p:spPr>
          <a:xfrm>
            <a:off x="1173245" y="4632575"/>
            <a:ext cx="5889985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Bring together challenges, frustrations, outcomes, and your methodology into a strategic narrative to create urgency and inspire action.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79" name="Google Shape;179;g315f0d68881_0_96"/>
          <p:cNvPicPr preferRelativeResize="0"/>
          <p:nvPr/>
        </p:nvPicPr>
        <p:blipFill rotWithShape="1">
          <a:blip r:embed="rId3">
            <a:alphaModFix/>
          </a:blip>
          <a:srcRect t="9834" b="20711"/>
          <a:stretch/>
        </p:blipFill>
        <p:spPr>
          <a:xfrm>
            <a:off x="8236475" y="2078225"/>
            <a:ext cx="3415650" cy="3559424"/>
          </a:xfrm>
          <a:prstGeom prst="rect">
            <a:avLst/>
          </a:prstGeom>
          <a:solidFill>
            <a:srgbClr val="3D3D3D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5f0d68881_0_105"/>
          <p:cNvSpPr/>
          <p:nvPr/>
        </p:nvSpPr>
        <p:spPr>
          <a:xfrm>
            <a:off x="0" y="0"/>
            <a:ext cx="12192000" cy="14178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85" name="Google Shape;185;g315f0d68881_0_105"/>
          <p:cNvSpPr txBox="1">
            <a:spLocks noGrp="1"/>
          </p:cNvSpPr>
          <p:nvPr>
            <p:ph type="ctrTitle"/>
          </p:nvPr>
        </p:nvSpPr>
        <p:spPr>
          <a:xfrm>
            <a:off x="2449950" y="1739263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500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Embedding Your UVP</a:t>
            </a:r>
            <a:endParaRPr sz="500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 sz="500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g315f0d68881_0_105"/>
          <p:cNvSpPr txBox="1">
            <a:spLocks noGrp="1"/>
          </p:cNvSpPr>
          <p:nvPr>
            <p:ph type="subTitle" idx="1"/>
          </p:nvPr>
        </p:nvSpPr>
        <p:spPr>
          <a:xfrm>
            <a:off x="5952564" y="3326874"/>
            <a:ext cx="5054525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Embed your UVP consistently across your website, proposals, marketing, and sales conversations. Train your team for uniformity.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sp>
        <p:nvSpPr>
          <p:cNvPr id="187" name="Google Shape;187;g315f0d68881_0_105"/>
          <p:cNvSpPr/>
          <p:nvPr/>
        </p:nvSpPr>
        <p:spPr>
          <a:xfrm>
            <a:off x="0" y="6756725"/>
            <a:ext cx="12192000" cy="2319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pic>
        <p:nvPicPr>
          <p:cNvPr id="188" name="Google Shape;188;g315f0d68881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75" y="3146325"/>
            <a:ext cx="4123500" cy="2319474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5f0d68881_0_116"/>
          <p:cNvSpPr/>
          <p:nvPr/>
        </p:nvSpPr>
        <p:spPr>
          <a:xfrm>
            <a:off x="0" y="-245975"/>
            <a:ext cx="12192000" cy="16782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94" name="Google Shape;194;g315f0d68881_0_116"/>
          <p:cNvSpPr txBox="1">
            <a:spLocks noGrp="1"/>
          </p:cNvSpPr>
          <p:nvPr>
            <p:ph type="ctrTitle"/>
          </p:nvPr>
        </p:nvSpPr>
        <p:spPr>
          <a:xfrm>
            <a:off x="418900" y="2027850"/>
            <a:ext cx="68145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50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Final Thought</a:t>
            </a:r>
            <a:endParaRPr sz="5000" dirty="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 sz="5000" dirty="0">
              <a:solidFill>
                <a:srgbClr val="9B1B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g315f0d68881_0_116"/>
          <p:cNvSpPr txBox="1">
            <a:spLocks noGrp="1"/>
          </p:cNvSpPr>
          <p:nvPr>
            <p:ph type="subTitle" idx="1"/>
          </p:nvPr>
        </p:nvSpPr>
        <p:spPr>
          <a:xfrm>
            <a:off x="1452810" y="3365506"/>
            <a:ext cx="4746680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Revisit and refine your UVP as your consultancy grows and client needs evolve.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A strong UVP is dynamic and adaptive.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sp>
        <p:nvSpPr>
          <p:cNvPr id="196" name="Google Shape;196;g315f0d68881_0_116"/>
          <p:cNvSpPr/>
          <p:nvPr/>
        </p:nvSpPr>
        <p:spPr>
          <a:xfrm>
            <a:off x="0" y="6292665"/>
            <a:ext cx="9628094" cy="45719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pic>
        <p:nvPicPr>
          <p:cNvPr id="197" name="Google Shape;197;g315f0d68881_0_116"/>
          <p:cNvPicPr preferRelativeResize="0"/>
          <p:nvPr/>
        </p:nvPicPr>
        <p:blipFill rotWithShape="1">
          <a:blip r:embed="rId3">
            <a:alphaModFix/>
          </a:blip>
          <a:srcRect l="7503" t="23563" r="6252" b="5140"/>
          <a:stretch/>
        </p:blipFill>
        <p:spPr>
          <a:xfrm>
            <a:off x="6775050" y="2537163"/>
            <a:ext cx="4282624" cy="2359798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198" name="Google Shape;198;g315f0d68881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3600" y="6001900"/>
            <a:ext cx="24384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15f0d68881_0_116"/>
          <p:cNvPicPr preferRelativeResize="0"/>
          <p:nvPr/>
        </p:nvPicPr>
        <p:blipFill rotWithShape="1">
          <a:blip r:embed="rId5">
            <a:alphaModFix/>
          </a:blip>
          <a:srcRect b="5562"/>
          <a:stretch/>
        </p:blipFill>
        <p:spPr>
          <a:xfrm>
            <a:off x="125" y="6334300"/>
            <a:ext cx="3246475" cy="5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814950" y="0"/>
            <a:ext cx="10562100" cy="26478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712100" y="40747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Your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UVP</a:t>
            </a: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is the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Heart</a:t>
            </a: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of Your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Consultancy.</a:t>
            </a:r>
            <a:endParaRPr sz="4900" dirty="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524000" y="6243600"/>
            <a:ext cx="9144000" cy="6144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1639725" y="32113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8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In a crowded marketplace, </a:t>
            </a:r>
            <a:r>
              <a:rPr lang="en-GB" sz="2800" b="1" dirty="0">
                <a:solidFill>
                  <a:srgbClr val="C0A35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differentiation is critical</a:t>
            </a:r>
            <a:r>
              <a:rPr lang="en-GB" sz="28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. A UVP articulates why clients should choose you over competitors. It’s the foundation for stronger client relationships and higher margins.</a:t>
            </a:r>
            <a:endParaRPr sz="28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0" y="2040000"/>
            <a:ext cx="12192000" cy="2314800"/>
          </a:xfrm>
          <a:prstGeom prst="rect">
            <a:avLst/>
          </a:prstGeom>
          <a:solidFill>
            <a:srgbClr val="3D3D3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12192000" cy="2040000"/>
          </a:xfrm>
          <a:prstGeom prst="rect">
            <a:avLst/>
          </a:prstGeom>
          <a:solidFill>
            <a:srgbClr val="C0A35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106075" y="231777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1: </a:t>
            </a:r>
            <a:r>
              <a:rPr lang="en-GB" sz="4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Define Why Clients   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Seek You Out</a:t>
            </a:r>
            <a:endParaRPr sz="4900" dirty="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352200" y="4701650"/>
            <a:ext cx="720030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Clients seek help to solve pressing problems. Empathy with their struggles builds trust and relevance. Conduct client interviews and analyse recurring themes.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6138" y="2031675"/>
            <a:ext cx="3964324" cy="264225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5f0d68881_0_33"/>
          <p:cNvSpPr/>
          <p:nvPr/>
        </p:nvSpPr>
        <p:spPr>
          <a:xfrm>
            <a:off x="0" y="2040000"/>
            <a:ext cx="12192000" cy="23148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13" name="Google Shape;113;g315f0d68881_0_33"/>
          <p:cNvSpPr/>
          <p:nvPr/>
        </p:nvSpPr>
        <p:spPr>
          <a:xfrm>
            <a:off x="0" y="0"/>
            <a:ext cx="12192000" cy="20400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14" name="Google Shape;114;g315f0d68881_0_33"/>
          <p:cNvSpPr txBox="1">
            <a:spLocks noGrp="1"/>
          </p:cNvSpPr>
          <p:nvPr>
            <p:ph type="ctrTitle"/>
          </p:nvPr>
        </p:nvSpPr>
        <p:spPr>
          <a:xfrm>
            <a:off x="3650600" y="231777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2: </a:t>
            </a:r>
            <a:r>
              <a:rPr lang="en-GB" sz="4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Identify Key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Frustrations</a:t>
            </a:r>
            <a:endParaRPr sz="4900" dirty="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g315f0d68881_0_33"/>
          <p:cNvSpPr txBox="1">
            <a:spLocks noGrp="1"/>
          </p:cNvSpPr>
          <p:nvPr>
            <p:ph type="subTitle" idx="1"/>
          </p:nvPr>
        </p:nvSpPr>
        <p:spPr>
          <a:xfrm>
            <a:off x="4309250" y="4625250"/>
            <a:ext cx="688920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Go beyond surface problems to uncover root frustrations. Use root cause analysis to position your consultancy as a partner who understands their struggles.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16" name="Google Shape;116;g315f0d68881_0_33"/>
          <p:cNvPicPr preferRelativeResize="0"/>
          <p:nvPr/>
        </p:nvPicPr>
        <p:blipFill rotWithShape="1">
          <a:blip r:embed="rId3">
            <a:alphaModFix/>
          </a:blip>
          <a:srcRect l="33141" t="52109"/>
          <a:stretch/>
        </p:blipFill>
        <p:spPr>
          <a:xfrm>
            <a:off x="541775" y="2047475"/>
            <a:ext cx="3430551" cy="3162573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5f0d68881_0_42"/>
          <p:cNvSpPr/>
          <p:nvPr/>
        </p:nvSpPr>
        <p:spPr>
          <a:xfrm>
            <a:off x="0" y="1259400"/>
            <a:ext cx="12192000" cy="30954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22" name="Google Shape;122;g315f0d68881_0_42"/>
          <p:cNvSpPr/>
          <p:nvPr/>
        </p:nvSpPr>
        <p:spPr>
          <a:xfrm>
            <a:off x="0" y="0"/>
            <a:ext cx="12192000" cy="12594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23" name="Google Shape;123;g315f0d68881_0_42"/>
          <p:cNvSpPr txBox="1">
            <a:spLocks noGrp="1"/>
          </p:cNvSpPr>
          <p:nvPr>
            <p:ph type="ctrTitle"/>
          </p:nvPr>
        </p:nvSpPr>
        <p:spPr>
          <a:xfrm>
            <a:off x="106075" y="195992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3: </a:t>
            </a:r>
            <a:r>
              <a:rPr lang="en-GB" sz="4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Describe</a:t>
            </a: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Your </a:t>
            </a:r>
            <a:endParaRPr sz="49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Ideal Client</a:t>
            </a:r>
            <a:endParaRPr sz="4900" dirty="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g315f0d68881_0_42"/>
          <p:cNvSpPr txBox="1">
            <a:spLocks noGrp="1"/>
          </p:cNvSpPr>
          <p:nvPr>
            <p:ph type="subTitle" idx="1"/>
          </p:nvPr>
        </p:nvSpPr>
        <p:spPr>
          <a:xfrm>
            <a:off x="537775" y="4673925"/>
            <a:ext cx="687240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Tailor your UVP to your ideal client profile (ICP). Include demographics, psychographics, and pain points. Focus to scale.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25" name="Google Shape;125;g315f0d68881_0_42"/>
          <p:cNvPicPr preferRelativeResize="0"/>
          <p:nvPr/>
        </p:nvPicPr>
        <p:blipFill rotWithShape="1">
          <a:blip r:embed="rId3">
            <a:alphaModFix/>
          </a:blip>
          <a:srcRect l="5422" r="11028"/>
          <a:stretch/>
        </p:blipFill>
        <p:spPr>
          <a:xfrm>
            <a:off x="7957600" y="1259400"/>
            <a:ext cx="3877524" cy="30954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5f0d68881_0_51"/>
          <p:cNvSpPr/>
          <p:nvPr/>
        </p:nvSpPr>
        <p:spPr>
          <a:xfrm>
            <a:off x="0" y="853500"/>
            <a:ext cx="12192000" cy="35013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31" name="Google Shape;131;g315f0d68881_0_51"/>
          <p:cNvSpPr/>
          <p:nvPr/>
        </p:nvSpPr>
        <p:spPr>
          <a:xfrm>
            <a:off x="0" y="0"/>
            <a:ext cx="12192000" cy="11574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32" name="Google Shape;132;g315f0d68881_0_51"/>
          <p:cNvSpPr txBox="1">
            <a:spLocks noGrp="1"/>
          </p:cNvSpPr>
          <p:nvPr>
            <p:ph type="ctrTitle"/>
          </p:nvPr>
        </p:nvSpPr>
        <p:spPr>
          <a:xfrm>
            <a:off x="4070175" y="195607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4: </a:t>
            </a:r>
            <a:r>
              <a:rPr lang="en-GB" sz="490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  <a:r>
              <a:rPr lang="en-GB" sz="4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What </a:t>
            </a:r>
            <a:r>
              <a:rPr lang="en-GB" sz="490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Success Looks Like</a:t>
            </a:r>
            <a:endParaRPr sz="4900">
              <a:solidFill>
                <a:srgbClr val="F5E1A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g315f0d68881_0_51"/>
          <p:cNvSpPr txBox="1">
            <a:spLocks noGrp="1"/>
          </p:cNvSpPr>
          <p:nvPr>
            <p:ph type="subTitle" idx="1"/>
          </p:nvPr>
        </p:nvSpPr>
        <p:spPr>
          <a:xfrm>
            <a:off x="5143705" y="4611699"/>
            <a:ext cx="5827815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Articulate measurable outcomes your consultancy delivers. Use both quantitative and qualitative success metrics to show what success looks like.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34" name="Google Shape;134;g315f0d68881_0_51"/>
          <p:cNvPicPr preferRelativeResize="0"/>
          <p:nvPr/>
        </p:nvPicPr>
        <p:blipFill rotWithShape="1">
          <a:blip r:embed="rId3">
            <a:alphaModFix/>
          </a:blip>
          <a:srcRect b="27272"/>
          <a:stretch/>
        </p:blipFill>
        <p:spPr>
          <a:xfrm>
            <a:off x="566526" y="1157400"/>
            <a:ext cx="3742724" cy="4083999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5f0d68881_0_60"/>
          <p:cNvSpPr/>
          <p:nvPr/>
        </p:nvSpPr>
        <p:spPr>
          <a:xfrm>
            <a:off x="0" y="2040000"/>
            <a:ext cx="12192000" cy="23148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40" name="Google Shape;140;g315f0d68881_0_60"/>
          <p:cNvSpPr/>
          <p:nvPr/>
        </p:nvSpPr>
        <p:spPr>
          <a:xfrm>
            <a:off x="0" y="0"/>
            <a:ext cx="12192000" cy="20400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41" name="Google Shape;141;g315f0d68881_0_60"/>
          <p:cNvSpPr txBox="1">
            <a:spLocks noGrp="1"/>
          </p:cNvSpPr>
          <p:nvPr>
            <p:ph type="ctrTitle"/>
          </p:nvPr>
        </p:nvSpPr>
        <p:spPr>
          <a:xfrm>
            <a:off x="106075" y="231777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5: </a:t>
            </a:r>
            <a:r>
              <a:rPr lang="en-GB" sz="490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Explain</a:t>
            </a:r>
            <a:r>
              <a:rPr lang="en-GB" sz="4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Your </a:t>
            </a:r>
            <a:r>
              <a:rPr lang="en-GB" sz="490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Approach</a:t>
            </a:r>
            <a:endParaRPr sz="4900">
              <a:solidFill>
                <a:srgbClr val="F5E1A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g315f0d68881_0_60"/>
          <p:cNvSpPr txBox="1">
            <a:spLocks noGrp="1"/>
          </p:cNvSpPr>
          <p:nvPr>
            <p:ph type="subTitle" idx="1"/>
          </p:nvPr>
        </p:nvSpPr>
        <p:spPr>
          <a:xfrm>
            <a:off x="1486465" y="4632575"/>
            <a:ext cx="5337245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Highlight agility, innovation, and collaboration in your process. Explain a clear methodology such as Diagnose, Design, Deliver.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43" name="Google Shape;143;g315f0d68881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675" y="1996925"/>
            <a:ext cx="3537669" cy="2357874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5f0d68881_0_69"/>
          <p:cNvSpPr/>
          <p:nvPr/>
        </p:nvSpPr>
        <p:spPr>
          <a:xfrm>
            <a:off x="0" y="2040000"/>
            <a:ext cx="12192000" cy="23148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49" name="Google Shape;149;g315f0d68881_0_69"/>
          <p:cNvSpPr/>
          <p:nvPr/>
        </p:nvSpPr>
        <p:spPr>
          <a:xfrm>
            <a:off x="0" y="0"/>
            <a:ext cx="12192000" cy="20400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50" name="Google Shape;150;g315f0d68881_0_69"/>
          <p:cNvSpPr txBox="1">
            <a:spLocks noGrp="1"/>
          </p:cNvSpPr>
          <p:nvPr>
            <p:ph type="ctrTitle"/>
          </p:nvPr>
        </p:nvSpPr>
        <p:spPr>
          <a:xfrm>
            <a:off x="3972325" y="2419050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6: </a:t>
            </a:r>
            <a:r>
              <a:rPr lang="en-GB" sz="490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Recognize</a:t>
            </a:r>
            <a:r>
              <a:rPr lang="en-GB" sz="4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What </a:t>
            </a:r>
            <a:r>
              <a:rPr lang="en-GB" sz="490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Triggers</a:t>
            </a:r>
            <a:r>
              <a:rPr lang="en-GB" sz="4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Clients to </a:t>
            </a:r>
            <a:r>
              <a:rPr lang="en-GB" sz="4900">
                <a:solidFill>
                  <a:srgbClr val="F5E1A4"/>
                </a:solidFill>
                <a:latin typeface="Georgia"/>
                <a:ea typeface="Georgia"/>
                <a:cs typeface="Georgia"/>
                <a:sym typeface="Georgia"/>
              </a:rPr>
              <a:t>Act</a:t>
            </a:r>
            <a:endParaRPr sz="4900">
              <a:solidFill>
                <a:srgbClr val="F5E1A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g315f0d68881_0_69"/>
          <p:cNvSpPr txBox="1">
            <a:spLocks noGrp="1"/>
          </p:cNvSpPr>
          <p:nvPr>
            <p:ph type="subTitle" idx="1"/>
          </p:nvPr>
        </p:nvSpPr>
        <p:spPr>
          <a:xfrm>
            <a:off x="5333600" y="4619550"/>
            <a:ext cx="5359225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Understand internal and external triggers that prompt decisions. Timing drives action and connects urgency to solutions.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52" name="Google Shape;152;g315f0d68881_0_69"/>
          <p:cNvPicPr preferRelativeResize="0"/>
          <p:nvPr/>
        </p:nvPicPr>
        <p:blipFill rotWithShape="1">
          <a:blip r:embed="rId3">
            <a:alphaModFix/>
          </a:blip>
          <a:srcRect l="11637" r="11798"/>
          <a:stretch/>
        </p:blipFill>
        <p:spPr>
          <a:xfrm>
            <a:off x="296100" y="2040000"/>
            <a:ext cx="4022200" cy="350135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5f0d68881_0_78"/>
          <p:cNvSpPr/>
          <p:nvPr/>
        </p:nvSpPr>
        <p:spPr>
          <a:xfrm>
            <a:off x="0" y="1259400"/>
            <a:ext cx="12192000" cy="3095400"/>
          </a:xfrm>
          <a:prstGeom prst="rect">
            <a:avLst/>
          </a:prstGeom>
          <a:solidFill>
            <a:srgbClr val="3D3D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3D3D"/>
              </a:solidFill>
            </a:endParaRPr>
          </a:p>
        </p:txBody>
      </p:sp>
      <p:sp>
        <p:nvSpPr>
          <p:cNvPr id="158" name="Google Shape;158;g315f0d68881_0_78"/>
          <p:cNvSpPr/>
          <p:nvPr/>
        </p:nvSpPr>
        <p:spPr>
          <a:xfrm>
            <a:off x="0" y="0"/>
            <a:ext cx="12192000" cy="1259400"/>
          </a:xfrm>
          <a:prstGeom prst="rect">
            <a:avLst/>
          </a:prstGeom>
          <a:solidFill>
            <a:srgbClr val="C0A35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A356"/>
              </a:solidFill>
            </a:endParaRPr>
          </a:p>
        </p:txBody>
      </p:sp>
      <p:sp>
        <p:nvSpPr>
          <p:cNvPr id="159" name="Google Shape;159;g315f0d68881_0_78"/>
          <p:cNvSpPr txBox="1">
            <a:spLocks noGrp="1"/>
          </p:cNvSpPr>
          <p:nvPr>
            <p:ph type="ctrTitle"/>
          </p:nvPr>
        </p:nvSpPr>
        <p:spPr>
          <a:xfrm>
            <a:off x="106075" y="1959925"/>
            <a:ext cx="7735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7: </a:t>
            </a:r>
            <a:r>
              <a:rPr lang="en-GB" sz="4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Define</a:t>
            </a:r>
            <a:r>
              <a:rPr lang="en-GB" sz="49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Your </a:t>
            </a:r>
            <a:r>
              <a:rPr lang="en-GB" sz="4900" dirty="0">
                <a:solidFill>
                  <a:srgbClr val="C0A356"/>
                </a:solidFill>
                <a:latin typeface="Georgia"/>
                <a:ea typeface="Georgia"/>
                <a:cs typeface="Georgia"/>
                <a:sym typeface="Georgia"/>
              </a:rPr>
              <a:t>Starting Point</a:t>
            </a:r>
            <a:endParaRPr sz="4900" dirty="0">
              <a:solidFill>
                <a:srgbClr val="C0A35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g315f0d68881_0_78"/>
          <p:cNvSpPr txBox="1">
            <a:spLocks noGrp="1"/>
          </p:cNvSpPr>
          <p:nvPr>
            <p:ph type="subTitle" idx="1"/>
          </p:nvPr>
        </p:nvSpPr>
        <p:spPr>
          <a:xfrm>
            <a:off x="750715" y="4716600"/>
            <a:ext cx="644652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1900" dirty="0">
                <a:solidFill>
                  <a:srgbClr val="3D3D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Poppins"/>
              </a:rPr>
              <a:t>Offer an initial service to demonstrate value quickly. Use this entry point to build trust and showcase your expertise.</a:t>
            </a:r>
            <a:endParaRPr sz="1900" dirty="0">
              <a:solidFill>
                <a:srgbClr val="3D3D3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Poppins"/>
            </a:endParaRPr>
          </a:p>
        </p:txBody>
      </p:sp>
      <p:pic>
        <p:nvPicPr>
          <p:cNvPr id="161" name="Google Shape;161;g315f0d68881_0_78"/>
          <p:cNvPicPr preferRelativeResize="0"/>
          <p:nvPr/>
        </p:nvPicPr>
        <p:blipFill rotWithShape="1">
          <a:blip r:embed="rId3">
            <a:alphaModFix/>
          </a:blip>
          <a:srcRect t="11621" r="26798"/>
          <a:stretch/>
        </p:blipFill>
        <p:spPr>
          <a:xfrm flipH="1">
            <a:off x="7915950" y="1268250"/>
            <a:ext cx="3846825" cy="30954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371</Words>
  <Application>Microsoft Office PowerPoint</Application>
  <PresentationFormat>Widescreen</PresentationFormat>
  <Paragraphs>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Georgia</vt:lpstr>
      <vt:lpstr>Arial</vt:lpstr>
      <vt:lpstr>Calibri Light</vt:lpstr>
      <vt:lpstr>Play</vt:lpstr>
      <vt:lpstr>Office Theme</vt:lpstr>
      <vt:lpstr>Building a Unique Value Proposition for Consultancies</vt:lpstr>
      <vt:lpstr>Your UVP is the Heart of Your Consultancy.</vt:lpstr>
      <vt:lpstr>Step 1: Define Why Clients    Seek You Out</vt:lpstr>
      <vt:lpstr>Step 2: Identify Key Frustrations</vt:lpstr>
      <vt:lpstr>Step 3: Describe Your  Ideal Client</vt:lpstr>
      <vt:lpstr>Step 4: Outline What Success Looks Like</vt:lpstr>
      <vt:lpstr>Step 5: Explain Your Approach</vt:lpstr>
      <vt:lpstr>Step 6: Recognize What Triggers Clients to Act</vt:lpstr>
      <vt:lpstr>Step 7: Define Your Starting Point</vt:lpstr>
      <vt:lpstr>Step 8: Create Thought Leadership Themes</vt:lpstr>
      <vt:lpstr>Step 9: Crafting Your Strategic Narrative</vt:lpstr>
      <vt:lpstr>Embedding Your UVP </vt:lpstr>
      <vt:lpstr>Final Thought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Unique Value Proposition for Consultancies</dc:title>
  <dc:creator>Joseph O'Mahoney</dc:creator>
  <cp:lastModifiedBy>Joseph O'Mahoney</cp:lastModifiedBy>
  <cp:revision>2</cp:revision>
  <dcterms:created xsi:type="dcterms:W3CDTF">2024-11-17T12:55:30Z</dcterms:created>
  <dcterms:modified xsi:type="dcterms:W3CDTF">2024-11-18T09:11:49Z</dcterms:modified>
</cp:coreProperties>
</file>