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4"/>
  </p:sldMasterIdLst>
  <p:notesMasterIdLst>
    <p:notesMasterId r:id="rId37"/>
  </p:notesMasterIdLst>
  <p:handoutMasterIdLst>
    <p:handoutMasterId r:id="rId38"/>
  </p:handoutMasterIdLst>
  <p:sldIdLst>
    <p:sldId id="290" r:id="rId5"/>
    <p:sldId id="1423" r:id="rId6"/>
    <p:sldId id="273" r:id="rId7"/>
    <p:sldId id="1426" r:id="rId8"/>
    <p:sldId id="1431" r:id="rId9"/>
    <p:sldId id="298" r:id="rId10"/>
    <p:sldId id="1433" r:id="rId11"/>
    <p:sldId id="1427" r:id="rId12"/>
    <p:sldId id="293" r:id="rId13"/>
    <p:sldId id="280" r:id="rId14"/>
    <p:sldId id="1434" r:id="rId15"/>
    <p:sldId id="1428" r:id="rId16"/>
    <p:sldId id="299" r:id="rId17"/>
    <p:sldId id="1420" r:id="rId18"/>
    <p:sldId id="297" r:id="rId19"/>
    <p:sldId id="1429" r:id="rId20"/>
    <p:sldId id="292" r:id="rId21"/>
    <p:sldId id="278" r:id="rId22"/>
    <p:sldId id="294" r:id="rId23"/>
    <p:sldId id="1424" r:id="rId24"/>
    <p:sldId id="1436" r:id="rId25"/>
    <p:sldId id="1430" r:id="rId26"/>
    <p:sldId id="1425" r:id="rId27"/>
    <p:sldId id="1432" r:id="rId28"/>
    <p:sldId id="1419" r:id="rId29"/>
    <p:sldId id="1422" r:id="rId30"/>
    <p:sldId id="1435" r:id="rId31"/>
    <p:sldId id="340" r:id="rId32"/>
    <p:sldId id="1437" r:id="rId33"/>
    <p:sldId id="1439" r:id="rId34"/>
    <p:sldId id="1438" r:id="rId35"/>
    <p:sldId id="289" r:id="rId36"/>
  </p:sldIdLst>
  <p:sldSz cx="12192000" cy="6858000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78375" autoAdjust="0"/>
  </p:normalViewPr>
  <p:slideViewPr>
    <p:cSldViewPr snapToGrid="0">
      <p:cViewPr varScale="1">
        <p:scale>
          <a:sx n="97" d="100"/>
          <a:sy n="97" d="100"/>
        </p:scale>
        <p:origin x="8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3187" y="3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f-my.sharepoint.com/personal/omahoneyj_cardiff_ac_uk/Documents/Online%20consulting%20business/2.%20Consulting%20Pathway/Content/Buyer%20preferences%20for%20I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B1-4A41-9DE2-BD98F9F1FB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B1-4A41-9DE2-BD98F9F1FBD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CB1-4A41-9DE2-BD98F9F1FBD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CB1-4A41-9DE2-BD98F9F1FB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Sheet1!$B$3:$E$3</c:f>
              <c:strCache>
                <c:ptCount val="4"/>
                <c:pt idx="0">
                  <c:v>Revenue generating IP</c:v>
                </c:pt>
                <c:pt idx="1">
                  <c:v>Proprietry Methods &amp; Tools</c:v>
                </c:pt>
                <c:pt idx="2">
                  <c:v>Thought leadership</c:v>
                </c:pt>
                <c:pt idx="3">
                  <c:v>Unique databases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4"/>
                <c:pt idx="0">
                  <c:v>0.32</c:v>
                </c:pt>
                <c:pt idx="1">
                  <c:v>0.28999999999999998</c:v>
                </c:pt>
                <c:pt idx="2">
                  <c:v>0.22</c:v>
                </c:pt>
                <c:pt idx="3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B1-4A41-9DE2-BD98F9F1FB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3DBD9-99AF-4670-A8F4-1C806D712A7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DAC45D3-96B3-47B0-B05F-2211D24A324A}">
      <dgm:prSet phldrT="[Text]"/>
      <dgm:spPr/>
      <dgm:t>
        <a:bodyPr/>
        <a:lstStyle/>
        <a:p>
          <a:r>
            <a:rPr lang="en-GB" dirty="0"/>
            <a:t>Define</a:t>
          </a:r>
        </a:p>
      </dgm:t>
    </dgm:pt>
    <dgm:pt modelId="{ACDE3A34-4406-41B7-B426-33721D49E636}" type="parTrans" cxnId="{363F3887-3A73-4DCE-A01E-CFC72C681F97}">
      <dgm:prSet/>
      <dgm:spPr/>
      <dgm:t>
        <a:bodyPr/>
        <a:lstStyle/>
        <a:p>
          <a:endParaRPr lang="en-GB"/>
        </a:p>
      </dgm:t>
    </dgm:pt>
    <dgm:pt modelId="{A06BEDD7-F796-49C7-A220-F314B864F010}" type="sibTrans" cxnId="{363F3887-3A73-4DCE-A01E-CFC72C681F97}">
      <dgm:prSet/>
      <dgm:spPr/>
      <dgm:t>
        <a:bodyPr/>
        <a:lstStyle/>
        <a:p>
          <a:endParaRPr lang="en-GB"/>
        </a:p>
      </dgm:t>
    </dgm:pt>
    <dgm:pt modelId="{07120431-B07B-4781-B252-BF3DA725D8D7}">
      <dgm:prSet phldrT="[Text]"/>
      <dgm:spPr/>
      <dgm:t>
        <a:bodyPr/>
        <a:lstStyle/>
        <a:p>
          <a:r>
            <a:rPr lang="en-GB" dirty="0"/>
            <a:t>Document</a:t>
          </a:r>
        </a:p>
      </dgm:t>
    </dgm:pt>
    <dgm:pt modelId="{C11DE408-EF07-4D0D-BF6B-820D2742F0EA}" type="parTrans" cxnId="{0440C854-5D71-4692-8676-FE65DBBF7E65}">
      <dgm:prSet/>
      <dgm:spPr/>
      <dgm:t>
        <a:bodyPr/>
        <a:lstStyle/>
        <a:p>
          <a:endParaRPr lang="en-GB"/>
        </a:p>
      </dgm:t>
    </dgm:pt>
    <dgm:pt modelId="{BB37A8D4-E3DB-4754-805C-FB1DC73CCCBF}" type="sibTrans" cxnId="{0440C854-5D71-4692-8676-FE65DBBF7E65}">
      <dgm:prSet/>
      <dgm:spPr/>
      <dgm:t>
        <a:bodyPr/>
        <a:lstStyle/>
        <a:p>
          <a:endParaRPr lang="en-GB"/>
        </a:p>
      </dgm:t>
    </dgm:pt>
    <dgm:pt modelId="{9F65F577-B09B-4AD4-B345-6B2E6D4CFB43}">
      <dgm:prSet phldrT="[Text]"/>
      <dgm:spPr/>
      <dgm:t>
        <a:bodyPr/>
        <a:lstStyle/>
        <a:p>
          <a:r>
            <a:rPr lang="en-GB" dirty="0"/>
            <a:t>Efficiency </a:t>
          </a:r>
        </a:p>
      </dgm:t>
    </dgm:pt>
    <dgm:pt modelId="{2291C544-780A-4C0C-8FB5-1A8A69D507DF}" type="parTrans" cxnId="{E8E49A88-318E-470D-ACA5-E1239BF1772A}">
      <dgm:prSet/>
      <dgm:spPr/>
      <dgm:t>
        <a:bodyPr/>
        <a:lstStyle/>
        <a:p>
          <a:endParaRPr lang="en-GB"/>
        </a:p>
      </dgm:t>
    </dgm:pt>
    <dgm:pt modelId="{8F22F2FD-2AFE-4ACD-B563-52172F62C9EE}" type="sibTrans" cxnId="{E8E49A88-318E-470D-ACA5-E1239BF1772A}">
      <dgm:prSet/>
      <dgm:spPr/>
      <dgm:t>
        <a:bodyPr/>
        <a:lstStyle/>
        <a:p>
          <a:endParaRPr lang="en-GB"/>
        </a:p>
      </dgm:t>
    </dgm:pt>
    <dgm:pt modelId="{E1C68BF4-26E0-4F7F-A5C4-D07947FFAC67}">
      <dgm:prSet phldrT="[Text]"/>
      <dgm:spPr/>
      <dgm:t>
        <a:bodyPr/>
        <a:lstStyle/>
        <a:p>
          <a:r>
            <a:rPr lang="en-GB" dirty="0"/>
            <a:t>Offering</a:t>
          </a:r>
        </a:p>
      </dgm:t>
    </dgm:pt>
    <dgm:pt modelId="{9CD8711D-8A07-4752-A3CF-563AEEDB715E}" type="parTrans" cxnId="{F97EAC7A-B075-4449-8C03-3932E5F69F42}">
      <dgm:prSet/>
      <dgm:spPr/>
      <dgm:t>
        <a:bodyPr/>
        <a:lstStyle/>
        <a:p>
          <a:endParaRPr lang="en-GB"/>
        </a:p>
      </dgm:t>
    </dgm:pt>
    <dgm:pt modelId="{580C0BD8-198F-426C-8759-E02C91F9BB3C}" type="sibTrans" cxnId="{F97EAC7A-B075-4449-8C03-3932E5F69F42}">
      <dgm:prSet/>
      <dgm:spPr/>
      <dgm:t>
        <a:bodyPr/>
        <a:lstStyle/>
        <a:p>
          <a:endParaRPr lang="en-GB"/>
        </a:p>
      </dgm:t>
    </dgm:pt>
    <dgm:pt modelId="{16F12467-3BA5-49AB-A4A2-06A8AB48FA7A}">
      <dgm:prSet phldrT="[Text]"/>
      <dgm:spPr/>
      <dgm:t>
        <a:bodyPr/>
        <a:lstStyle/>
        <a:p>
          <a:r>
            <a:rPr lang="en-GB" dirty="0"/>
            <a:t>Standardise</a:t>
          </a:r>
        </a:p>
      </dgm:t>
    </dgm:pt>
    <dgm:pt modelId="{E9DB305E-ED7A-46DC-A387-190D109ABDD5}" type="parTrans" cxnId="{6F9F86FC-56FF-46DB-93EB-F672DB5B5CE9}">
      <dgm:prSet/>
      <dgm:spPr/>
      <dgm:t>
        <a:bodyPr/>
        <a:lstStyle/>
        <a:p>
          <a:endParaRPr lang="en-GB"/>
        </a:p>
      </dgm:t>
    </dgm:pt>
    <dgm:pt modelId="{0DD84A8C-5831-455C-BDDC-D777EF55FA0F}" type="sibTrans" cxnId="{6F9F86FC-56FF-46DB-93EB-F672DB5B5CE9}">
      <dgm:prSet/>
      <dgm:spPr/>
      <dgm:t>
        <a:bodyPr/>
        <a:lstStyle/>
        <a:p>
          <a:endParaRPr lang="en-GB"/>
        </a:p>
      </dgm:t>
    </dgm:pt>
    <dgm:pt modelId="{1A030A36-2DA6-4203-AC2B-86778352A1BA}">
      <dgm:prSet phldrT="[Text]"/>
      <dgm:spPr/>
      <dgm:t>
        <a:bodyPr/>
        <a:lstStyle/>
        <a:p>
          <a:r>
            <a:rPr lang="en-GB" dirty="0"/>
            <a:t>Roles</a:t>
          </a:r>
        </a:p>
      </dgm:t>
    </dgm:pt>
    <dgm:pt modelId="{79961E0F-D423-4FA5-99A1-3F8AA3EFF06D}" type="parTrans" cxnId="{273FA1C0-F164-426B-BBC9-48046C5AB563}">
      <dgm:prSet/>
      <dgm:spPr/>
      <dgm:t>
        <a:bodyPr/>
        <a:lstStyle/>
        <a:p>
          <a:endParaRPr lang="en-GB"/>
        </a:p>
      </dgm:t>
    </dgm:pt>
    <dgm:pt modelId="{BDAD5675-5D8F-4568-8908-B701D43E67F8}" type="sibTrans" cxnId="{273FA1C0-F164-426B-BBC9-48046C5AB563}">
      <dgm:prSet/>
      <dgm:spPr/>
      <dgm:t>
        <a:bodyPr/>
        <a:lstStyle/>
        <a:p>
          <a:endParaRPr lang="en-GB"/>
        </a:p>
      </dgm:t>
    </dgm:pt>
    <dgm:pt modelId="{29DE9442-C648-4B91-8080-8649EDBB9B3A}">
      <dgm:prSet phldrT="[Text]"/>
      <dgm:spPr/>
      <dgm:t>
        <a:bodyPr/>
        <a:lstStyle/>
        <a:p>
          <a:r>
            <a:rPr lang="en-GB" dirty="0"/>
            <a:t>Skills</a:t>
          </a:r>
        </a:p>
      </dgm:t>
    </dgm:pt>
    <dgm:pt modelId="{6C4646AC-5C52-45F0-B9CE-B7CA295DB7E2}" type="parTrans" cxnId="{A4FB76C3-D0D9-4A8E-A413-135F2D53466B}">
      <dgm:prSet/>
      <dgm:spPr/>
      <dgm:t>
        <a:bodyPr/>
        <a:lstStyle/>
        <a:p>
          <a:endParaRPr lang="en-GB"/>
        </a:p>
      </dgm:t>
    </dgm:pt>
    <dgm:pt modelId="{C27C5E00-0096-4648-8751-290C98500A6E}" type="sibTrans" cxnId="{A4FB76C3-D0D9-4A8E-A413-135F2D53466B}">
      <dgm:prSet/>
      <dgm:spPr/>
      <dgm:t>
        <a:bodyPr/>
        <a:lstStyle/>
        <a:p>
          <a:endParaRPr lang="en-GB"/>
        </a:p>
      </dgm:t>
    </dgm:pt>
    <dgm:pt modelId="{28BE8D7D-D58E-44EE-AA67-1502FAA0B1D9}">
      <dgm:prSet phldrT="[Text]"/>
      <dgm:spPr/>
      <dgm:t>
        <a:bodyPr/>
        <a:lstStyle/>
        <a:p>
          <a:r>
            <a:rPr lang="en-GB" dirty="0"/>
            <a:t>Train</a:t>
          </a:r>
        </a:p>
      </dgm:t>
    </dgm:pt>
    <dgm:pt modelId="{0AC73EB3-D448-4236-8390-3532407ED377}" type="parTrans" cxnId="{23E3EDCB-F5E6-4B29-85E0-B539061F76BB}">
      <dgm:prSet/>
      <dgm:spPr/>
      <dgm:t>
        <a:bodyPr/>
        <a:lstStyle/>
        <a:p>
          <a:endParaRPr lang="en-GB"/>
        </a:p>
      </dgm:t>
    </dgm:pt>
    <dgm:pt modelId="{4EC054CF-8848-4DD1-B8DE-286F4963D31C}" type="sibTrans" cxnId="{23E3EDCB-F5E6-4B29-85E0-B539061F76BB}">
      <dgm:prSet/>
      <dgm:spPr/>
      <dgm:t>
        <a:bodyPr/>
        <a:lstStyle/>
        <a:p>
          <a:endParaRPr lang="en-GB"/>
        </a:p>
      </dgm:t>
    </dgm:pt>
    <dgm:pt modelId="{2F3F5EC6-D541-4167-8DDC-5093370B1220}" type="pres">
      <dgm:prSet presAssocID="{8393DBD9-99AF-4670-A8F4-1C806D712A7D}" presName="Name0" presStyleCnt="0">
        <dgm:presLayoutVars>
          <dgm:dir/>
          <dgm:animLvl val="lvl"/>
          <dgm:resizeHandles val="exact"/>
        </dgm:presLayoutVars>
      </dgm:prSet>
      <dgm:spPr/>
    </dgm:pt>
    <dgm:pt modelId="{124E7055-1AEF-4F97-B5D2-E88D0950A517}" type="pres">
      <dgm:prSet presAssocID="{DDAC45D3-96B3-47B0-B05F-2211D24A324A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AD1E6234-3B05-49CB-94C5-EC1A988005DB}" type="pres">
      <dgm:prSet presAssocID="{A06BEDD7-F796-49C7-A220-F314B864F010}" presName="parTxOnlySpace" presStyleCnt="0"/>
      <dgm:spPr/>
    </dgm:pt>
    <dgm:pt modelId="{F70D8C27-6B57-4DC3-A3D4-042DF952A2FD}" type="pres">
      <dgm:prSet presAssocID="{E1C68BF4-26E0-4F7F-A5C4-D07947FFAC67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829F6073-1EF6-45AA-9A58-C079D0CCF650}" type="pres">
      <dgm:prSet presAssocID="{580C0BD8-198F-426C-8759-E02C91F9BB3C}" presName="parTxOnlySpace" presStyleCnt="0"/>
      <dgm:spPr/>
    </dgm:pt>
    <dgm:pt modelId="{293A74AB-03F7-4A63-A8BF-6F608EFFB6DA}" type="pres">
      <dgm:prSet presAssocID="{16F12467-3BA5-49AB-A4A2-06A8AB48FA7A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</dgm:pt>
    <dgm:pt modelId="{F184C596-744A-4056-BF45-B5E983DBFCFD}" type="pres">
      <dgm:prSet presAssocID="{0DD84A8C-5831-455C-BDDC-D777EF55FA0F}" presName="parTxOnlySpace" presStyleCnt="0"/>
      <dgm:spPr/>
    </dgm:pt>
    <dgm:pt modelId="{2003D30F-91AA-4201-B4BB-402240F7B071}" type="pres">
      <dgm:prSet presAssocID="{07120431-B07B-4781-B252-BF3DA725D8D7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5A78189E-073D-4C45-B2E2-9C0A839BDA36}" type="pres">
      <dgm:prSet presAssocID="{BB37A8D4-E3DB-4754-805C-FB1DC73CCCBF}" presName="parTxOnlySpace" presStyleCnt="0"/>
      <dgm:spPr/>
    </dgm:pt>
    <dgm:pt modelId="{B568AA79-3EBD-4BF2-A67E-C4CA0A744E21}" type="pres">
      <dgm:prSet presAssocID="{9F65F577-B09B-4AD4-B345-6B2E6D4CFB43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BFAAA93B-BDE6-44ED-9C50-33918458EB47}" type="pres">
      <dgm:prSet presAssocID="{8F22F2FD-2AFE-4ACD-B563-52172F62C9EE}" presName="parTxOnlySpace" presStyleCnt="0"/>
      <dgm:spPr/>
    </dgm:pt>
    <dgm:pt modelId="{DCB15549-9C35-4909-9B84-54E58864B9A9}" type="pres">
      <dgm:prSet presAssocID="{1A030A36-2DA6-4203-AC2B-86778352A1BA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48F90C8D-599D-485F-AB95-FB7E07D0F29E}" type="pres">
      <dgm:prSet presAssocID="{BDAD5675-5D8F-4568-8908-B701D43E67F8}" presName="parTxOnlySpace" presStyleCnt="0"/>
      <dgm:spPr/>
    </dgm:pt>
    <dgm:pt modelId="{8E9BEF0A-2BDA-42AE-9AA5-343A753A1708}" type="pres">
      <dgm:prSet presAssocID="{29DE9442-C648-4B91-8080-8649EDBB9B3A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17D334D7-4B3C-45D2-8415-600298B04836}" type="pres">
      <dgm:prSet presAssocID="{C27C5E00-0096-4648-8751-290C98500A6E}" presName="parTxOnlySpace" presStyleCnt="0"/>
      <dgm:spPr/>
    </dgm:pt>
    <dgm:pt modelId="{85649E41-1DF2-4649-8412-6D80F97B3DD2}" type="pres">
      <dgm:prSet presAssocID="{28BE8D7D-D58E-44EE-AA67-1502FAA0B1D9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3D1A5204-0CA8-4447-87AF-D723285DE2B5}" type="presOf" srcId="{9F65F577-B09B-4AD4-B345-6B2E6D4CFB43}" destId="{B568AA79-3EBD-4BF2-A67E-C4CA0A744E21}" srcOrd="0" destOrd="0" presId="urn:microsoft.com/office/officeart/2005/8/layout/chevron1"/>
    <dgm:cxn modelId="{00A89709-F983-4588-AC83-D6787CD44624}" type="presOf" srcId="{1A030A36-2DA6-4203-AC2B-86778352A1BA}" destId="{DCB15549-9C35-4909-9B84-54E58864B9A9}" srcOrd="0" destOrd="0" presId="urn:microsoft.com/office/officeart/2005/8/layout/chevron1"/>
    <dgm:cxn modelId="{31EAAF30-1838-4EA3-8D32-31A1D8F14B32}" type="presOf" srcId="{29DE9442-C648-4B91-8080-8649EDBB9B3A}" destId="{8E9BEF0A-2BDA-42AE-9AA5-343A753A1708}" srcOrd="0" destOrd="0" presId="urn:microsoft.com/office/officeart/2005/8/layout/chevron1"/>
    <dgm:cxn modelId="{82CD2A60-1B19-4B1C-AEDB-9318162A5913}" type="presOf" srcId="{28BE8D7D-D58E-44EE-AA67-1502FAA0B1D9}" destId="{85649E41-1DF2-4649-8412-6D80F97B3DD2}" srcOrd="0" destOrd="0" presId="urn:microsoft.com/office/officeart/2005/8/layout/chevron1"/>
    <dgm:cxn modelId="{8A2C8B69-E15C-4191-B241-502C5957E1B3}" type="presOf" srcId="{E1C68BF4-26E0-4F7F-A5C4-D07947FFAC67}" destId="{F70D8C27-6B57-4DC3-A3D4-042DF952A2FD}" srcOrd="0" destOrd="0" presId="urn:microsoft.com/office/officeart/2005/8/layout/chevron1"/>
    <dgm:cxn modelId="{7BDECE52-A9FC-4B3E-9470-6789522E1F34}" type="presOf" srcId="{DDAC45D3-96B3-47B0-B05F-2211D24A324A}" destId="{124E7055-1AEF-4F97-B5D2-E88D0950A517}" srcOrd="0" destOrd="0" presId="urn:microsoft.com/office/officeart/2005/8/layout/chevron1"/>
    <dgm:cxn modelId="{32392D74-8FEE-46C2-8D5E-40BA5A005D5D}" type="presOf" srcId="{16F12467-3BA5-49AB-A4A2-06A8AB48FA7A}" destId="{293A74AB-03F7-4A63-A8BF-6F608EFFB6DA}" srcOrd="0" destOrd="0" presId="urn:microsoft.com/office/officeart/2005/8/layout/chevron1"/>
    <dgm:cxn modelId="{0440C854-5D71-4692-8676-FE65DBBF7E65}" srcId="{8393DBD9-99AF-4670-A8F4-1C806D712A7D}" destId="{07120431-B07B-4781-B252-BF3DA725D8D7}" srcOrd="3" destOrd="0" parTransId="{C11DE408-EF07-4D0D-BF6B-820D2742F0EA}" sibTransId="{BB37A8D4-E3DB-4754-805C-FB1DC73CCCBF}"/>
    <dgm:cxn modelId="{45FE9A75-353C-489E-B426-7C698C5A8428}" type="presOf" srcId="{07120431-B07B-4781-B252-BF3DA725D8D7}" destId="{2003D30F-91AA-4201-B4BB-402240F7B071}" srcOrd="0" destOrd="0" presId="urn:microsoft.com/office/officeart/2005/8/layout/chevron1"/>
    <dgm:cxn modelId="{F97EAC7A-B075-4449-8C03-3932E5F69F42}" srcId="{8393DBD9-99AF-4670-A8F4-1C806D712A7D}" destId="{E1C68BF4-26E0-4F7F-A5C4-D07947FFAC67}" srcOrd="1" destOrd="0" parTransId="{9CD8711D-8A07-4752-A3CF-563AEEDB715E}" sibTransId="{580C0BD8-198F-426C-8759-E02C91F9BB3C}"/>
    <dgm:cxn modelId="{363F3887-3A73-4DCE-A01E-CFC72C681F97}" srcId="{8393DBD9-99AF-4670-A8F4-1C806D712A7D}" destId="{DDAC45D3-96B3-47B0-B05F-2211D24A324A}" srcOrd="0" destOrd="0" parTransId="{ACDE3A34-4406-41B7-B426-33721D49E636}" sibTransId="{A06BEDD7-F796-49C7-A220-F314B864F010}"/>
    <dgm:cxn modelId="{E8E49A88-318E-470D-ACA5-E1239BF1772A}" srcId="{8393DBD9-99AF-4670-A8F4-1C806D712A7D}" destId="{9F65F577-B09B-4AD4-B345-6B2E6D4CFB43}" srcOrd="4" destOrd="0" parTransId="{2291C544-780A-4C0C-8FB5-1A8A69D507DF}" sibTransId="{8F22F2FD-2AFE-4ACD-B563-52172F62C9EE}"/>
    <dgm:cxn modelId="{38B9C38B-C041-47D2-A025-784A280C4C54}" type="presOf" srcId="{8393DBD9-99AF-4670-A8F4-1C806D712A7D}" destId="{2F3F5EC6-D541-4167-8DDC-5093370B1220}" srcOrd="0" destOrd="0" presId="urn:microsoft.com/office/officeart/2005/8/layout/chevron1"/>
    <dgm:cxn modelId="{273FA1C0-F164-426B-BBC9-48046C5AB563}" srcId="{8393DBD9-99AF-4670-A8F4-1C806D712A7D}" destId="{1A030A36-2DA6-4203-AC2B-86778352A1BA}" srcOrd="5" destOrd="0" parTransId="{79961E0F-D423-4FA5-99A1-3F8AA3EFF06D}" sibTransId="{BDAD5675-5D8F-4568-8908-B701D43E67F8}"/>
    <dgm:cxn modelId="{A4FB76C3-D0D9-4A8E-A413-135F2D53466B}" srcId="{8393DBD9-99AF-4670-A8F4-1C806D712A7D}" destId="{29DE9442-C648-4B91-8080-8649EDBB9B3A}" srcOrd="6" destOrd="0" parTransId="{6C4646AC-5C52-45F0-B9CE-B7CA295DB7E2}" sibTransId="{C27C5E00-0096-4648-8751-290C98500A6E}"/>
    <dgm:cxn modelId="{23E3EDCB-F5E6-4B29-85E0-B539061F76BB}" srcId="{8393DBD9-99AF-4670-A8F4-1C806D712A7D}" destId="{28BE8D7D-D58E-44EE-AA67-1502FAA0B1D9}" srcOrd="7" destOrd="0" parTransId="{0AC73EB3-D448-4236-8390-3532407ED377}" sibTransId="{4EC054CF-8848-4DD1-B8DE-286F4963D31C}"/>
    <dgm:cxn modelId="{6F9F86FC-56FF-46DB-93EB-F672DB5B5CE9}" srcId="{8393DBD9-99AF-4670-A8F4-1C806D712A7D}" destId="{16F12467-3BA5-49AB-A4A2-06A8AB48FA7A}" srcOrd="2" destOrd="0" parTransId="{E9DB305E-ED7A-46DC-A387-190D109ABDD5}" sibTransId="{0DD84A8C-5831-455C-BDDC-D777EF55FA0F}"/>
    <dgm:cxn modelId="{7681BF93-5CE2-43F1-906A-C3B832A8C4B9}" type="presParOf" srcId="{2F3F5EC6-D541-4167-8DDC-5093370B1220}" destId="{124E7055-1AEF-4F97-B5D2-E88D0950A517}" srcOrd="0" destOrd="0" presId="urn:microsoft.com/office/officeart/2005/8/layout/chevron1"/>
    <dgm:cxn modelId="{DF4652AF-228C-4DC9-8110-43F732AF6096}" type="presParOf" srcId="{2F3F5EC6-D541-4167-8DDC-5093370B1220}" destId="{AD1E6234-3B05-49CB-94C5-EC1A988005DB}" srcOrd="1" destOrd="0" presId="urn:microsoft.com/office/officeart/2005/8/layout/chevron1"/>
    <dgm:cxn modelId="{39A3781C-1CBA-418C-A44D-233DC4C69263}" type="presParOf" srcId="{2F3F5EC6-D541-4167-8DDC-5093370B1220}" destId="{F70D8C27-6B57-4DC3-A3D4-042DF952A2FD}" srcOrd="2" destOrd="0" presId="urn:microsoft.com/office/officeart/2005/8/layout/chevron1"/>
    <dgm:cxn modelId="{07DF860A-32D5-4CB2-9E43-0CB929024116}" type="presParOf" srcId="{2F3F5EC6-D541-4167-8DDC-5093370B1220}" destId="{829F6073-1EF6-45AA-9A58-C079D0CCF650}" srcOrd="3" destOrd="0" presId="urn:microsoft.com/office/officeart/2005/8/layout/chevron1"/>
    <dgm:cxn modelId="{ECF59051-A186-46D9-97D0-9F78BFF49812}" type="presParOf" srcId="{2F3F5EC6-D541-4167-8DDC-5093370B1220}" destId="{293A74AB-03F7-4A63-A8BF-6F608EFFB6DA}" srcOrd="4" destOrd="0" presId="urn:microsoft.com/office/officeart/2005/8/layout/chevron1"/>
    <dgm:cxn modelId="{B5DBA3C2-3BB5-4C44-A20F-4FAD4339E204}" type="presParOf" srcId="{2F3F5EC6-D541-4167-8DDC-5093370B1220}" destId="{F184C596-744A-4056-BF45-B5E983DBFCFD}" srcOrd="5" destOrd="0" presId="urn:microsoft.com/office/officeart/2005/8/layout/chevron1"/>
    <dgm:cxn modelId="{EE70FB3E-03AC-47F3-8040-A2762E81345E}" type="presParOf" srcId="{2F3F5EC6-D541-4167-8DDC-5093370B1220}" destId="{2003D30F-91AA-4201-B4BB-402240F7B071}" srcOrd="6" destOrd="0" presId="urn:microsoft.com/office/officeart/2005/8/layout/chevron1"/>
    <dgm:cxn modelId="{B6AB8AA1-B503-48A6-87FA-69B72BBE6893}" type="presParOf" srcId="{2F3F5EC6-D541-4167-8DDC-5093370B1220}" destId="{5A78189E-073D-4C45-B2E2-9C0A839BDA36}" srcOrd="7" destOrd="0" presId="urn:microsoft.com/office/officeart/2005/8/layout/chevron1"/>
    <dgm:cxn modelId="{3B275FE5-827B-4AA5-B840-1D5C9FEE66D9}" type="presParOf" srcId="{2F3F5EC6-D541-4167-8DDC-5093370B1220}" destId="{B568AA79-3EBD-4BF2-A67E-C4CA0A744E21}" srcOrd="8" destOrd="0" presId="urn:microsoft.com/office/officeart/2005/8/layout/chevron1"/>
    <dgm:cxn modelId="{4DD40FD8-D122-4A5C-AB9C-F85E742EA467}" type="presParOf" srcId="{2F3F5EC6-D541-4167-8DDC-5093370B1220}" destId="{BFAAA93B-BDE6-44ED-9C50-33918458EB47}" srcOrd="9" destOrd="0" presId="urn:microsoft.com/office/officeart/2005/8/layout/chevron1"/>
    <dgm:cxn modelId="{9F903C96-10F6-4C60-B772-5C64DDABE189}" type="presParOf" srcId="{2F3F5EC6-D541-4167-8DDC-5093370B1220}" destId="{DCB15549-9C35-4909-9B84-54E58864B9A9}" srcOrd="10" destOrd="0" presId="urn:microsoft.com/office/officeart/2005/8/layout/chevron1"/>
    <dgm:cxn modelId="{1B0A4A50-AE0F-428F-981B-E8FDE88D3D24}" type="presParOf" srcId="{2F3F5EC6-D541-4167-8DDC-5093370B1220}" destId="{48F90C8D-599D-485F-AB95-FB7E07D0F29E}" srcOrd="11" destOrd="0" presId="urn:microsoft.com/office/officeart/2005/8/layout/chevron1"/>
    <dgm:cxn modelId="{9A976181-3162-4263-9FB0-2314ADBB5F53}" type="presParOf" srcId="{2F3F5EC6-D541-4167-8DDC-5093370B1220}" destId="{8E9BEF0A-2BDA-42AE-9AA5-343A753A1708}" srcOrd="12" destOrd="0" presId="urn:microsoft.com/office/officeart/2005/8/layout/chevron1"/>
    <dgm:cxn modelId="{A17F55EB-D979-4FDE-B079-98D90DF473FB}" type="presParOf" srcId="{2F3F5EC6-D541-4167-8DDC-5093370B1220}" destId="{17D334D7-4B3C-45D2-8415-600298B04836}" srcOrd="13" destOrd="0" presId="urn:microsoft.com/office/officeart/2005/8/layout/chevron1"/>
    <dgm:cxn modelId="{A830E3A9-F024-4C07-A062-16D9C6929F7B}" type="presParOf" srcId="{2F3F5EC6-D541-4167-8DDC-5093370B1220}" destId="{85649E41-1DF2-4649-8412-6D80F97B3DD2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2373DC-11B1-4708-92E2-E1B8EB8D76D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7084B800-7E1D-4DA6-89C0-37EA52DDBCB8}">
      <dgm:prSet phldrT="[Text]" custT="1"/>
      <dgm:spPr/>
      <dgm:t>
        <a:bodyPr/>
        <a:lstStyle/>
        <a:p>
          <a:pPr algn="ctr">
            <a:lnSpc>
              <a:spcPct val="100000"/>
            </a:lnSpc>
          </a:pPr>
          <a:r>
            <a:rPr lang="en-GB" sz="4000" dirty="0">
              <a:solidFill>
                <a:schemeClr val="bg2">
                  <a:lumMod val="10000"/>
                </a:schemeClr>
              </a:solidFill>
            </a:rPr>
            <a:t>IP Strategy</a:t>
          </a:r>
          <a:endParaRPr lang="ru-RU" sz="4000" dirty="0">
            <a:solidFill>
              <a:schemeClr val="bg2">
                <a:lumMod val="10000"/>
              </a:schemeClr>
            </a:solidFill>
          </a:endParaRPr>
        </a:p>
      </dgm:t>
    </dgm:pt>
    <dgm:pt modelId="{E459F664-A62C-4466-90D1-14D94F7456F9}" type="parTrans" cxnId="{D7BBB8C6-B60F-4050-B5C1-3F3A86AF4294}">
      <dgm:prSet/>
      <dgm:spPr/>
      <dgm:t>
        <a:bodyPr/>
        <a:lstStyle/>
        <a:p>
          <a:endParaRPr lang="ru-RU"/>
        </a:p>
      </dgm:t>
    </dgm:pt>
    <dgm:pt modelId="{29667D30-8073-4626-A65C-0442C9DA4455}" type="sibTrans" cxnId="{D7BBB8C6-B60F-4050-B5C1-3F3A86AF4294}">
      <dgm:prSet/>
      <dgm:spPr/>
      <dgm:t>
        <a:bodyPr/>
        <a:lstStyle/>
        <a:p>
          <a:endParaRPr lang="ru-RU"/>
        </a:p>
      </dgm:t>
    </dgm:pt>
    <dgm:pt modelId="{4786322A-3DB1-4B13-A039-9C2B4BD33902}">
      <dgm:prSet phldrT="[Text]" custT="1"/>
      <dgm:spPr/>
      <dgm:t>
        <a:bodyPr/>
        <a:lstStyle/>
        <a:p>
          <a:pPr>
            <a:lnSpc>
              <a:spcPct val="100000"/>
            </a:lnSpc>
          </a:pPr>
          <a:endParaRPr lang="ru-RU" sz="2100" kern="1200" dirty="0">
            <a:solidFill>
              <a:srgbClr val="E2E2E8">
                <a:lumMod val="50000"/>
              </a:srgbClr>
            </a:solidFill>
            <a:latin typeface="Garamond" panose="02020404030301010803"/>
            <a:ea typeface="+mn-ea"/>
            <a:cs typeface="+mn-cs"/>
          </a:endParaRPr>
        </a:p>
      </dgm:t>
    </dgm:pt>
    <dgm:pt modelId="{4F3F2426-EA56-4F79-A02F-DE7A210D680D}" type="parTrans" cxnId="{07D1F65C-7C41-4EB6-A133-CA7F29791640}">
      <dgm:prSet/>
      <dgm:spPr/>
      <dgm:t>
        <a:bodyPr/>
        <a:lstStyle/>
        <a:p>
          <a:endParaRPr lang="ru-RU"/>
        </a:p>
      </dgm:t>
    </dgm:pt>
    <dgm:pt modelId="{7D0A801E-90E9-4D73-A31E-D58F04D3BBF2}" type="sibTrans" cxnId="{07D1F65C-7C41-4EB6-A133-CA7F29791640}">
      <dgm:prSet/>
      <dgm:spPr/>
      <dgm:t>
        <a:bodyPr/>
        <a:lstStyle/>
        <a:p>
          <a:endParaRPr lang="ru-RU"/>
        </a:p>
      </dgm:t>
    </dgm:pt>
    <dgm:pt modelId="{5A259F57-B5C4-40C5-939D-A7C21B16FB47}">
      <dgm:prSet phldrT="[Text]"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3600" kern="1200" dirty="0">
              <a:solidFill>
                <a:schemeClr val="bg2">
                  <a:lumMod val="10000"/>
                </a:schemeClr>
              </a:solidFill>
              <a:latin typeface="Garamond" panose="02020404030301010803"/>
              <a:ea typeface="+mn-ea"/>
              <a:cs typeface="+mn-cs"/>
            </a:rPr>
            <a:t>IP Management</a:t>
          </a:r>
          <a:endParaRPr lang="ru-RU" sz="3600" kern="1200" dirty="0">
            <a:solidFill>
              <a:schemeClr val="bg2">
                <a:lumMod val="10000"/>
              </a:schemeClr>
            </a:solidFill>
            <a:latin typeface="Garamond" panose="02020404030301010803"/>
            <a:ea typeface="+mn-ea"/>
            <a:cs typeface="+mn-cs"/>
          </a:endParaRPr>
        </a:p>
      </dgm:t>
    </dgm:pt>
    <dgm:pt modelId="{E359194E-724D-4C60-BA35-9B441D11C55E}" type="parTrans" cxnId="{7865863E-1BC2-47AE-BBFB-F40F27A905AE}">
      <dgm:prSet/>
      <dgm:spPr/>
      <dgm:t>
        <a:bodyPr/>
        <a:lstStyle/>
        <a:p>
          <a:endParaRPr lang="ru-RU"/>
        </a:p>
      </dgm:t>
    </dgm:pt>
    <dgm:pt modelId="{57311651-50BE-4613-AB4F-1C634C257620}" type="sibTrans" cxnId="{7865863E-1BC2-47AE-BBFB-F40F27A905AE}">
      <dgm:prSet/>
      <dgm:spPr/>
      <dgm:t>
        <a:bodyPr/>
        <a:lstStyle/>
        <a:p>
          <a:endParaRPr lang="ru-RU"/>
        </a:p>
      </dgm:t>
    </dgm:pt>
    <dgm:pt modelId="{BEBE168A-5E85-43CC-B9BA-D1974F9A5753}" type="pres">
      <dgm:prSet presAssocID="{592373DC-11B1-4708-92E2-E1B8EB8D76D8}" presName="root" presStyleCnt="0">
        <dgm:presLayoutVars>
          <dgm:dir/>
          <dgm:resizeHandles val="exact"/>
        </dgm:presLayoutVars>
      </dgm:prSet>
      <dgm:spPr/>
    </dgm:pt>
    <dgm:pt modelId="{6F7D1589-E38C-4EEF-8940-633D1FA307AE}" type="pres">
      <dgm:prSet presAssocID="{7084B800-7E1D-4DA6-89C0-37EA52DDBCB8}" presName="compNode" presStyleCnt="0"/>
      <dgm:spPr/>
    </dgm:pt>
    <dgm:pt modelId="{5055791F-FD8B-4C95-BE9E-DCA1684759AE}" type="pres">
      <dgm:prSet presAssocID="{7084B800-7E1D-4DA6-89C0-37EA52DDBCB8}" presName="bgRect" presStyleLbl="bgShp" presStyleIdx="0" presStyleCnt="3" custLinFactNeighborY="0"/>
      <dgm:spPr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</dgm:pt>
    <dgm:pt modelId="{3A2A1665-F91D-4C16-A420-BA5DD166AEE3}" type="pres">
      <dgm:prSet presAssocID="{7084B800-7E1D-4DA6-89C0-37EA52DDBCB8}" presName="iconRect" presStyleLbl="nod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2BD51AD2-3E0A-4639-9A99-2EB58CCE5B59}" type="pres">
      <dgm:prSet presAssocID="{7084B800-7E1D-4DA6-89C0-37EA52DDBCB8}" presName="spaceRect" presStyleCnt="0"/>
      <dgm:spPr/>
    </dgm:pt>
    <dgm:pt modelId="{C777032A-9475-4396-9274-DE9A78A74CC0}" type="pres">
      <dgm:prSet presAssocID="{7084B800-7E1D-4DA6-89C0-37EA52DDBCB8}" presName="parTx" presStyleLbl="revTx" presStyleIdx="0" presStyleCnt="3" custLinFactNeighborX="-5805">
        <dgm:presLayoutVars>
          <dgm:chMax val="0"/>
          <dgm:chPref val="0"/>
        </dgm:presLayoutVars>
      </dgm:prSet>
      <dgm:spPr/>
    </dgm:pt>
    <dgm:pt modelId="{E8F86784-F939-4DC2-B805-3A2239B0770F}" type="pres">
      <dgm:prSet presAssocID="{29667D30-8073-4626-A65C-0442C9DA4455}" presName="sibTrans" presStyleCnt="0"/>
      <dgm:spPr/>
    </dgm:pt>
    <dgm:pt modelId="{B1715078-3176-4DF1-A2E4-CA69BD0DE3DE}" type="pres">
      <dgm:prSet presAssocID="{4786322A-3DB1-4B13-A039-9C2B4BD33902}" presName="compNode" presStyleCnt="0"/>
      <dgm:spPr/>
    </dgm:pt>
    <dgm:pt modelId="{7CF4F8AE-2437-4954-B698-495A078F9E64}" type="pres">
      <dgm:prSet presAssocID="{4786322A-3DB1-4B13-A039-9C2B4BD33902}" presName="bgRect" presStyleLbl="bgShp" presStyleIdx="1" presStyleCnt="3"/>
      <dgm:spPr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</dgm:pt>
    <dgm:pt modelId="{321B0D94-DDA9-4A26-A4C1-0608CDA16D85}" type="pres">
      <dgm:prSet presAssocID="{4786322A-3DB1-4B13-A039-9C2B4BD3390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ream"/>
        </a:ext>
      </dgm:extLst>
    </dgm:pt>
    <dgm:pt modelId="{6B38183A-C137-4797-A6AA-5032FB424C80}" type="pres">
      <dgm:prSet presAssocID="{4786322A-3DB1-4B13-A039-9C2B4BD33902}" presName="spaceRect" presStyleCnt="0"/>
      <dgm:spPr/>
    </dgm:pt>
    <dgm:pt modelId="{8988E990-E700-4C93-BC55-7BF7864AEFFE}" type="pres">
      <dgm:prSet presAssocID="{4786322A-3DB1-4B13-A039-9C2B4BD33902}" presName="parTx" presStyleLbl="revTx" presStyleIdx="1" presStyleCnt="3" custLinFactNeighborX="-5805">
        <dgm:presLayoutVars>
          <dgm:chMax val="0"/>
          <dgm:chPref val="0"/>
        </dgm:presLayoutVars>
      </dgm:prSet>
      <dgm:spPr/>
    </dgm:pt>
    <dgm:pt modelId="{3E0BA4B3-4753-4805-92FA-4429EA7CC897}" type="pres">
      <dgm:prSet presAssocID="{7D0A801E-90E9-4D73-A31E-D58F04D3BBF2}" presName="sibTrans" presStyleCnt="0"/>
      <dgm:spPr/>
    </dgm:pt>
    <dgm:pt modelId="{8AC38D62-D40A-4C03-90E4-2F61E807B6F4}" type="pres">
      <dgm:prSet presAssocID="{5A259F57-B5C4-40C5-939D-A7C21B16FB47}" presName="compNode" presStyleCnt="0"/>
      <dgm:spPr/>
    </dgm:pt>
    <dgm:pt modelId="{362B79DA-BFF8-4895-8DC9-BC10460633E8}" type="pres">
      <dgm:prSet presAssocID="{5A259F57-B5C4-40C5-939D-A7C21B16FB47}" presName="bgRect" presStyleLbl="bgShp" presStyleIdx="2" presStyleCnt="3"/>
      <dgm:spPr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</dgm:pt>
    <dgm:pt modelId="{A71047BA-937F-4A10-B7D6-5EC59061C5B1}" type="pres">
      <dgm:prSet presAssocID="{5A259F57-B5C4-40C5-939D-A7C21B16FB4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EB9852C8-8257-43A9-A364-D7E0EB36D00C}" type="pres">
      <dgm:prSet presAssocID="{5A259F57-B5C4-40C5-939D-A7C21B16FB47}" presName="spaceRect" presStyleCnt="0"/>
      <dgm:spPr/>
    </dgm:pt>
    <dgm:pt modelId="{11601319-DCBD-4A85-BAD2-A1583DEC0D33}" type="pres">
      <dgm:prSet presAssocID="{5A259F57-B5C4-40C5-939D-A7C21B16FB47}" presName="parTx" presStyleLbl="revTx" presStyleIdx="2" presStyleCnt="3" custLinFactNeighborX="-5805">
        <dgm:presLayoutVars>
          <dgm:chMax val="0"/>
          <dgm:chPref val="0"/>
        </dgm:presLayoutVars>
      </dgm:prSet>
      <dgm:spPr/>
    </dgm:pt>
  </dgm:ptLst>
  <dgm:cxnLst>
    <dgm:cxn modelId="{F2303A0F-C26C-A347-822C-DA097F252A6B}" type="presOf" srcId="{5A259F57-B5C4-40C5-939D-A7C21B16FB47}" destId="{11601319-DCBD-4A85-BAD2-A1583DEC0D33}" srcOrd="0" destOrd="0" presId="urn:microsoft.com/office/officeart/2018/2/layout/IconVerticalSolidList"/>
    <dgm:cxn modelId="{63841A12-C18B-1141-BB66-67F94352C339}" type="presOf" srcId="{7084B800-7E1D-4DA6-89C0-37EA52DDBCB8}" destId="{C777032A-9475-4396-9274-DE9A78A74CC0}" srcOrd="0" destOrd="0" presId="urn:microsoft.com/office/officeart/2018/2/layout/IconVerticalSolidList"/>
    <dgm:cxn modelId="{7865863E-1BC2-47AE-BBFB-F40F27A905AE}" srcId="{592373DC-11B1-4708-92E2-E1B8EB8D76D8}" destId="{5A259F57-B5C4-40C5-939D-A7C21B16FB47}" srcOrd="2" destOrd="0" parTransId="{E359194E-724D-4C60-BA35-9B441D11C55E}" sibTransId="{57311651-50BE-4613-AB4F-1C634C257620}"/>
    <dgm:cxn modelId="{07D1F65C-7C41-4EB6-A133-CA7F29791640}" srcId="{592373DC-11B1-4708-92E2-E1B8EB8D76D8}" destId="{4786322A-3DB1-4B13-A039-9C2B4BD33902}" srcOrd="1" destOrd="0" parTransId="{4F3F2426-EA56-4F79-A02F-DE7A210D680D}" sibTransId="{7D0A801E-90E9-4D73-A31E-D58F04D3BBF2}"/>
    <dgm:cxn modelId="{9B527D63-3134-1743-961D-BB943F9BC328}" type="presOf" srcId="{4786322A-3DB1-4B13-A039-9C2B4BD33902}" destId="{8988E990-E700-4C93-BC55-7BF7864AEFFE}" srcOrd="0" destOrd="0" presId="urn:microsoft.com/office/officeart/2018/2/layout/IconVerticalSolidList"/>
    <dgm:cxn modelId="{99FCC3A2-7D1A-B343-BC04-AA140FF8D6F7}" type="presOf" srcId="{592373DC-11B1-4708-92E2-E1B8EB8D76D8}" destId="{BEBE168A-5E85-43CC-B9BA-D1974F9A5753}" srcOrd="0" destOrd="0" presId="urn:microsoft.com/office/officeart/2018/2/layout/IconVerticalSolidList"/>
    <dgm:cxn modelId="{D7BBB8C6-B60F-4050-B5C1-3F3A86AF4294}" srcId="{592373DC-11B1-4708-92E2-E1B8EB8D76D8}" destId="{7084B800-7E1D-4DA6-89C0-37EA52DDBCB8}" srcOrd="0" destOrd="0" parTransId="{E459F664-A62C-4466-90D1-14D94F7456F9}" sibTransId="{29667D30-8073-4626-A65C-0442C9DA4455}"/>
    <dgm:cxn modelId="{EC6A6010-62D0-E741-9ED3-0E0A4F187C22}" type="presParOf" srcId="{BEBE168A-5E85-43CC-B9BA-D1974F9A5753}" destId="{6F7D1589-E38C-4EEF-8940-633D1FA307AE}" srcOrd="0" destOrd="0" presId="urn:microsoft.com/office/officeart/2018/2/layout/IconVerticalSolidList"/>
    <dgm:cxn modelId="{3651A24D-686D-D14B-8701-AFB991DD91A7}" type="presParOf" srcId="{6F7D1589-E38C-4EEF-8940-633D1FA307AE}" destId="{5055791F-FD8B-4C95-BE9E-DCA1684759AE}" srcOrd="0" destOrd="0" presId="urn:microsoft.com/office/officeart/2018/2/layout/IconVerticalSolidList"/>
    <dgm:cxn modelId="{7B546F74-9BC9-8B4A-907D-549F35C2FD3E}" type="presParOf" srcId="{6F7D1589-E38C-4EEF-8940-633D1FA307AE}" destId="{3A2A1665-F91D-4C16-A420-BA5DD166AEE3}" srcOrd="1" destOrd="0" presId="urn:microsoft.com/office/officeart/2018/2/layout/IconVerticalSolidList"/>
    <dgm:cxn modelId="{E8DFB209-C627-2849-A9A8-82FA4FE3CBC9}" type="presParOf" srcId="{6F7D1589-E38C-4EEF-8940-633D1FA307AE}" destId="{2BD51AD2-3E0A-4639-9A99-2EB58CCE5B59}" srcOrd="2" destOrd="0" presId="urn:microsoft.com/office/officeart/2018/2/layout/IconVerticalSolidList"/>
    <dgm:cxn modelId="{366B5496-FD7E-304F-8B99-D11946F94228}" type="presParOf" srcId="{6F7D1589-E38C-4EEF-8940-633D1FA307AE}" destId="{C777032A-9475-4396-9274-DE9A78A74CC0}" srcOrd="3" destOrd="0" presId="urn:microsoft.com/office/officeart/2018/2/layout/IconVerticalSolidList"/>
    <dgm:cxn modelId="{DE81DE76-EB46-0649-BD1A-C07B117C077E}" type="presParOf" srcId="{BEBE168A-5E85-43CC-B9BA-D1974F9A5753}" destId="{E8F86784-F939-4DC2-B805-3A2239B0770F}" srcOrd="1" destOrd="0" presId="urn:microsoft.com/office/officeart/2018/2/layout/IconVerticalSolidList"/>
    <dgm:cxn modelId="{81974EFD-7ED7-404C-A7EA-97800BA1897B}" type="presParOf" srcId="{BEBE168A-5E85-43CC-B9BA-D1974F9A5753}" destId="{B1715078-3176-4DF1-A2E4-CA69BD0DE3DE}" srcOrd="2" destOrd="0" presId="urn:microsoft.com/office/officeart/2018/2/layout/IconVerticalSolidList"/>
    <dgm:cxn modelId="{7B2034C8-584E-E84E-8A99-1E4DA478C58D}" type="presParOf" srcId="{B1715078-3176-4DF1-A2E4-CA69BD0DE3DE}" destId="{7CF4F8AE-2437-4954-B698-495A078F9E64}" srcOrd="0" destOrd="0" presId="urn:microsoft.com/office/officeart/2018/2/layout/IconVerticalSolidList"/>
    <dgm:cxn modelId="{EBEFAFAD-B5F2-8F47-8319-9C351553D79B}" type="presParOf" srcId="{B1715078-3176-4DF1-A2E4-CA69BD0DE3DE}" destId="{321B0D94-DDA9-4A26-A4C1-0608CDA16D85}" srcOrd="1" destOrd="0" presId="urn:microsoft.com/office/officeart/2018/2/layout/IconVerticalSolidList"/>
    <dgm:cxn modelId="{0C0BCCB3-B2AC-DB41-9209-8BD32F39E7CA}" type="presParOf" srcId="{B1715078-3176-4DF1-A2E4-CA69BD0DE3DE}" destId="{6B38183A-C137-4797-A6AA-5032FB424C80}" srcOrd="2" destOrd="0" presId="urn:microsoft.com/office/officeart/2018/2/layout/IconVerticalSolidList"/>
    <dgm:cxn modelId="{6AF7860D-FDAE-D944-A15C-8365DBB36ED6}" type="presParOf" srcId="{B1715078-3176-4DF1-A2E4-CA69BD0DE3DE}" destId="{8988E990-E700-4C93-BC55-7BF7864AEFFE}" srcOrd="3" destOrd="0" presId="urn:microsoft.com/office/officeart/2018/2/layout/IconVerticalSolidList"/>
    <dgm:cxn modelId="{CD041CC3-1B2B-0A49-8583-652223566037}" type="presParOf" srcId="{BEBE168A-5E85-43CC-B9BA-D1974F9A5753}" destId="{3E0BA4B3-4753-4805-92FA-4429EA7CC897}" srcOrd="3" destOrd="0" presId="urn:microsoft.com/office/officeart/2018/2/layout/IconVerticalSolidList"/>
    <dgm:cxn modelId="{C79D7556-5663-3B45-856D-8AD7077904A0}" type="presParOf" srcId="{BEBE168A-5E85-43CC-B9BA-D1974F9A5753}" destId="{8AC38D62-D40A-4C03-90E4-2F61E807B6F4}" srcOrd="4" destOrd="0" presId="urn:microsoft.com/office/officeart/2018/2/layout/IconVerticalSolidList"/>
    <dgm:cxn modelId="{85E93609-D9D6-D04C-A00A-F1246F71060D}" type="presParOf" srcId="{8AC38D62-D40A-4C03-90E4-2F61E807B6F4}" destId="{362B79DA-BFF8-4895-8DC9-BC10460633E8}" srcOrd="0" destOrd="0" presId="urn:microsoft.com/office/officeart/2018/2/layout/IconVerticalSolidList"/>
    <dgm:cxn modelId="{5ED59C04-8791-F04A-BB21-4A3CDC5678C0}" type="presParOf" srcId="{8AC38D62-D40A-4C03-90E4-2F61E807B6F4}" destId="{A71047BA-937F-4A10-B7D6-5EC59061C5B1}" srcOrd="1" destOrd="0" presId="urn:microsoft.com/office/officeart/2018/2/layout/IconVerticalSolidList"/>
    <dgm:cxn modelId="{4BDF84FC-270E-6145-849A-05FD8C710ACF}" type="presParOf" srcId="{8AC38D62-D40A-4C03-90E4-2F61E807B6F4}" destId="{EB9852C8-8257-43A9-A364-D7E0EB36D00C}" srcOrd="2" destOrd="0" presId="urn:microsoft.com/office/officeart/2018/2/layout/IconVerticalSolidList"/>
    <dgm:cxn modelId="{8AF7C97D-0296-3E48-98E6-5ABF5F48FAE1}" type="presParOf" srcId="{8AC38D62-D40A-4C03-90E4-2F61E807B6F4}" destId="{11601319-DCBD-4A85-BAD2-A1583DEC0D33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E7055-1AEF-4F97-B5D2-E88D0950A517}">
      <dsp:nvSpPr>
        <dsp:cNvPr id="0" name=""/>
        <dsp:cNvSpPr/>
      </dsp:nvSpPr>
      <dsp:spPr>
        <a:xfrm>
          <a:off x="948" y="1797478"/>
          <a:ext cx="1519528" cy="6078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Define</a:t>
          </a:r>
        </a:p>
      </dsp:txBody>
      <dsp:txXfrm>
        <a:off x="304854" y="1797478"/>
        <a:ext cx="911717" cy="607811"/>
      </dsp:txXfrm>
    </dsp:sp>
    <dsp:sp modelId="{F70D8C27-6B57-4DC3-A3D4-042DF952A2FD}">
      <dsp:nvSpPr>
        <dsp:cNvPr id="0" name=""/>
        <dsp:cNvSpPr/>
      </dsp:nvSpPr>
      <dsp:spPr>
        <a:xfrm>
          <a:off x="1368523" y="1797478"/>
          <a:ext cx="1519528" cy="6078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Offering</a:t>
          </a:r>
        </a:p>
      </dsp:txBody>
      <dsp:txXfrm>
        <a:off x="1672429" y="1797478"/>
        <a:ext cx="911717" cy="607811"/>
      </dsp:txXfrm>
    </dsp:sp>
    <dsp:sp modelId="{293A74AB-03F7-4A63-A8BF-6F608EFFB6DA}">
      <dsp:nvSpPr>
        <dsp:cNvPr id="0" name=""/>
        <dsp:cNvSpPr/>
      </dsp:nvSpPr>
      <dsp:spPr>
        <a:xfrm>
          <a:off x="2736099" y="1797478"/>
          <a:ext cx="1519528" cy="6078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Standardise</a:t>
          </a:r>
        </a:p>
      </dsp:txBody>
      <dsp:txXfrm>
        <a:off x="3040005" y="1797478"/>
        <a:ext cx="911717" cy="607811"/>
      </dsp:txXfrm>
    </dsp:sp>
    <dsp:sp modelId="{2003D30F-91AA-4201-B4BB-402240F7B071}">
      <dsp:nvSpPr>
        <dsp:cNvPr id="0" name=""/>
        <dsp:cNvSpPr/>
      </dsp:nvSpPr>
      <dsp:spPr>
        <a:xfrm>
          <a:off x="4103675" y="1797478"/>
          <a:ext cx="1519528" cy="6078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Document</a:t>
          </a:r>
        </a:p>
      </dsp:txBody>
      <dsp:txXfrm>
        <a:off x="4407581" y="1797478"/>
        <a:ext cx="911717" cy="607811"/>
      </dsp:txXfrm>
    </dsp:sp>
    <dsp:sp modelId="{B568AA79-3EBD-4BF2-A67E-C4CA0A744E21}">
      <dsp:nvSpPr>
        <dsp:cNvPr id="0" name=""/>
        <dsp:cNvSpPr/>
      </dsp:nvSpPr>
      <dsp:spPr>
        <a:xfrm>
          <a:off x="5471251" y="1797478"/>
          <a:ext cx="1519528" cy="6078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Efficiency </a:t>
          </a:r>
        </a:p>
      </dsp:txBody>
      <dsp:txXfrm>
        <a:off x="5775157" y="1797478"/>
        <a:ext cx="911717" cy="607811"/>
      </dsp:txXfrm>
    </dsp:sp>
    <dsp:sp modelId="{DCB15549-9C35-4909-9B84-54E58864B9A9}">
      <dsp:nvSpPr>
        <dsp:cNvPr id="0" name=""/>
        <dsp:cNvSpPr/>
      </dsp:nvSpPr>
      <dsp:spPr>
        <a:xfrm>
          <a:off x="6838827" y="1797478"/>
          <a:ext cx="1519528" cy="6078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Roles</a:t>
          </a:r>
        </a:p>
      </dsp:txBody>
      <dsp:txXfrm>
        <a:off x="7142733" y="1797478"/>
        <a:ext cx="911717" cy="607811"/>
      </dsp:txXfrm>
    </dsp:sp>
    <dsp:sp modelId="{8E9BEF0A-2BDA-42AE-9AA5-343A753A1708}">
      <dsp:nvSpPr>
        <dsp:cNvPr id="0" name=""/>
        <dsp:cNvSpPr/>
      </dsp:nvSpPr>
      <dsp:spPr>
        <a:xfrm>
          <a:off x="8206403" y="1797478"/>
          <a:ext cx="1519528" cy="6078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Skills</a:t>
          </a:r>
        </a:p>
      </dsp:txBody>
      <dsp:txXfrm>
        <a:off x="8510309" y="1797478"/>
        <a:ext cx="911717" cy="607811"/>
      </dsp:txXfrm>
    </dsp:sp>
    <dsp:sp modelId="{85649E41-1DF2-4649-8412-6D80F97B3DD2}">
      <dsp:nvSpPr>
        <dsp:cNvPr id="0" name=""/>
        <dsp:cNvSpPr/>
      </dsp:nvSpPr>
      <dsp:spPr>
        <a:xfrm>
          <a:off x="9573979" y="1797478"/>
          <a:ext cx="1519528" cy="6078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Train</a:t>
          </a:r>
        </a:p>
      </dsp:txBody>
      <dsp:txXfrm>
        <a:off x="9877885" y="1797478"/>
        <a:ext cx="911717" cy="6078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5791F-FD8B-4C95-BE9E-DCA1684759AE}">
      <dsp:nvSpPr>
        <dsp:cNvPr id="0" name=""/>
        <dsp:cNvSpPr/>
      </dsp:nvSpPr>
      <dsp:spPr>
        <a:xfrm>
          <a:off x="0" y="457"/>
          <a:ext cx="4664075" cy="1070620"/>
        </a:xfrm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2A1665-F91D-4C16-A420-BA5DD166AEE3}">
      <dsp:nvSpPr>
        <dsp:cNvPr id="0" name=""/>
        <dsp:cNvSpPr/>
      </dsp:nvSpPr>
      <dsp:spPr>
        <a:xfrm>
          <a:off x="323862" y="241347"/>
          <a:ext cx="588841" cy="58884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7032A-9475-4396-9274-DE9A78A74CC0}">
      <dsp:nvSpPr>
        <dsp:cNvPr id="0" name=""/>
        <dsp:cNvSpPr/>
      </dsp:nvSpPr>
      <dsp:spPr>
        <a:xfrm>
          <a:off x="1037599" y="457"/>
          <a:ext cx="3427508" cy="107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07" tIns="113307" rIns="113307" bIns="113307" numCol="1" spcCol="1270" anchor="ctr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solidFill>
                <a:schemeClr val="bg2">
                  <a:lumMod val="10000"/>
                </a:schemeClr>
              </a:solidFill>
            </a:rPr>
            <a:t>IP Strategy</a:t>
          </a:r>
          <a:endParaRPr lang="ru-RU" sz="40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037599" y="457"/>
        <a:ext cx="3427508" cy="1070620"/>
      </dsp:txXfrm>
    </dsp:sp>
    <dsp:sp modelId="{7CF4F8AE-2437-4954-B698-495A078F9E64}">
      <dsp:nvSpPr>
        <dsp:cNvPr id="0" name=""/>
        <dsp:cNvSpPr/>
      </dsp:nvSpPr>
      <dsp:spPr>
        <a:xfrm>
          <a:off x="0" y="1338733"/>
          <a:ext cx="4664075" cy="1070620"/>
        </a:xfrm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B0D94-DDA9-4A26-A4C1-0608CDA16D85}">
      <dsp:nvSpPr>
        <dsp:cNvPr id="0" name=""/>
        <dsp:cNvSpPr/>
      </dsp:nvSpPr>
      <dsp:spPr>
        <a:xfrm>
          <a:off x="323862" y="1579622"/>
          <a:ext cx="588841" cy="5888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8E990-E700-4C93-BC55-7BF7864AEFFE}">
      <dsp:nvSpPr>
        <dsp:cNvPr id="0" name=""/>
        <dsp:cNvSpPr/>
      </dsp:nvSpPr>
      <dsp:spPr>
        <a:xfrm>
          <a:off x="1037599" y="1338733"/>
          <a:ext cx="3427508" cy="107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07" tIns="113307" rIns="113307" bIns="113307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>
            <a:solidFill>
              <a:srgbClr val="E2E2E8">
                <a:lumMod val="50000"/>
              </a:srgbClr>
            </a:solidFill>
            <a:latin typeface="Garamond" panose="02020404030301010803"/>
            <a:ea typeface="+mn-ea"/>
            <a:cs typeface="+mn-cs"/>
          </a:endParaRPr>
        </a:p>
      </dsp:txBody>
      <dsp:txXfrm>
        <a:off x="1037599" y="1338733"/>
        <a:ext cx="3427508" cy="1070620"/>
      </dsp:txXfrm>
    </dsp:sp>
    <dsp:sp modelId="{362B79DA-BFF8-4895-8DC9-BC10460633E8}">
      <dsp:nvSpPr>
        <dsp:cNvPr id="0" name=""/>
        <dsp:cNvSpPr/>
      </dsp:nvSpPr>
      <dsp:spPr>
        <a:xfrm>
          <a:off x="0" y="2677008"/>
          <a:ext cx="4664075" cy="1070620"/>
        </a:xfrm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047BA-937F-4A10-B7D6-5EC59061C5B1}">
      <dsp:nvSpPr>
        <dsp:cNvPr id="0" name=""/>
        <dsp:cNvSpPr/>
      </dsp:nvSpPr>
      <dsp:spPr>
        <a:xfrm>
          <a:off x="323862" y="2917898"/>
          <a:ext cx="588841" cy="5888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01319-DCBD-4A85-BAD2-A1583DEC0D33}">
      <dsp:nvSpPr>
        <dsp:cNvPr id="0" name=""/>
        <dsp:cNvSpPr/>
      </dsp:nvSpPr>
      <dsp:spPr>
        <a:xfrm>
          <a:off x="1037599" y="2677008"/>
          <a:ext cx="3427508" cy="107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07" tIns="113307" rIns="113307" bIns="113307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bg2">
                  <a:lumMod val="10000"/>
                </a:schemeClr>
              </a:solidFill>
              <a:latin typeface="Garamond" panose="02020404030301010803"/>
              <a:ea typeface="+mn-ea"/>
              <a:cs typeface="+mn-cs"/>
            </a:rPr>
            <a:t>IP Management</a:t>
          </a:r>
          <a:endParaRPr lang="ru-RU" sz="3600" kern="1200" dirty="0">
            <a:solidFill>
              <a:schemeClr val="bg2">
                <a:lumMod val="10000"/>
              </a:schemeClr>
            </a:solidFill>
            <a:latin typeface="Garamond" panose="02020404030301010803"/>
            <a:ea typeface="+mn-ea"/>
            <a:cs typeface="+mn-cs"/>
          </a:endParaRPr>
        </a:p>
      </dsp:txBody>
      <dsp:txXfrm>
        <a:off x="1037599" y="2677008"/>
        <a:ext cx="3427508" cy="1070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CB4F3C-75A8-4BB8-A18E-B730DDD68B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AE10D8-98A5-4E68-A41F-7AA79FF696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E5764CF-3664-45D0-9B27-4222DB1A6BA7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7EF411-0DAB-4BCE-94A8-E903E20549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1237F-7CCA-4423-B624-29C06FF2E7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A8CD4AB-B9A2-4248-B31F-8EBC71546D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79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BF7E720-7243-402E-A0D4-CE3189C951A5}" type="datetimeFigureOut">
              <a:rPr lang="en-US" noProof="0" smtClean="0"/>
              <a:t>4/19/2024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ABE9C73-6CDE-45E2-97F8-E3C5308FA23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34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47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/>
            <a:fld id="{AABE9C73-6CDE-45E2-97F8-E3C5308FA23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478"/>
              <a:t>13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73410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478">
              <a:defRPr/>
            </a:pPr>
            <a:fld id="{509E842F-B754-453A-9B01-9C994A109F46}" type="slidenum">
              <a:rPr lang="en-GB" sz="1400">
                <a:solidFill>
                  <a:prstClr val="black"/>
                </a:solidFill>
                <a:latin typeface="Arial" pitchFamily="34" charset="0"/>
              </a:rPr>
              <a:pPr defTabSz="990478">
                <a:defRPr/>
              </a:pPr>
              <a:t>14</a:t>
            </a:fld>
            <a:endParaRPr lang="en-GB" sz="14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628650"/>
            <a:ext cx="4841875" cy="27241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913" y="3564746"/>
            <a:ext cx="6859266" cy="8596026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826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E9C73-6CDE-45E2-97F8-E3C5308FA23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959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854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758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96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741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Licencing agreement with specific targeted partners (e.g. aligned companies) vs. Franchising</a:t>
            </a:r>
          </a:p>
          <a:p>
            <a:r>
              <a:rPr lang="en-GB" dirty="0"/>
              <a:t>Notes about franchising. Generally provide training, marketing, purchasing, back-office, accounting &amp; legal support + ongoing R&amp;D. </a:t>
            </a:r>
          </a:p>
          <a:p>
            <a:r>
              <a:rPr lang="en-GB" dirty="0"/>
              <a:t>Usually for a territory e.g. 2000 businesses</a:t>
            </a:r>
          </a:p>
          <a:p>
            <a:r>
              <a:rPr lang="en-GB" dirty="0"/>
              <a:t>https://www.franchiselocal.co.uk/</a:t>
            </a:r>
          </a:p>
          <a:p>
            <a:r>
              <a:rPr lang="en-GB" dirty="0"/>
              <a:t>https://www.franchisedirect.co.uk/</a:t>
            </a:r>
          </a:p>
          <a:p>
            <a:r>
              <a:rPr lang="en-GB" dirty="0"/>
              <a:t>https://www.pointfranchise.co.uk/</a:t>
            </a:r>
          </a:p>
          <a:p>
            <a:r>
              <a:rPr lang="en-GB" dirty="0"/>
              <a:t>https://www.totalfranchise.co.uk/</a:t>
            </a:r>
          </a:p>
          <a:p>
            <a:endParaRPr lang="en-GB" dirty="0"/>
          </a:p>
          <a:p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Licensing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is a legal relationship that is limited in scope and relates only to the use of a trademark or technology, whereas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franchising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involves a relationship that goes beyond the grant of a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license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and includes a relationship of control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FC39F-C450-4CB3-B7CB-A0A0A26BD492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4491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199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/>
            <a:fld id="{AABE9C73-6CDE-45E2-97F8-E3C5308FA23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478"/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9269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007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E9C73-6CDE-45E2-97F8-E3C5308FA23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543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E9C73-6CDE-45E2-97F8-E3C5308FA23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328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5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760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E9C73-6CDE-45E2-97F8-E3C5308FA23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894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E9C73-6CDE-45E2-97F8-E3C5308FA23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015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01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D7A40E7-331A-409D-8385-D6893D1EA86A}"/>
              </a:ext>
            </a:extLst>
          </p:cNvPr>
          <p:cNvSpPr/>
          <p:nvPr userDrawn="1"/>
        </p:nvSpPr>
        <p:spPr>
          <a:xfrm>
            <a:off x="948394" y="941695"/>
            <a:ext cx="5452526" cy="497461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5561E95-1FD2-4358-9E4C-3D2E929E48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48394 w 12192000"/>
              <a:gd name="connsiteY0" fmla="*/ 941695 h 6858000"/>
              <a:gd name="connsiteX1" fmla="*/ 948394 w 12192000"/>
              <a:gd name="connsiteY1" fmla="*/ 5916305 h 6858000"/>
              <a:gd name="connsiteX2" fmla="*/ 6400920 w 12192000"/>
              <a:gd name="connsiteY2" fmla="*/ 5916305 h 6858000"/>
              <a:gd name="connsiteX3" fmla="*/ 6400920 w 12192000"/>
              <a:gd name="connsiteY3" fmla="*/ 94169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48394" y="941695"/>
                </a:moveTo>
                <a:lnTo>
                  <a:pt x="948394" y="5916305"/>
                </a:lnTo>
                <a:lnTo>
                  <a:pt x="6400920" y="5916305"/>
                </a:lnTo>
                <a:lnTo>
                  <a:pt x="6400920" y="94169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noProof="0" smtClean="0"/>
              <a:t>4/19/2024</a:t>
            </a:fld>
            <a:endParaRPr lang="en-U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6E7077FF-6FAE-4A98-862F-3A2F931B958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57950" y="2852792"/>
            <a:ext cx="4633415" cy="257219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1E07B6-8D69-4F8A-9729-400511B37F8B}"/>
              </a:ext>
            </a:extLst>
          </p:cNvPr>
          <p:cNvSpPr/>
          <p:nvPr userDrawn="1"/>
        </p:nvSpPr>
        <p:spPr>
          <a:xfrm>
            <a:off x="1101715" y="1106424"/>
            <a:ext cx="5120640" cy="4645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950" y="1352804"/>
            <a:ext cx="4633415" cy="1333641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138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00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55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3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5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F2F0876-DA34-44C2-B05E-66533803FE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3400" y="246600"/>
            <a:ext cx="11725200" cy="636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ru-RU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E352C7E-BCE1-47CD-872E-2935DD89FC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2488" y="2103438"/>
            <a:ext cx="5243512" cy="374808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2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9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7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5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64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42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9" r:id="rId5"/>
    <p:sldLayoutId id="2147483730" r:id="rId6"/>
    <p:sldLayoutId id="2147483736" r:id="rId7"/>
    <p:sldLayoutId id="2147483737" r:id="rId8"/>
    <p:sldLayoutId id="2147483727" r:id="rId9"/>
    <p:sldLayoutId id="2147483741" r:id="rId10"/>
    <p:sldLayoutId id="2147483740" r:id="rId11"/>
    <p:sldLayoutId id="214748372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0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3.svg"/><Relationship Id="rId5" Type="http://schemas.openxmlformats.org/officeDocument/2006/relationships/diagramData" Target="../diagrams/data2.xml"/><Relationship Id="rId10" Type="http://schemas.openxmlformats.org/officeDocument/2006/relationships/image" Target="../media/image12.png"/><Relationship Id="rId4" Type="http://schemas.openxmlformats.org/officeDocument/2006/relationships/image" Target="../media/image11.jpg"/><Relationship Id="rId9" Type="http://schemas.microsoft.com/office/2007/relationships/diagramDrawing" Target="../diagrams/drawing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Man in headphones with a laptop">
            <a:extLst>
              <a:ext uri="{FF2B5EF4-FFF2-40B4-BE49-F238E27FC236}">
                <a16:creationId xmlns:a16="http://schemas.microsoft.com/office/drawing/2014/main" id="{ADA04C7C-FE8B-4C2F-BF2E-CBD501A02D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11" y="11"/>
            <a:ext cx="12191978" cy="68579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53F3E-E6E8-4DEE-A6F6-D6A88FD39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>
            <a:normAutofit/>
          </a:bodyPr>
          <a:lstStyle/>
          <a:p>
            <a:r>
              <a:rPr lang="en-US" cap="small" dirty="0"/>
              <a:t>IP for Consultancies</a:t>
            </a:r>
            <a:endParaRPr lang="ru-RU" cap="smal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954176-1A2D-47B9-B195-FB21407C0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0" y="4091709"/>
            <a:ext cx="8655202" cy="98861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5400" dirty="0">
                <a:solidFill>
                  <a:schemeClr val="tx1"/>
                </a:solidFill>
              </a:rPr>
              <a:t>Workshop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89167A92-07A3-4A1B-8AAD-6AB50A5884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0" y="5556730"/>
            <a:ext cx="4313894" cy="144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35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6" name="Content Placeholder 5" descr="Students group">
            <a:extLst>
              <a:ext uri="{FF2B5EF4-FFF2-40B4-BE49-F238E27FC236}">
                <a16:creationId xmlns:a16="http://schemas.microsoft.com/office/drawing/2014/main" id="{B1DE2944-CBE6-437E-B09B-0F786EE86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" y="10"/>
            <a:ext cx="12191982" cy="6857990"/>
          </a:xfrm>
          <a:prstGeom prst="rect">
            <a:avLst/>
          </a:prstGeom>
          <a:noFill/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CD64F326-929E-45E2-B54D-DC7E17207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0224" y="941695"/>
            <a:ext cx="5452527" cy="497461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BFCDFD7-7B3B-4ED9-B533-34D0B3724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6167" y="1106424"/>
            <a:ext cx="5120640" cy="464515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88500-3CF8-4097-8DEC-19D4A816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846" y="2613513"/>
            <a:ext cx="463341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Only 20-30% of firms clearly communicate the value of their IP to buyers</a:t>
            </a:r>
          </a:p>
        </p:txBody>
      </p:sp>
    </p:spTree>
    <p:extLst>
      <p:ext uri="{BB962C8B-B14F-4D97-AF65-F5344CB8AC3E}">
        <p14:creationId xmlns:p14="http://schemas.microsoft.com/office/powerpoint/2010/main" val="1456442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6" name="Content Placeholder 5" descr="Students group">
            <a:extLst>
              <a:ext uri="{FF2B5EF4-FFF2-40B4-BE49-F238E27FC236}">
                <a16:creationId xmlns:a16="http://schemas.microsoft.com/office/drawing/2014/main" id="{B1DE2944-CBE6-437E-B09B-0F786EE86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" y="10"/>
            <a:ext cx="12191982" cy="6857990"/>
          </a:xfrm>
          <a:prstGeom prst="rect">
            <a:avLst/>
          </a:prstGeom>
          <a:noFill/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CD64F326-929E-45E2-B54D-DC7E17207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0224" y="941695"/>
            <a:ext cx="5452527" cy="497461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BFCDFD7-7B3B-4ED9-B533-34D0B3724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6167" y="1106424"/>
            <a:ext cx="5120640" cy="464515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88500-3CF8-4097-8DEC-19D4A816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846" y="2613513"/>
            <a:ext cx="4633416" cy="1371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en-GB" sz="3600" b="0" i="0" dirty="0">
                <a:effectLst/>
                <a:latin typeface="Garamond" panose="02020404030301010803" pitchFamily="18" charset="0"/>
              </a:rPr>
              <a:t>“Nearly 50% of buyers report that they find it hard to </a:t>
            </a:r>
            <a:r>
              <a:rPr lang="en-GB" sz="3600" b="0" i="1" dirty="0">
                <a:effectLst/>
                <a:latin typeface="Garamond" panose="02020404030301010803" pitchFamily="18" charset="0"/>
              </a:rPr>
              <a:t>understand</a:t>
            </a:r>
            <a:r>
              <a:rPr lang="en-GB" sz="3600" b="0" i="0" dirty="0">
                <a:effectLst/>
                <a:latin typeface="Garamond" panose="02020404030301010803" pitchFamily="18" charset="0"/>
              </a:rPr>
              <a:t> how the consultancy’s IP links to its bottom-line”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57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4" name="Picture 3" descr="Man in headphones with a laptop">
            <a:extLst>
              <a:ext uri="{FF2B5EF4-FFF2-40B4-BE49-F238E27FC236}">
                <a16:creationId xmlns:a16="http://schemas.microsoft.com/office/drawing/2014/main" id="{ADA04C7C-FE8B-4C2F-BF2E-CBD501A02D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11" y="11"/>
            <a:ext cx="12191978" cy="68579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53F3E-E6E8-4DEE-A6F6-D6A88FD39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>
            <a:normAutofit/>
          </a:bodyPr>
          <a:lstStyle/>
          <a:p>
            <a:r>
              <a:rPr lang="en-US" cap="small" dirty="0"/>
              <a:t>IP Benefits to Buyers</a:t>
            </a:r>
            <a:endParaRPr lang="ru-RU" cap="smal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487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88500-3CF8-4097-8DEC-19D4A816C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Lorem Ipsum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88F70F9-BF03-458B-85E9-14F5321281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216000" indent="-216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Lorem ipsum dolor sit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amet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consectetuer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adipiscing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elit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. Maecenas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porttitor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congue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massa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Fusce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posuere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, magna sed pulvinar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ultricies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purus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lectus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malesuada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libero, sit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amet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commodo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magna eros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quis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urna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pPr marL="216000" indent="-216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Nunc viverra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imperdiet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enim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Fusce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est.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Vivamus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tellus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pPr marL="216000" indent="-216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Pellentesque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habitant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morbi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tristique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senectus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et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netus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et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malesuada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fames ac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turpis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egestas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. Proin pharetra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nonummy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pede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Mauris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et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orci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" name="Picture Placeholder 19" descr="People with laptops">
            <a:extLst>
              <a:ext uri="{FF2B5EF4-FFF2-40B4-BE49-F238E27FC236}">
                <a16:creationId xmlns:a16="http://schemas.microsoft.com/office/drawing/2014/main" id="{207ED264-415A-4EAC-861D-E08C035154A9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82A947-78B6-4880-A81D-DE7E16BC677A}"/>
              </a:ext>
            </a:extLst>
          </p:cNvPr>
          <p:cNvSpPr/>
          <p:nvPr/>
        </p:nvSpPr>
        <p:spPr>
          <a:xfrm>
            <a:off x="1629156" y="956306"/>
            <a:ext cx="8933688" cy="5044612"/>
          </a:xfrm>
          <a:prstGeom prst="rect">
            <a:avLst/>
          </a:prstGeom>
          <a:ln w="161925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710697-D43A-4286-A5CA-BA4241CDA894}"/>
              </a:ext>
            </a:extLst>
          </p:cNvPr>
          <p:cNvSpPr txBox="1"/>
          <p:nvPr/>
        </p:nvSpPr>
        <p:spPr>
          <a:xfrm>
            <a:off x="1629156" y="1093076"/>
            <a:ext cx="8933688" cy="3995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benefits of IP to the buyer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Scalability Differentiation </a:t>
            </a:r>
          </a:p>
          <a:p>
            <a:pPr marL="285750" indent="-285750" algn="just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FFFFFF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Marketing </a:t>
            </a:r>
          </a:p>
          <a:p>
            <a:pPr marL="285750" indent="-285750" algn="just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Revenue generation </a:t>
            </a:r>
            <a:r>
              <a:rPr lang="en-GB" sz="36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via</a:t>
            </a:r>
            <a:r>
              <a:rPr lang="en-GB" sz="3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>
                <a:solidFill>
                  <a:srgbClr val="FFFFFF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ross-selling</a:t>
            </a:r>
            <a:endParaRPr lang="en-GB" sz="36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De-risks purchase </a:t>
            </a:r>
          </a:p>
        </p:txBody>
      </p:sp>
    </p:spTree>
    <p:extLst>
      <p:ext uri="{BB962C8B-B14F-4D97-AF65-F5344CB8AC3E}">
        <p14:creationId xmlns:p14="http://schemas.microsoft.com/office/powerpoint/2010/main" val="762583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E5C927-4A92-44FC-8DC1-3554FBE286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8DF443-E71B-44CB-8278-51980A45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67" y="105413"/>
            <a:ext cx="8312149" cy="1325563"/>
          </a:xfrm>
        </p:spPr>
        <p:txBody>
          <a:bodyPr/>
          <a:lstStyle/>
          <a:p>
            <a:r>
              <a:rPr lang="en-GB" dirty="0">
                <a:solidFill>
                  <a:srgbClr val="242444"/>
                </a:solidFill>
              </a:rPr>
              <a:t>IP Examples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18C075-F53D-434A-8F90-0D2D59269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667" y="1536389"/>
            <a:ext cx="8312150" cy="4815320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242444"/>
                </a:solidFill>
              </a:rPr>
              <a:t> Enterprise architecture as a service - Gunter Group</a:t>
            </a:r>
          </a:p>
          <a:p>
            <a:r>
              <a:rPr lang="en-GB" sz="2800" dirty="0">
                <a:solidFill>
                  <a:srgbClr val="242444"/>
                </a:solidFill>
              </a:rPr>
              <a:t> Online learning courses - Reinvigoration</a:t>
            </a:r>
          </a:p>
          <a:p>
            <a:r>
              <a:rPr lang="en-GB" sz="2800" dirty="0">
                <a:solidFill>
                  <a:srgbClr val="242444"/>
                </a:solidFill>
              </a:rPr>
              <a:t> Sports analytics database - Decision Technologies</a:t>
            </a:r>
          </a:p>
          <a:p>
            <a:r>
              <a:rPr lang="en-GB" sz="2800" dirty="0">
                <a:solidFill>
                  <a:srgbClr val="242444"/>
                </a:solidFill>
              </a:rPr>
              <a:t> Maturity index - Digitopia </a:t>
            </a:r>
          </a:p>
          <a:p>
            <a:r>
              <a:rPr lang="en-GB" sz="2800" dirty="0">
                <a:solidFill>
                  <a:srgbClr val="242444"/>
                </a:solidFill>
              </a:rPr>
              <a:t> Network for CSOs – Water Street Partners</a:t>
            </a:r>
          </a:p>
          <a:p>
            <a:r>
              <a:rPr lang="en-GB" sz="2800" dirty="0">
                <a:solidFill>
                  <a:srgbClr val="242444"/>
                </a:solidFill>
              </a:rPr>
              <a:t> Licenced change management tools – </a:t>
            </a:r>
            <a:r>
              <a:rPr lang="en-GB" sz="2800" dirty="0" err="1">
                <a:solidFill>
                  <a:srgbClr val="242444"/>
                </a:solidFill>
              </a:rPr>
              <a:t>GoBeyond</a:t>
            </a:r>
            <a:endParaRPr lang="en-GB" sz="2800" dirty="0">
              <a:solidFill>
                <a:srgbClr val="242444"/>
              </a:solidFill>
            </a:endParaRPr>
          </a:p>
          <a:p>
            <a:r>
              <a:rPr lang="en-GB" sz="2800" dirty="0">
                <a:solidFill>
                  <a:srgbClr val="242444"/>
                </a:solidFill>
              </a:rPr>
              <a:t> Survey </a:t>
            </a:r>
            <a:r>
              <a:rPr lang="en-GB" sz="2800" dirty="0">
                <a:solidFill>
                  <a:srgbClr val="242444"/>
                </a:solidFill>
                <a:sym typeface="Wingdings" panose="05000000000000000000" pitchFamily="2" charset="2"/>
              </a:rPr>
              <a:t> Research reports – A&amp;CD</a:t>
            </a:r>
          </a:p>
          <a:p>
            <a:r>
              <a:rPr lang="en-GB" sz="2800" dirty="0">
                <a:solidFill>
                  <a:srgbClr val="242444"/>
                </a:solidFill>
                <a:sym typeface="Wingdings" panose="05000000000000000000" pitchFamily="2" charset="2"/>
              </a:rPr>
              <a:t> Equity Growth Software - Equiteq</a:t>
            </a:r>
            <a:endParaRPr lang="en-GB" sz="2800" dirty="0">
              <a:solidFill>
                <a:srgbClr val="242444"/>
              </a:solidFill>
            </a:endParaRPr>
          </a:p>
          <a:p>
            <a:endParaRPr lang="en-GB" sz="2800" dirty="0">
              <a:solidFill>
                <a:srgbClr val="242444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543881-0E41-46D3-9D08-053D151C9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815" y="2824843"/>
            <a:ext cx="3042517" cy="99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634561"/>
      </p:ext>
    </p:extLst>
  </p:cSld>
  <p:clrMapOvr>
    <a:masterClrMapping/>
  </p:clrMapOvr>
  <p:transition advTm="89753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6B11F96-08F2-4839-A183-9CAD9FD95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171" y="2825937"/>
            <a:ext cx="3161963" cy="1645920"/>
          </a:xfrm>
        </p:spPr>
        <p:txBody>
          <a:bodyPr/>
          <a:lstStyle/>
          <a:p>
            <a:pPr algn="ctr"/>
            <a:r>
              <a:rPr lang="en-US" dirty="0"/>
              <a:t>Buyers Preferences for IP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1765704-A2A5-4F4C-8F7F-03848FA95040}"/>
              </a:ext>
            </a:extLst>
          </p:cNvPr>
          <p:cNvGraphicFramePr/>
          <p:nvPr/>
        </p:nvGraphicFramePr>
        <p:xfrm>
          <a:off x="685800" y="609600"/>
          <a:ext cx="6858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6509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4" name="Picture 3" descr="Man in headphones with a laptop">
            <a:extLst>
              <a:ext uri="{FF2B5EF4-FFF2-40B4-BE49-F238E27FC236}">
                <a16:creationId xmlns:a16="http://schemas.microsoft.com/office/drawing/2014/main" id="{ADA04C7C-FE8B-4C2F-BF2E-CBD501A02D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11" y="11"/>
            <a:ext cx="12191978" cy="68579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53F3E-E6E8-4DEE-A6F6-D6A88FD39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>
            <a:normAutofit/>
          </a:bodyPr>
          <a:lstStyle/>
          <a:p>
            <a:r>
              <a:rPr lang="en-US" cap="small" dirty="0"/>
              <a:t>IP Workshop</a:t>
            </a:r>
            <a:endParaRPr lang="ru-RU" cap="smal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269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People discuss some documents">
            <a:extLst>
              <a:ext uri="{FF2B5EF4-FFF2-40B4-BE49-F238E27FC236}">
                <a16:creationId xmlns:a16="http://schemas.microsoft.com/office/drawing/2014/main" id="{AA3CBDBD-ADA7-4AA5-9091-5AD206DAD37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247670"/>
            <a:ext cx="11725200" cy="636265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002F139-264F-4B41-B39A-9E8B2901E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88" y="642594"/>
            <a:ext cx="5243512" cy="137160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Workshop</a:t>
            </a:r>
          </a:p>
        </p:txBody>
      </p:sp>
      <p:pic>
        <p:nvPicPr>
          <p:cNvPr id="15" name="Picture Placeholder 14" descr="Man and woman discuss something">
            <a:extLst>
              <a:ext uri="{FF2B5EF4-FFF2-40B4-BE49-F238E27FC236}">
                <a16:creationId xmlns:a16="http://schemas.microsoft.com/office/drawing/2014/main" id="{C19A2066-8A0C-4F7D-949C-5ABD4C7095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488" y="2107518"/>
            <a:ext cx="5243512" cy="3739927"/>
          </a:xfrm>
        </p:spPr>
      </p:pic>
      <p:graphicFrame>
        <p:nvGraphicFramePr>
          <p:cNvPr id="13" name="Content Placeholder 14" descr="SmartArt object">
            <a:extLst>
              <a:ext uri="{FF2B5EF4-FFF2-40B4-BE49-F238E27FC236}">
                <a16:creationId xmlns:a16="http://schemas.microsoft.com/office/drawing/2014/main" id="{DDF6050D-62DF-4914-93B9-C337839FF3B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53546376"/>
              </p:ext>
            </p:extLst>
          </p:nvPr>
        </p:nvGraphicFramePr>
        <p:xfrm>
          <a:off x="6675436" y="660430"/>
          <a:ext cx="4664075" cy="3748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ABDAF37-7FF7-4DF7-A3B7-3B28D907C82F}"/>
              </a:ext>
            </a:extLst>
          </p:cNvPr>
          <p:cNvSpPr txBox="1"/>
          <p:nvPr/>
        </p:nvSpPr>
        <p:spPr>
          <a:xfrm>
            <a:off x="7784432" y="2227033"/>
            <a:ext cx="3068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3600" kern="1200" dirty="0">
                <a:solidFill>
                  <a:schemeClr val="bg2">
                    <a:lumMod val="10000"/>
                  </a:schemeClr>
                </a:solidFill>
                <a:latin typeface="Garamond" panose="02020404030301010803"/>
                <a:ea typeface="+mn-ea"/>
                <a:cs typeface="+mn-cs"/>
              </a:rPr>
              <a:t>IP Plans</a:t>
            </a:r>
            <a:endParaRPr lang="ru-RU" sz="3600" kern="1200" dirty="0">
              <a:solidFill>
                <a:schemeClr val="bg2">
                  <a:lumMod val="10000"/>
                </a:schemeClr>
              </a:solidFill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048984-4BA2-4487-A1DD-496EC799A6F8}"/>
              </a:ext>
            </a:extLst>
          </p:cNvPr>
          <p:cNvSpPr/>
          <p:nvPr/>
        </p:nvSpPr>
        <p:spPr>
          <a:xfrm>
            <a:off x="6675435" y="4711552"/>
            <a:ext cx="4664075" cy="107062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CE2987-88EB-4FBB-91B4-24EC6FFDD4CE}"/>
              </a:ext>
            </a:extLst>
          </p:cNvPr>
          <p:cNvSpPr txBox="1"/>
          <p:nvPr/>
        </p:nvSpPr>
        <p:spPr>
          <a:xfrm>
            <a:off x="7784432" y="4923696"/>
            <a:ext cx="3068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Garamond" panose="02020404030301010803"/>
              </a:rPr>
              <a:t>IP Creation</a:t>
            </a:r>
            <a:endParaRPr lang="ru-RU" sz="3600" kern="1200" dirty="0">
              <a:solidFill>
                <a:schemeClr val="bg2">
                  <a:lumMod val="10000"/>
                </a:schemeClr>
              </a:solidFill>
              <a:latin typeface="Garamond" panose="02020404030301010803"/>
            </a:endParaRPr>
          </a:p>
        </p:txBody>
      </p:sp>
      <p:sp>
        <p:nvSpPr>
          <p:cNvPr id="9" name="Rectangle 8" descr="Internet">
            <a:extLst>
              <a:ext uri="{FF2B5EF4-FFF2-40B4-BE49-F238E27FC236}">
                <a16:creationId xmlns:a16="http://schemas.microsoft.com/office/drawing/2014/main" id="{53E616F7-E1D8-475D-9B20-174934256715}"/>
              </a:ext>
            </a:extLst>
          </p:cNvPr>
          <p:cNvSpPr/>
          <p:nvPr/>
        </p:nvSpPr>
        <p:spPr>
          <a:xfrm>
            <a:off x="7002985" y="4952440"/>
            <a:ext cx="588841" cy="588841"/>
          </a:xfrm>
          <a:prstGeom prst="rect">
            <a:avLst/>
          </a:prstGeom>
          <a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618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 descr="Young man with the laptop">
            <a:extLst>
              <a:ext uri="{FF2B5EF4-FFF2-40B4-BE49-F238E27FC236}">
                <a16:creationId xmlns:a16="http://schemas.microsoft.com/office/drawing/2014/main" id="{B1DE2944-CBE6-437E-B09B-0F786EE86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" y="0"/>
            <a:ext cx="6391275" cy="6858000"/>
          </a:xfrm>
          <a:prstGeom prst="rect">
            <a:avLst/>
          </a:prstGeom>
          <a:noFill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88500-3CF8-4097-8DEC-19D4A816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dirty="0">
                <a:solidFill>
                  <a:schemeClr val="bg2">
                    <a:lumMod val="10000"/>
                  </a:schemeClr>
                </a:solidFill>
              </a:rPr>
              <a:t>IP Strategy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2A7D9C9-44A9-4426-88FF-AAD1CA851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64082" y="2240280"/>
            <a:ext cx="4582973" cy="3931920"/>
          </a:xfrm>
        </p:spPr>
        <p:txBody>
          <a:bodyPr vert="horz" lIns="91440" tIns="45720" rIns="91440" bIns="45720" rtlCol="0">
            <a:normAutofit/>
          </a:bodyPr>
          <a:lstStyle/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Linking strategy &amp; IP</a:t>
            </a:r>
          </a:p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What do you want IP to do?</a:t>
            </a:r>
          </a:p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What are your clients’ priorities that you could meet better?</a:t>
            </a:r>
          </a:p>
        </p:txBody>
      </p:sp>
    </p:spTree>
    <p:extLst>
      <p:ext uri="{BB962C8B-B14F-4D97-AF65-F5344CB8AC3E}">
        <p14:creationId xmlns:p14="http://schemas.microsoft.com/office/powerpoint/2010/main" val="52010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5C2D8AE-2A51-43C9-93E8-4B377C699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US" dirty="0"/>
              <a:t>IP Categories</a:t>
            </a:r>
          </a:p>
        </p:txBody>
      </p:sp>
      <p:pic>
        <p:nvPicPr>
          <p:cNvPr id="6" name="Content Placeholder 5" descr="Woman with a laptop">
            <a:extLst>
              <a:ext uri="{FF2B5EF4-FFF2-40B4-BE49-F238E27FC236}">
                <a16:creationId xmlns:a16="http://schemas.microsoft.com/office/drawing/2014/main" id="{56C2B6AD-A8A8-4F16-8F43-F9B26F1BF0C3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2" r="3" b="3"/>
          <a:stretch/>
        </p:blipFill>
        <p:spPr>
          <a:xfrm>
            <a:off x="1066800" y="2103120"/>
            <a:ext cx="4663440" cy="3749040"/>
          </a:xfrm>
          <a:prstGeom prst="rect">
            <a:avLst/>
          </a:prstGeom>
          <a:noFill/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A1B00F9-CC1D-4C2D-B987-607685F3D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>
            <a:normAutofit fontScale="92500"/>
          </a:bodyPr>
          <a:lstStyle/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Delivery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Operations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Business Development</a:t>
            </a:r>
          </a:p>
        </p:txBody>
      </p:sp>
    </p:spTree>
    <p:extLst>
      <p:ext uri="{BB962C8B-B14F-4D97-AF65-F5344CB8AC3E}">
        <p14:creationId xmlns:p14="http://schemas.microsoft.com/office/powerpoint/2010/main" val="4402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88500-3CF8-4097-8DEC-19D4A816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5663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Prior to the workshop…..</a:t>
            </a:r>
          </a:p>
        </p:txBody>
      </p:sp>
      <p:pic>
        <p:nvPicPr>
          <p:cNvPr id="6" name="Content Placeholder 5" descr="Young man with the laptop">
            <a:extLst>
              <a:ext uri="{FF2B5EF4-FFF2-40B4-BE49-F238E27FC236}">
                <a16:creationId xmlns:a16="http://schemas.microsoft.com/office/drawing/2014/main" id="{B1DE2944-CBE6-437E-B09B-0F786EE86F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6" r="4" b="6081"/>
          <a:stretch/>
        </p:blipFill>
        <p:spPr>
          <a:xfrm>
            <a:off x="1066800" y="2103120"/>
            <a:ext cx="4663440" cy="3749040"/>
          </a:xfrm>
          <a:prstGeom prst="rect">
            <a:avLst/>
          </a:prstGeo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2A7D9C9-44A9-4426-88FF-AAD1CA851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706078"/>
            <a:ext cx="5476407" cy="3749040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indent="0" algn="r">
              <a:spcBef>
                <a:spcPts val="900"/>
              </a:spcBef>
              <a:buClr>
                <a:schemeClr val="accent1"/>
              </a:buClr>
              <a:buNone/>
            </a:pPr>
            <a:r>
              <a:rPr lang="en-US" sz="4400" dirty="0"/>
              <a:t>…read ‘</a:t>
            </a:r>
            <a:r>
              <a:rPr lang="en-US" sz="4400" i="1" dirty="0"/>
              <a:t>IP for Growth’ </a:t>
            </a:r>
            <a:r>
              <a:rPr lang="en-US" sz="4400" dirty="0"/>
              <a:t>at joeomahoney.com</a:t>
            </a:r>
          </a:p>
          <a:p>
            <a:pPr marL="0" indent="0" algn="r">
              <a:spcBef>
                <a:spcPts val="900"/>
              </a:spcBef>
              <a:buClr>
                <a:schemeClr val="accent1"/>
              </a:buClr>
              <a:buNone/>
            </a:pPr>
            <a:endParaRPr lang="en-US" sz="4400" dirty="0"/>
          </a:p>
          <a:p>
            <a:pPr marL="0" indent="0" algn="r">
              <a:spcBef>
                <a:spcPts val="900"/>
              </a:spcBef>
              <a:buClr>
                <a:schemeClr val="accent1"/>
              </a:buClr>
              <a:buNone/>
            </a:pPr>
            <a:r>
              <a:rPr lang="en-US" sz="4400" dirty="0"/>
              <a:t>…all to read market research, UVP &amp; strategy</a:t>
            </a:r>
          </a:p>
        </p:txBody>
      </p:sp>
    </p:spTree>
    <p:extLst>
      <p:ext uri="{BB962C8B-B14F-4D97-AF65-F5344CB8AC3E}">
        <p14:creationId xmlns:p14="http://schemas.microsoft.com/office/powerpoint/2010/main" val="3121389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395A3012-DD15-448C-82E6-BE870B5F1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en-US" dirty="0"/>
              <a:t>IP Management</a:t>
            </a:r>
          </a:p>
        </p:txBody>
      </p:sp>
      <p:pic>
        <p:nvPicPr>
          <p:cNvPr id="2050" name="Picture 2" descr="Can we trust our online project management tools? - Malwarebytes Labs |  Malwarebytes Labs">
            <a:extLst>
              <a:ext uri="{FF2B5EF4-FFF2-40B4-BE49-F238E27FC236}">
                <a16:creationId xmlns:a16="http://schemas.microsoft.com/office/drawing/2014/main" id="{2247B84D-A255-46A7-88F8-5983F8B433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" r="22904" b="1"/>
          <a:stretch/>
        </p:blipFill>
        <p:spPr bwMode="auto">
          <a:xfrm>
            <a:off x="1066800" y="2103120"/>
            <a:ext cx="4663440" cy="374904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3" name="Content Placeholder 3">
            <a:extLst>
              <a:ext uri="{FF2B5EF4-FFF2-40B4-BE49-F238E27FC236}">
                <a16:creationId xmlns:a16="http://schemas.microsoft.com/office/drawing/2014/main" id="{87684252-668A-443D-BA38-5BE2E786A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2221" y="592008"/>
            <a:ext cx="4663440" cy="5673984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Ownership &amp; reporting</a:t>
            </a:r>
          </a:p>
          <a:p>
            <a:pPr>
              <a:lnSpc>
                <a:spcPct val="16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Capture &amp; Creation</a:t>
            </a:r>
          </a:p>
          <a:p>
            <a:pPr>
              <a:lnSpc>
                <a:spcPct val="16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Improvement</a:t>
            </a:r>
          </a:p>
          <a:p>
            <a:pPr>
              <a:lnSpc>
                <a:spcPct val="16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Sharing</a:t>
            </a:r>
          </a:p>
          <a:p>
            <a:pPr>
              <a:lnSpc>
                <a:spcPct val="16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Use for training</a:t>
            </a:r>
          </a:p>
          <a:p>
            <a:pPr>
              <a:lnSpc>
                <a:spcPct val="16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Marketing IP</a:t>
            </a:r>
          </a:p>
        </p:txBody>
      </p:sp>
    </p:spTree>
    <p:extLst>
      <p:ext uri="{BB962C8B-B14F-4D97-AF65-F5344CB8AC3E}">
        <p14:creationId xmlns:p14="http://schemas.microsoft.com/office/powerpoint/2010/main" val="2877804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0B960-A979-78D6-B3CB-443309B943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52488" y="426628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GB" dirty="0"/>
              <a:t>IP Metrics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E616EC-9723-ED08-0359-89E9FC31A80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292645" y="642937"/>
            <a:ext cx="5899355" cy="58856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Key output metrics associated with strong IP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Low delivery utilisation of senior people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High leverage ratios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Strong project (gross) margin</a:t>
            </a:r>
          </a:p>
          <a:p>
            <a:pPr lvl="1">
              <a:lnSpc>
                <a:spcPct val="90000"/>
              </a:lnSpc>
            </a:pPr>
            <a:endParaRPr lang="en-GB" sz="1800" dirty="0"/>
          </a:p>
          <a:p>
            <a:pPr lvl="1">
              <a:lnSpc>
                <a:spcPct val="90000"/>
              </a:lnSpc>
            </a:pPr>
            <a:endParaRPr lang="en-GB" sz="1800" dirty="0"/>
          </a:p>
          <a:p>
            <a:pPr>
              <a:lnSpc>
                <a:spcPct val="90000"/>
              </a:lnSpc>
            </a:pPr>
            <a:r>
              <a:rPr lang="en-GB" dirty="0"/>
              <a:t>Key input metrics associated with strong IP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% of IP codified by service line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% of times IP is updated after a project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How often is IP reviewed by the SLT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How often is IP accessed by juniors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% of senior time fixing mistakes / addressing junior queries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Feedback from juniors about IP usefulness</a:t>
            </a:r>
          </a:p>
          <a:p>
            <a:pPr>
              <a:lnSpc>
                <a:spcPct val="90000"/>
              </a:lnSpc>
            </a:pPr>
            <a:endParaRPr lang="en-GB" dirty="0"/>
          </a:p>
        </p:txBody>
      </p:sp>
      <p:pic>
        <p:nvPicPr>
          <p:cNvPr id="7" name="Picture 6" descr="Magnifying glass showing decling performance">
            <a:extLst>
              <a:ext uri="{FF2B5EF4-FFF2-40B4-BE49-F238E27FC236}">
                <a16:creationId xmlns:a16="http://schemas.microsoft.com/office/drawing/2014/main" id="{C1B7FAE0-0721-BF39-9EF1-3BC238AA5A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19" b="2"/>
          <a:stretch/>
        </p:blipFill>
        <p:spPr>
          <a:xfrm>
            <a:off x="852488" y="2087646"/>
            <a:ext cx="5243512" cy="3748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2564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5C2D8AE-2A51-43C9-93E8-4B377C699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2821203"/>
            <a:ext cx="3161963" cy="1645920"/>
          </a:xfrm>
        </p:spPr>
        <p:txBody>
          <a:bodyPr anchor="t">
            <a:normAutofit/>
          </a:bodyPr>
          <a:lstStyle/>
          <a:p>
            <a:r>
              <a:rPr lang="en-US" dirty="0"/>
              <a:t>IP Creation</a:t>
            </a:r>
          </a:p>
        </p:txBody>
      </p:sp>
      <p:pic>
        <p:nvPicPr>
          <p:cNvPr id="4098" name="Picture 2" descr="How to Create an Artificial Intelligence Software | Applikey">
            <a:extLst>
              <a:ext uri="{FF2B5EF4-FFF2-40B4-BE49-F238E27FC236}">
                <a16:creationId xmlns:a16="http://schemas.microsoft.com/office/drawing/2014/main" id="{8370BB1B-01C6-4FFB-AFC8-1B81D5E21E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364933"/>
            <a:ext cx="6858000" cy="382333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872398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DCA4E5EE-D086-4BE7-A11C-00F053409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sz="7200" cap="small" dirty="0"/>
              <a:t>Exercises</a:t>
            </a:r>
          </a:p>
        </p:txBody>
      </p:sp>
      <p:pic>
        <p:nvPicPr>
          <p:cNvPr id="3074" name="Picture 2" descr="15 Techniques of Brainstorming for More Effective Sessions - nTask">
            <a:extLst>
              <a:ext uri="{FF2B5EF4-FFF2-40B4-BE49-F238E27FC236}">
                <a16:creationId xmlns:a16="http://schemas.microsoft.com/office/drawing/2014/main" id="{D98D898F-C3ED-4397-A93B-5EE035BBB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2368296"/>
            <a:ext cx="10058400" cy="331927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115517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9FE96-1E9C-4211-9FEE-34A5A041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102" y="218999"/>
            <a:ext cx="9100871" cy="1325563"/>
          </a:xfrm>
        </p:spPr>
        <p:txBody>
          <a:bodyPr>
            <a:normAutofit/>
          </a:bodyPr>
          <a:lstStyle/>
          <a:p>
            <a:r>
              <a:rPr lang="en-GB" dirty="0"/>
              <a:t>A. IP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2B4D3-477D-4993-9636-4D66463D4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959" y="1724029"/>
            <a:ext cx="9845386" cy="481532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300" dirty="0">
                <a:ea typeface="Calibri" panose="020F0502020204030204" pitchFamily="34" charset="0"/>
                <a:cs typeface="Times New Roman" panose="02020603050405020304" pitchFamily="18" charset="0"/>
              </a:rPr>
              <a:t>Focus on either internal processes OR external clients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300" dirty="0">
                <a:ea typeface="Calibri" panose="020F0502020204030204" pitchFamily="34" charset="0"/>
                <a:cs typeface="Times New Roman" panose="02020603050405020304" pitchFamily="18" charset="0"/>
              </a:rPr>
              <a:t>Identify key priorities for improvement &amp; innovation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300" dirty="0">
                <a:ea typeface="Calibri" panose="020F0502020204030204" pitchFamily="34" charset="0"/>
                <a:cs typeface="Times New Roman" panose="02020603050405020304" pitchFamily="18" charset="0"/>
              </a:rPr>
              <a:t>Brainstorm ideas for new IP </a:t>
            </a:r>
            <a:r>
              <a:rPr lang="en-GB" sz="2300" i="1" dirty="0">
                <a:ea typeface="Calibri" panose="020F0502020204030204" pitchFamily="34" charset="0"/>
                <a:cs typeface="Times New Roman" panose="02020603050405020304" pitchFamily="18" charset="0"/>
              </a:rPr>
              <a:t>needs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300" dirty="0">
                <a:ea typeface="Calibri" panose="020F0502020204030204" pitchFamily="34" charset="0"/>
                <a:cs typeface="Times New Roman" panose="02020603050405020304" pitchFamily="18" charset="0"/>
              </a:rPr>
              <a:t>Prioritise by benefit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300" dirty="0">
                <a:ea typeface="Calibri" panose="020F0502020204030204" pitchFamily="34" charset="0"/>
                <a:cs typeface="Times New Roman" panose="02020603050405020304" pitchFamily="18" charset="0"/>
              </a:rPr>
              <a:t>Brainstorm ideas for new IP </a:t>
            </a:r>
            <a:r>
              <a:rPr lang="en-GB" sz="2300" i="1" dirty="0">
                <a:ea typeface="Calibri" panose="020F0502020204030204" pitchFamily="34" charset="0"/>
                <a:cs typeface="Times New Roman" panose="02020603050405020304" pitchFamily="18" charset="0"/>
              </a:rPr>
              <a:t>solutions. </a:t>
            </a:r>
            <a:r>
              <a:rPr lang="en-GB" sz="2300" dirty="0">
                <a:ea typeface="Calibri" panose="020F0502020204030204" pitchFamily="34" charset="0"/>
                <a:cs typeface="Times New Roman" panose="02020603050405020304" pitchFamily="18" charset="0"/>
              </a:rPr>
              <a:t>Use slide B. for ideas (keep simple initially)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300" dirty="0">
                <a:ea typeface="Calibri" panose="020F0502020204030204" pitchFamily="34" charset="0"/>
                <a:cs typeface="Times New Roman" panose="02020603050405020304" pitchFamily="18" charset="0"/>
              </a:rPr>
              <a:t>Score by cost (-), cross-selling opportunity &amp; coherence with strategy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300" dirty="0">
                <a:ea typeface="Calibri" panose="020F0502020204030204" pitchFamily="34" charset="0"/>
                <a:cs typeface="Times New Roman" panose="02020603050405020304" pitchFamily="18" charset="0"/>
              </a:rPr>
              <a:t>Prioritise ideas, assign owner &amp; deadlines.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300" dirty="0">
                <a:ea typeface="Calibri" panose="020F0502020204030204" pitchFamily="34" charset="0"/>
                <a:cs typeface="Times New Roman" panose="02020603050405020304" pitchFamily="18" charset="0"/>
              </a:rPr>
              <a:t>Start with low hanging fruit that enables work to be done better by juniors</a:t>
            </a:r>
          </a:p>
        </p:txBody>
      </p:sp>
    </p:spTree>
    <p:extLst>
      <p:ext uri="{BB962C8B-B14F-4D97-AF65-F5344CB8AC3E}">
        <p14:creationId xmlns:p14="http://schemas.microsoft.com/office/powerpoint/2010/main" val="3426316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195D3-4BA6-4C8C-9F44-7090BFADF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68" y="257279"/>
            <a:ext cx="11301464" cy="137160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B. How might these help with the service 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A3555-AF8F-4DFC-A8C8-8E1C0AFA2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959" y="1724029"/>
            <a:ext cx="3169516" cy="270509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Templates &amp; tools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Process or method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Peer group network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Expert group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Accreditation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Simulation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Li</a:t>
            </a:r>
            <a:r>
              <a:rPr lang="en-GB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cencing</a:t>
            </a:r>
            <a:endParaRPr lang="en-GB" sz="26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endParaRPr>
          </a:p>
          <a:p>
            <a:pPr>
              <a:lnSpc>
                <a:spcPct val="120000"/>
              </a:lnSpc>
            </a:pPr>
            <a:endParaRPr lang="en-GB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3E2DBD-E8D5-48FE-B794-EB8AA51D0EFB}"/>
              </a:ext>
            </a:extLst>
          </p:cNvPr>
          <p:cNvSpPr txBox="1"/>
          <p:nvPr/>
        </p:nvSpPr>
        <p:spPr>
          <a:xfrm>
            <a:off x="6523186" y="1724030"/>
            <a:ext cx="3904382" cy="4190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Database access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Research reports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Benchmarking/maturity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Video Course 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Apps/Software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Games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Research report / survey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Franchising </a:t>
            </a:r>
          </a:p>
        </p:txBody>
      </p:sp>
    </p:spTree>
    <p:extLst>
      <p:ext uri="{BB962C8B-B14F-4D97-AF65-F5344CB8AC3E}">
        <p14:creationId xmlns:p14="http://schemas.microsoft.com/office/powerpoint/2010/main" val="240293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9FE96-1E9C-4211-9FEE-34A5A041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102" y="218999"/>
            <a:ext cx="9797225" cy="1609801"/>
          </a:xfrm>
        </p:spPr>
        <p:txBody>
          <a:bodyPr>
            <a:normAutofit/>
          </a:bodyPr>
          <a:lstStyle/>
          <a:p>
            <a:r>
              <a:rPr lang="en-GB" dirty="0"/>
              <a:t>C. Productize a Service (simple version)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2B4D3-477D-4993-9636-4D66463D4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959" y="1724029"/>
            <a:ext cx="9402041" cy="481532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300" dirty="0">
                <a:ea typeface="Calibri" panose="020F0502020204030204" pitchFamily="34" charset="0"/>
                <a:cs typeface="Times New Roman" panose="02020603050405020304" pitchFamily="18" charset="0"/>
              </a:rPr>
              <a:t>Capture commonly used tacit knowledge + create more if needed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300" dirty="0">
                <a:ea typeface="Calibri" panose="020F0502020204030204" pitchFamily="34" charset="0"/>
                <a:cs typeface="Times New Roman" panose="02020603050405020304" pitchFamily="18" charset="0"/>
              </a:rPr>
              <a:t>Abstract and categorise into simple categories </a:t>
            </a:r>
            <a:r>
              <a:rPr lang="en-GB" sz="2300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GB" sz="2300" dirty="0">
                <a:ea typeface="Calibri" panose="020F0502020204030204" pitchFamily="34" charset="0"/>
                <a:cs typeface="Times New Roman" panose="02020603050405020304" pitchFamily="18" charset="0"/>
              </a:rPr>
              <a:t> break down further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300" dirty="0">
                <a:ea typeface="Calibri" panose="020F0502020204030204" pitchFamily="34" charset="0"/>
                <a:cs typeface="Times New Roman" panose="02020603050405020304" pitchFamily="18" charset="0"/>
              </a:rPr>
              <a:t>Create customer journey / experience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300" dirty="0">
                <a:ea typeface="Calibri" panose="020F0502020204030204" pitchFamily="34" charset="0"/>
                <a:cs typeface="Times New Roman" panose="02020603050405020304" pitchFamily="18" charset="0"/>
              </a:rPr>
              <a:t>Share minimum viable product with client(s) to gain feedback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300" dirty="0">
                <a:ea typeface="Calibri" panose="020F0502020204030204" pitchFamily="34" charset="0"/>
                <a:cs typeface="Times New Roman" panose="02020603050405020304" pitchFamily="18" charset="0"/>
              </a:rPr>
              <a:t>Package &amp; brand consistently with firm &amp; UVP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300" dirty="0">
                <a:ea typeface="Calibri" panose="020F0502020204030204" pitchFamily="34" charset="0"/>
                <a:cs typeface="Times New Roman" panose="02020603050405020304" pitchFamily="18" charset="0"/>
              </a:rPr>
              <a:t>Supplement with added value products (e.g. video/software etc) 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300" dirty="0">
                <a:ea typeface="Calibri" panose="020F0502020204030204" pitchFamily="34" charset="0"/>
                <a:cs typeface="Times New Roman" panose="02020603050405020304" pitchFamily="18" charset="0"/>
              </a:rPr>
              <a:t>Undertake research / writing on the value of your service/product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300" dirty="0">
                <a:ea typeface="Calibri" panose="020F0502020204030204" pitchFamily="34" charset="0"/>
                <a:cs typeface="Times New Roman" panose="02020603050405020304" pitchFamily="18" charset="0"/>
              </a:rPr>
              <a:t>Outsource, delegate or automate parts of the process where possible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300" dirty="0">
                <a:ea typeface="Calibri" panose="020F0502020204030204" pitchFamily="34" charset="0"/>
                <a:cs typeface="Times New Roman" panose="02020603050405020304" pitchFamily="18" charset="0"/>
              </a:rPr>
              <a:t>Create processes for improvement</a:t>
            </a:r>
          </a:p>
        </p:txBody>
      </p:sp>
    </p:spTree>
    <p:extLst>
      <p:ext uri="{BB962C8B-B14F-4D97-AF65-F5344CB8AC3E}">
        <p14:creationId xmlns:p14="http://schemas.microsoft.com/office/powerpoint/2010/main" val="2396716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9FE96-1E9C-4211-9FEE-34A5A041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102" y="218999"/>
            <a:ext cx="9797225" cy="1609801"/>
          </a:xfrm>
        </p:spPr>
        <p:txBody>
          <a:bodyPr>
            <a:normAutofit/>
          </a:bodyPr>
          <a:lstStyle/>
          <a:p>
            <a:r>
              <a:rPr lang="en-GB" dirty="0"/>
              <a:t>D. Annual IP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2B4D3-477D-4993-9636-4D66463D4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959" y="1724029"/>
            <a:ext cx="9402041" cy="481532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300" dirty="0">
                <a:ea typeface="Calibri" panose="020F0502020204030204" pitchFamily="34" charset="0"/>
                <a:cs typeface="Times New Roman" panose="02020603050405020304" pitchFamily="18" charset="0"/>
              </a:rPr>
              <a:t>Capture commonly used tacit knowledge + create more if needed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300" dirty="0">
                <a:ea typeface="Calibri" panose="020F0502020204030204" pitchFamily="34" charset="0"/>
                <a:cs typeface="Times New Roman" panose="02020603050405020304" pitchFamily="18" charset="0"/>
              </a:rPr>
              <a:t>Abstract and categorise into simple categories </a:t>
            </a:r>
            <a:r>
              <a:rPr lang="en-GB" sz="2300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GB" sz="2300" dirty="0">
                <a:ea typeface="Calibri" panose="020F0502020204030204" pitchFamily="34" charset="0"/>
                <a:cs typeface="Times New Roman" panose="02020603050405020304" pitchFamily="18" charset="0"/>
              </a:rPr>
              <a:t> break down further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300" dirty="0">
                <a:ea typeface="Calibri" panose="020F0502020204030204" pitchFamily="34" charset="0"/>
                <a:cs typeface="Times New Roman" panose="02020603050405020304" pitchFamily="18" charset="0"/>
              </a:rPr>
              <a:t>Create customer journey / experience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300" dirty="0">
                <a:ea typeface="Calibri" panose="020F0502020204030204" pitchFamily="34" charset="0"/>
                <a:cs typeface="Times New Roman" panose="02020603050405020304" pitchFamily="18" charset="0"/>
              </a:rPr>
              <a:t>Share minimum viable product with client(s) to gain feedback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300" dirty="0">
                <a:ea typeface="Calibri" panose="020F0502020204030204" pitchFamily="34" charset="0"/>
                <a:cs typeface="Times New Roman" panose="02020603050405020304" pitchFamily="18" charset="0"/>
              </a:rPr>
              <a:t>Package &amp; brand consistently with firm &amp; UVP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300" dirty="0">
                <a:ea typeface="Calibri" panose="020F0502020204030204" pitchFamily="34" charset="0"/>
                <a:cs typeface="Times New Roman" panose="02020603050405020304" pitchFamily="18" charset="0"/>
              </a:rPr>
              <a:t>Supplement with added value products (e.g. video/software etc) 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300" dirty="0">
                <a:ea typeface="Calibri" panose="020F0502020204030204" pitchFamily="34" charset="0"/>
                <a:cs typeface="Times New Roman" panose="02020603050405020304" pitchFamily="18" charset="0"/>
              </a:rPr>
              <a:t>Undertake research / writing on the value of your service/product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300" dirty="0">
                <a:ea typeface="Calibri" panose="020F0502020204030204" pitchFamily="34" charset="0"/>
                <a:cs typeface="Times New Roman" panose="02020603050405020304" pitchFamily="18" charset="0"/>
              </a:rPr>
              <a:t>Outsource, delegate or automate parts of the process where possible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300" dirty="0">
                <a:ea typeface="Calibri" panose="020F0502020204030204" pitchFamily="34" charset="0"/>
                <a:cs typeface="Times New Roman" panose="02020603050405020304" pitchFamily="18" charset="0"/>
              </a:rPr>
              <a:t>Create processes for improvement</a:t>
            </a:r>
          </a:p>
        </p:txBody>
      </p:sp>
    </p:spTree>
    <p:extLst>
      <p:ext uri="{BB962C8B-B14F-4D97-AF65-F5344CB8AC3E}">
        <p14:creationId xmlns:p14="http://schemas.microsoft.com/office/powerpoint/2010/main" val="580982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A325A-1EAA-8643-1350-1B0AF26D5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47205"/>
            <a:ext cx="10058400" cy="1371600"/>
          </a:xfrm>
        </p:spPr>
        <p:txBody>
          <a:bodyPr/>
          <a:lstStyle/>
          <a:p>
            <a:r>
              <a:rPr lang="en-GB" dirty="0"/>
              <a:t>IP Valuation Framework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F9CE-738E-9A30-5571-547ABEF4CF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29A10D-1E8E-4E8C-ADE9-F182B363B366}" type="slidenum">
              <a:rPr lang="en-GB" smtClean="0"/>
              <a:pPr/>
              <a:t>28</a:t>
            </a:fld>
            <a:endParaRPr lang="en-GB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EA1EE66-3030-C677-0C5C-D722F03AE5AE}"/>
              </a:ext>
            </a:extLst>
          </p:cNvPr>
          <p:cNvGraphicFramePr>
            <a:graphicFrameLocks noGrp="1"/>
          </p:cNvGraphicFramePr>
          <p:nvPr/>
        </p:nvGraphicFramePr>
        <p:xfrm>
          <a:off x="451775" y="2441931"/>
          <a:ext cx="11515324" cy="33551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757662">
                  <a:extLst>
                    <a:ext uri="{9D8B030D-6E8A-4147-A177-3AD203B41FA5}">
                      <a16:colId xmlns:a16="http://schemas.microsoft.com/office/drawing/2014/main" val="3806823575"/>
                    </a:ext>
                  </a:extLst>
                </a:gridCol>
                <a:gridCol w="5757662">
                  <a:extLst>
                    <a:ext uri="{9D8B030D-6E8A-4147-A177-3AD203B41FA5}">
                      <a16:colId xmlns:a16="http://schemas.microsoft.com/office/drawing/2014/main" val="310824978"/>
                    </a:ext>
                  </a:extLst>
                </a:gridCol>
              </a:tblGrid>
              <a:tr h="559198">
                <a:tc>
                  <a:txBody>
                    <a:bodyPr/>
                    <a:lstStyle/>
                    <a:p>
                      <a:r>
                        <a:rPr lang="en-US" dirty="0"/>
                        <a:t>Does it (the IP) enable faster delivery?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Does it improve project margin?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31298"/>
                  </a:ext>
                </a:extLst>
              </a:tr>
              <a:tr h="559198">
                <a:tc>
                  <a:txBody>
                    <a:bodyPr/>
                    <a:lstStyle/>
                    <a:p>
                      <a:r>
                        <a:rPr lang="en-US" dirty="0"/>
                        <a:t>Does it get used consistently?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Does it enable better quality?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421777"/>
                  </a:ext>
                </a:extLst>
              </a:tr>
              <a:tr h="559198">
                <a:tc>
                  <a:txBody>
                    <a:bodyPr/>
                    <a:lstStyle/>
                    <a:p>
                      <a:r>
                        <a:rPr lang="en-GB" dirty="0"/>
                        <a:t>Does it support junior deliver?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 it unique to the firm?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210404"/>
                  </a:ext>
                </a:extLst>
              </a:tr>
              <a:tr h="559198">
                <a:tc>
                  <a:txBody>
                    <a:bodyPr/>
                    <a:lstStyle/>
                    <a:p>
                      <a:r>
                        <a:rPr lang="en-US" dirty="0"/>
                        <a:t>Is it difficult to reproduce?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How regularly is this updated?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982261"/>
                  </a:ext>
                </a:extLst>
              </a:tr>
              <a:tr h="559198">
                <a:tc>
                  <a:txBody>
                    <a:bodyPr/>
                    <a:lstStyle/>
                    <a:p>
                      <a:r>
                        <a:rPr lang="en-GB" dirty="0"/>
                        <a:t>Does the IP have any Legal Protections?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Are suitable version controls and permissions setup on IP?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292328"/>
                  </a:ext>
                </a:extLst>
              </a:tr>
              <a:tr h="559198">
                <a:tc>
                  <a:txBody>
                    <a:bodyPr/>
                    <a:lstStyle/>
                    <a:p>
                      <a:r>
                        <a:rPr lang="en-US" dirty="0"/>
                        <a:t>Is IP packaged up as a service?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Would clients/competitors pay for access?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566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991B6-1DE3-E47C-65D5-B25F7F4BF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Audit Reporting 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304A6B-4409-044C-1BE6-5F51BEAA76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870355"/>
            <a:ext cx="7974715" cy="42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2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Placeholder 5" descr="Young man is writing">
            <a:extLst>
              <a:ext uri="{FF2B5EF4-FFF2-40B4-BE49-F238E27FC236}">
                <a16:creationId xmlns:a16="http://schemas.microsoft.com/office/drawing/2014/main" id="{1054C6CA-D723-4A6A-9734-5910A1729B5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F5067F-B05A-4CB4-8FEF-12162F4FD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chemeClr val="bg2">
                    <a:lumMod val="25000"/>
                  </a:schemeClr>
                </a:solidFill>
              </a:rPr>
              <a:t>Agenda</a:t>
            </a:r>
            <a:endParaRPr lang="en-US" sz="4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D4A91-7AB8-40C3-9C11-950FF5FC7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1287" y="2538920"/>
            <a:ext cx="5815942" cy="3480066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100000"/>
              </a:lnSpc>
              <a:buClr>
                <a:srgbClr val="40404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What is IP?</a:t>
            </a:r>
          </a:p>
          <a:p>
            <a:pPr marL="285750" indent="-285750">
              <a:lnSpc>
                <a:spcPct val="100000"/>
              </a:lnSpc>
              <a:buClr>
                <a:srgbClr val="40404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IP benefits to firms</a:t>
            </a:r>
          </a:p>
          <a:p>
            <a:pPr marL="285750" indent="-285750">
              <a:lnSpc>
                <a:spcPct val="100000"/>
              </a:lnSpc>
              <a:buClr>
                <a:srgbClr val="40404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IP benefits to buyers</a:t>
            </a:r>
          </a:p>
          <a:p>
            <a:pPr marL="285750" indent="-285750">
              <a:lnSpc>
                <a:spcPct val="100000"/>
              </a:lnSpc>
              <a:buClr>
                <a:srgbClr val="40404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IP Workshop</a:t>
            </a:r>
          </a:p>
          <a:p>
            <a:pPr>
              <a:lnSpc>
                <a:spcPct val="100000"/>
              </a:lnSpc>
              <a:buClr>
                <a:srgbClr val="404040"/>
              </a:buClr>
            </a:pP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99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EA659-1892-8786-E26A-0AB066923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Audit Reporting II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BC10E2-C3C9-5F28-84EC-B22EC09C5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907265"/>
            <a:ext cx="10058400" cy="2242033"/>
          </a:xfrm>
        </p:spPr>
      </p:pic>
    </p:spTree>
    <p:extLst>
      <p:ext uri="{BB962C8B-B14F-4D97-AF65-F5344CB8AC3E}">
        <p14:creationId xmlns:p14="http://schemas.microsoft.com/office/powerpoint/2010/main" val="3673856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CAA08-ED79-0EA0-D841-744E35BCD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Remember!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82D0D-C18B-F95D-F863-15E1C7DC3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It is one thing to have great IP that improves the bottom line</a:t>
            </a:r>
          </a:p>
          <a:p>
            <a:r>
              <a:rPr lang="en-GB" sz="2800" dirty="0"/>
              <a:t>It is another thing to communicate and illustrate this to buyers</a:t>
            </a:r>
          </a:p>
        </p:txBody>
      </p:sp>
    </p:spTree>
    <p:extLst>
      <p:ext uri="{BB962C8B-B14F-4D97-AF65-F5344CB8AC3E}">
        <p14:creationId xmlns:p14="http://schemas.microsoft.com/office/powerpoint/2010/main" val="1043280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Placeholder 9" descr="Laptop and notebook on the table">
            <a:extLst>
              <a:ext uri="{FF2B5EF4-FFF2-40B4-BE49-F238E27FC236}">
                <a16:creationId xmlns:a16="http://schemas.microsoft.com/office/drawing/2014/main" id="{201D9675-DFD6-4198-A186-4B82257CEE9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10"/>
            <a:ext cx="12191982" cy="6857990"/>
          </a:xfrm>
          <a:prstGeom prst="rect">
            <a:avLst/>
          </a:prstGeom>
        </p:spPr>
      </p:pic>
      <p:sp>
        <p:nvSpPr>
          <p:cNvPr id="121" name="Rectangle 120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4B761-DD6A-43A0-8600-88D390E1E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76055" y="3990546"/>
            <a:ext cx="4775075" cy="559656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spc="80" dirty="0">
                <a:solidFill>
                  <a:schemeClr val="tx1">
                    <a:lumMod val="75000"/>
                  </a:schemeClr>
                </a:solidFill>
              </a:rPr>
              <a:t>joe@consultingmastered.com</a:t>
            </a:r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76D850DF-BF2F-4E17-9C98-9348A45DF9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645" y="2346934"/>
            <a:ext cx="4313894" cy="144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80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4" name="Picture 3" descr="Man in headphones with a laptop">
            <a:extLst>
              <a:ext uri="{FF2B5EF4-FFF2-40B4-BE49-F238E27FC236}">
                <a16:creationId xmlns:a16="http://schemas.microsoft.com/office/drawing/2014/main" id="{ADA04C7C-FE8B-4C2F-BF2E-CBD501A02D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11" y="11"/>
            <a:ext cx="12191978" cy="68579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53F3E-E6E8-4DEE-A6F6-D6A88FD39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>
            <a:normAutofit/>
          </a:bodyPr>
          <a:lstStyle/>
          <a:p>
            <a:r>
              <a:rPr lang="en-US" cap="small" dirty="0"/>
              <a:t>What is IP ?</a:t>
            </a:r>
            <a:endParaRPr lang="ru-RU" cap="smal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578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0A7EA-97B5-49BB-87A8-7264A1B81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i="1" dirty="0"/>
              <a:t>C</a:t>
            </a:r>
            <a:r>
              <a:rPr lang="en-GB" i="1" dirty="0">
                <a:effectLst/>
              </a:rPr>
              <a:t>odified knowledge which adds business value</a:t>
            </a:r>
            <a:r>
              <a:rPr lang="en-GB" dirty="0">
                <a:effectLst/>
              </a:rPr>
              <a:t>. </a:t>
            </a:r>
            <a:endParaRPr lang="en-GB" dirty="0"/>
          </a:p>
        </p:txBody>
      </p:sp>
      <p:pic>
        <p:nvPicPr>
          <p:cNvPr id="5122" name="Picture 2" descr="Why Crowdfund Your Book Project? - Tracking Wonder">
            <a:extLst>
              <a:ext uri="{FF2B5EF4-FFF2-40B4-BE49-F238E27FC236}">
                <a16:creationId xmlns:a16="http://schemas.microsoft.com/office/drawing/2014/main" id="{1C42B438-2A13-4A5A-B647-C90345CD3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3" b="1278"/>
          <a:stretch/>
        </p:blipFill>
        <p:spPr bwMode="auto">
          <a:xfrm>
            <a:off x="1066800" y="2103120"/>
            <a:ext cx="10058400" cy="384962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03565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B812-7C5B-4661-B48C-11A4F7641C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3012F9-2E3C-4A97-8FC8-CED96B0E6D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222D3BD-96E2-4CCC-B0F0-F159B007A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715646"/>
              </p:ext>
            </p:extLst>
          </p:nvPr>
        </p:nvGraphicFramePr>
        <p:xfrm>
          <a:off x="539645" y="374755"/>
          <a:ext cx="11062741" cy="5964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1122">
                  <a:extLst>
                    <a:ext uri="{9D8B030D-6E8A-4147-A177-3AD203B41FA5}">
                      <a16:colId xmlns:a16="http://schemas.microsoft.com/office/drawing/2014/main" val="911015654"/>
                    </a:ext>
                  </a:extLst>
                </a:gridCol>
                <a:gridCol w="2700105">
                  <a:extLst>
                    <a:ext uri="{9D8B030D-6E8A-4147-A177-3AD203B41FA5}">
                      <a16:colId xmlns:a16="http://schemas.microsoft.com/office/drawing/2014/main" val="2147076572"/>
                    </a:ext>
                  </a:extLst>
                </a:gridCol>
                <a:gridCol w="6571514">
                  <a:extLst>
                    <a:ext uri="{9D8B030D-6E8A-4147-A177-3AD203B41FA5}">
                      <a16:colId xmlns:a16="http://schemas.microsoft.com/office/drawing/2014/main" val="1227542301"/>
                    </a:ext>
                  </a:extLst>
                </a:gridCol>
              </a:tblGrid>
              <a:tr h="3373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 IP Type</a:t>
                      </a:r>
                      <a:endParaRPr lang="en-GB" sz="2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200" dirty="0">
                          <a:effectLst/>
                        </a:rPr>
                        <a:t>What does it enable?</a:t>
                      </a:r>
                      <a:endParaRPr lang="en-GB" sz="22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200" dirty="0">
                          <a:effectLst/>
                        </a:rPr>
                        <a:t>Examples</a:t>
                      </a:r>
                      <a:endParaRPr lang="en-GB" sz="22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3180145"/>
                  </a:ext>
                </a:extLst>
              </a:tr>
              <a:tr h="2078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Delivery</a:t>
                      </a:r>
                      <a:endParaRPr lang="en-GB" sz="2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effectLst/>
                        </a:rPr>
                        <a:t>Scaling and standardizing.</a:t>
                      </a:r>
                      <a:endParaRPr lang="en-GB" sz="28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4138" indent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Peer group networks; Expert groups; Accreditation; Simulation; Licencing; Database access; Research reports; Benchmarking/maturity index; video courses; Apps/Software; Games; Research report/survey; Franchising; Project methodologies; templates; questionnaires; process maps;  </a:t>
                      </a:r>
                      <a:endParaRPr lang="en-GB" sz="2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44000" marT="72000" marB="72000" anchor="ctr"/>
                </a:tc>
                <a:extLst>
                  <a:ext uri="{0D108BD9-81ED-4DB2-BD59-A6C34878D82A}">
                    <a16:rowId xmlns:a16="http://schemas.microsoft.com/office/drawing/2014/main" val="3466020740"/>
                  </a:ext>
                </a:extLst>
              </a:tr>
              <a:tr h="2426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Operations</a:t>
                      </a:r>
                      <a:endParaRPr lang="en-GB" sz="2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effectLst/>
                        </a:rPr>
                        <a:t>Continuously improved business infrastructure.</a:t>
                      </a:r>
                      <a:endParaRPr lang="en-GB" sz="28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Knowledge management processes (i.e. capture, storage, improvement, sharing); Business plan; People processes; CRM process; Pricing methods; Resource planning; Sales forecasting; Project management methods/tools; Forecasting process; Business model (e.g. partnerships); CRM processes &amp; data; Contractor relationships database; </a:t>
                      </a:r>
                      <a:endParaRPr lang="en-GB" sz="2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44000" marT="72000" marB="72000" anchor="ctr"/>
                </a:tc>
                <a:extLst>
                  <a:ext uri="{0D108BD9-81ED-4DB2-BD59-A6C34878D82A}">
                    <a16:rowId xmlns:a16="http://schemas.microsoft.com/office/drawing/2014/main" val="2881033825"/>
                  </a:ext>
                </a:extLst>
              </a:tr>
              <a:tr h="10337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Business Development</a:t>
                      </a:r>
                      <a:endParaRPr lang="en-GB" sz="2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effectLst/>
                        </a:rPr>
                        <a:t>Selling more, dearer, faster, at lower cost to you.</a:t>
                      </a:r>
                      <a:endParaRPr lang="en-GB" sz="28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Bid management process; Marketing analysis processes; Case studies; Thought leadership practices; Pitch methodologies; Proposal templates.</a:t>
                      </a:r>
                      <a:endParaRPr lang="en-GB" sz="2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44000" marT="72000" marB="72000" anchor="ctr"/>
                </a:tc>
                <a:extLst>
                  <a:ext uri="{0D108BD9-81ED-4DB2-BD59-A6C34878D82A}">
                    <a16:rowId xmlns:a16="http://schemas.microsoft.com/office/drawing/2014/main" val="1205453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145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9FE96-1E9C-4211-9FEE-34A5A041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64" y="218999"/>
            <a:ext cx="9100871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The IP / Skills Journey: high-level view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7E0BD5B-E7F8-C940-C762-752E967B9F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8965" y="358720"/>
          <a:ext cx="11094456" cy="4202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A15C4BA-19FA-B95C-1B07-501605E752F2}"/>
              </a:ext>
            </a:extLst>
          </p:cNvPr>
          <p:cNvSpPr txBox="1"/>
          <p:nvPr/>
        </p:nvSpPr>
        <p:spPr>
          <a:xfrm>
            <a:off x="508963" y="2973167"/>
            <a:ext cx="14144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Define the problem you solve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Define the role you sell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Define your UVP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70C84F-010D-7A9D-C730-802DAEECCF88}"/>
              </a:ext>
            </a:extLst>
          </p:cNvPr>
          <p:cNvSpPr txBox="1"/>
          <p:nvPr/>
        </p:nvSpPr>
        <p:spPr>
          <a:xfrm>
            <a:off x="1928646" y="2973167"/>
            <a:ext cx="14144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Identify the best common projects you deliver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Develop core offerings that address these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Shift from doing everything a client asks to offering a core set of services.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EC9921-C6C2-C77A-A682-443225BF5927}"/>
              </a:ext>
            </a:extLst>
          </p:cNvPr>
          <p:cNvSpPr txBox="1"/>
          <p:nvPr/>
        </p:nvSpPr>
        <p:spPr>
          <a:xfrm>
            <a:off x="3348329" y="2982498"/>
            <a:ext cx="14144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Develop a standard approach to your core offerings.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Identify the common, repeated processes that are needed for these.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EA19CF-FBDF-B7F8-B8FF-311495ADE649}"/>
              </a:ext>
            </a:extLst>
          </p:cNvPr>
          <p:cNvSpPr txBox="1"/>
          <p:nvPr/>
        </p:nvSpPr>
        <p:spPr>
          <a:xfrm>
            <a:off x="4636508" y="2982498"/>
            <a:ext cx="14144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Capture the activities needed to deliver these processes.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Identify the time needed for each and the current cost.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Document your IP (flow-charts, processes, check-lists and templates?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333E88-E918-EDC4-AE79-BC3E554FC5C7}"/>
              </a:ext>
            </a:extLst>
          </p:cNvPr>
          <p:cNvSpPr txBox="1"/>
          <p:nvPr/>
        </p:nvSpPr>
        <p:spPr>
          <a:xfrm>
            <a:off x="6056192" y="2954774"/>
            <a:ext cx="141442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Have you looked at outsourcing or gig-work?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Do you have the most junior person possible doing the role?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Have you explored the use of automation?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Identify cost savings through an efficiency audit.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104EF9-D4D8-D51B-3E7B-8CC5B016FB41}"/>
              </a:ext>
            </a:extLst>
          </p:cNvPr>
          <p:cNvSpPr txBox="1"/>
          <p:nvPr/>
        </p:nvSpPr>
        <p:spPr>
          <a:xfrm>
            <a:off x="7344371" y="2954774"/>
            <a:ext cx="14144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Map activities to roles.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Ensure roles and activities are agreed, documented, and consistent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Create leverage and utilisation targets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F9E27D-086C-27C3-C685-EA89953806C6}"/>
              </a:ext>
            </a:extLst>
          </p:cNvPr>
          <p:cNvSpPr txBox="1"/>
          <p:nvPr/>
        </p:nvSpPr>
        <p:spPr>
          <a:xfrm>
            <a:off x="8757350" y="2982498"/>
            <a:ext cx="14144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Identify the skills needed for each role.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Create role descriptions and a competence map for the organisation.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Use these are the basis for recruitment, promotion, training etc.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841D2E-C6E9-6996-D28F-ACE30E8CC2E0}"/>
              </a:ext>
            </a:extLst>
          </p:cNvPr>
          <p:cNvSpPr txBox="1"/>
          <p:nvPr/>
        </p:nvSpPr>
        <p:spPr>
          <a:xfrm>
            <a:off x="10106353" y="2982498"/>
            <a:ext cx="141442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Perform a gap analysis of current vs. required skills.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Develop consistent, structured training programme to develop skills.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Decide which aspects should be done internally vs. externally.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535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397"/>
    </mc:Choice>
    <mc:Fallback xmlns="">
      <p:transition spd="slow" advTm="113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4E7055-1AEF-4F97-B5D2-E88D0950A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0D8C27-6B57-4DC3-A3D4-042DF952A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3A74AB-03F7-4A63-A8BF-6F608EFFB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03D30F-91AA-4201-B4BB-402240F7B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68AA79-3EBD-4BF2-A67E-C4CA0A744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B15549-9C35-4909-9B84-54E58864B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9BEF0A-2BDA-42AE-9AA5-343A753A1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649E41-1DF2-4649-8412-6D80F97B3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4" name="Picture 3" descr="Man in headphones with a laptop">
            <a:extLst>
              <a:ext uri="{FF2B5EF4-FFF2-40B4-BE49-F238E27FC236}">
                <a16:creationId xmlns:a16="http://schemas.microsoft.com/office/drawing/2014/main" id="{ADA04C7C-FE8B-4C2F-BF2E-CBD501A02D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11" y="11"/>
            <a:ext cx="12191978" cy="68579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53F3E-E6E8-4DEE-A6F6-D6A88FD39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>
            <a:normAutofit/>
          </a:bodyPr>
          <a:lstStyle/>
          <a:p>
            <a:r>
              <a:rPr lang="en-US" cap="small" dirty="0"/>
              <a:t>IP Benefits to Firms</a:t>
            </a:r>
            <a:endParaRPr lang="ru-RU" cap="smal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983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88500-3CF8-4097-8DEC-19D4A816C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Lorem Ipsum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88F70F9-BF03-458B-85E9-14F5321281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216000" indent="-216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216000" indent="-216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Nunc viverra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imperdiet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enim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Fusce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est.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Vivamus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tellus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pPr marL="216000" indent="-216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Pellentesque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habitant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morbi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tristique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senectus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et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netus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et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malesuada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fames ac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turpis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egestas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. Proin pharetra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nonummy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pede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Mauris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et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orci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" name="Picture Placeholder 19" descr="People with laptops">
            <a:extLst>
              <a:ext uri="{FF2B5EF4-FFF2-40B4-BE49-F238E27FC236}">
                <a16:creationId xmlns:a16="http://schemas.microsoft.com/office/drawing/2014/main" id="{207ED264-415A-4EAC-861D-E08C035154A9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82A947-78B6-4880-A81D-DE7E16BC677A}"/>
              </a:ext>
            </a:extLst>
          </p:cNvPr>
          <p:cNvSpPr/>
          <p:nvPr/>
        </p:nvSpPr>
        <p:spPr>
          <a:xfrm>
            <a:off x="1629156" y="956306"/>
            <a:ext cx="8933688" cy="5044612"/>
          </a:xfrm>
          <a:prstGeom prst="rect">
            <a:avLst/>
          </a:prstGeom>
          <a:ln w="161925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710697-D43A-4286-A5CA-BA4241CDA894}"/>
              </a:ext>
            </a:extLst>
          </p:cNvPr>
          <p:cNvSpPr txBox="1"/>
          <p:nvPr/>
        </p:nvSpPr>
        <p:spPr>
          <a:xfrm>
            <a:off x="1629156" y="1071811"/>
            <a:ext cx="8933688" cy="4879541"/>
          </a:xfrm>
          <a:prstGeom prst="rect">
            <a:avLst/>
          </a:prstGeom>
          <a:noFill/>
        </p:spPr>
        <p:txBody>
          <a:bodyPr wrap="square" lIns="360000" rtlCol="0">
            <a:spAutoFit/>
          </a:bodyPr>
          <a:lstStyle/>
          <a:p>
            <a:pPr algn="ctr"/>
            <a:r>
              <a:rPr lang="en-GB" sz="4400" b="1" cap="small" dirty="0"/>
              <a:t>Firm benefits of IP</a:t>
            </a:r>
          </a:p>
          <a:p>
            <a:pPr marL="285750" indent="-285750" algn="just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Leverage </a:t>
            </a:r>
          </a:p>
          <a:p>
            <a:pPr marL="285750" indent="-285750" algn="just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Differentiation</a:t>
            </a:r>
          </a:p>
          <a:p>
            <a:pPr marL="285750" indent="-285750" algn="just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conversion &amp; stickiness</a:t>
            </a:r>
          </a:p>
          <a:p>
            <a:pPr marL="285750" indent="-285750" algn="just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More consistent delivery </a:t>
            </a:r>
          </a:p>
          <a:p>
            <a:pPr marL="285750" indent="-285750" algn="just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etter training </a:t>
            </a:r>
          </a:p>
          <a:p>
            <a:pPr marL="285750" indent="-285750" algn="just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Attracting talent</a:t>
            </a:r>
          </a:p>
          <a:p>
            <a:pPr marL="285750" indent="-285750" algn="just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Higher valuations</a:t>
            </a:r>
            <a:endParaRPr lang="en-GB" sz="32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81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6|2.3|0.8|1.7|3.3|0.7|1|0.9|13.3|20.4|2.4|9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41242D"/>
      </a:dk2>
      <a:lt2>
        <a:srgbClr val="E2E2E8"/>
      </a:lt2>
      <a:accent1>
        <a:srgbClr val="A5A27D"/>
      </a:accent1>
      <a:accent2>
        <a:srgbClr val="B79A7A"/>
      </a:accent2>
      <a:accent3>
        <a:srgbClr val="C2948F"/>
      </a:accent3>
      <a:accent4>
        <a:srgbClr val="BA7F91"/>
      </a:accent4>
      <a:accent5>
        <a:srgbClr val="C390B5"/>
      </a:accent5>
      <a:accent6>
        <a:srgbClr val="B17FBA"/>
      </a:accent6>
      <a:hlink>
        <a:srgbClr val="6D71B0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04_Win32_MO - v4" id="{2AE1B83A-9721-4EF8-B275-2624D019C8C0}" vid="{8CDF83C5-BCF3-42CE-9DDC-151D6253CC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1243E30-12F4-4BE3-B27D-23AB115E9D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96A612-58F4-4E9A-9665-3987CC3AC4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5E4A76-0180-4CD0-B081-82F74A336136}">
  <ds:schemaRefs>
    <ds:schemaRef ds:uri="http://www.w3.org/XML/1998/namespace"/>
    <ds:schemaRef ds:uri="http://purl.org/dc/elements/1.1/"/>
    <ds:schemaRef ds:uri="http://schemas.microsoft.com/office/2006/documentManagement/types"/>
    <ds:schemaRef ds:uri="71af3243-3dd4-4a8d-8c0d-dd76da1f02a5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3940</TotalTime>
  <Words>1476</Words>
  <Application>Microsoft Office PowerPoint</Application>
  <PresentationFormat>Widescreen</PresentationFormat>
  <Paragraphs>244</Paragraphs>
  <Slides>32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arial</vt:lpstr>
      <vt:lpstr>Calibri</vt:lpstr>
      <vt:lpstr>Garamond</vt:lpstr>
      <vt:lpstr>Wingdings</vt:lpstr>
      <vt:lpstr>SavonVTI</vt:lpstr>
      <vt:lpstr>IP for Consultancies</vt:lpstr>
      <vt:lpstr>Prior to the workshop…..</vt:lpstr>
      <vt:lpstr>Agenda</vt:lpstr>
      <vt:lpstr>What is IP ?</vt:lpstr>
      <vt:lpstr>Codified knowledge which adds business value. </vt:lpstr>
      <vt:lpstr>PowerPoint Presentation</vt:lpstr>
      <vt:lpstr>The IP / Skills Journey: high-level view</vt:lpstr>
      <vt:lpstr>IP Benefits to Firms</vt:lpstr>
      <vt:lpstr>Lorem Ipsum</vt:lpstr>
      <vt:lpstr>Only 20-30% of firms clearly communicate the value of their IP to buyers</vt:lpstr>
      <vt:lpstr>“Nearly 50% of buyers report that they find it hard to understand how the consultancy’s IP links to its bottom-line”</vt:lpstr>
      <vt:lpstr>IP Benefits to Buyers</vt:lpstr>
      <vt:lpstr>Lorem Ipsum</vt:lpstr>
      <vt:lpstr>IP Examples</vt:lpstr>
      <vt:lpstr>Buyers Preferences for IP</vt:lpstr>
      <vt:lpstr>IP Workshop</vt:lpstr>
      <vt:lpstr>Workshop</vt:lpstr>
      <vt:lpstr>IP Strategy</vt:lpstr>
      <vt:lpstr>IP Categories</vt:lpstr>
      <vt:lpstr>IP Management</vt:lpstr>
      <vt:lpstr>IP Metrics</vt:lpstr>
      <vt:lpstr>IP Creation</vt:lpstr>
      <vt:lpstr>Exercises</vt:lpstr>
      <vt:lpstr>A. IP Priorities</vt:lpstr>
      <vt:lpstr>B. How might these help with the service IP?</vt:lpstr>
      <vt:lpstr>C. Productize a Service (simple version)</vt:lpstr>
      <vt:lpstr>D. Annual IP Review</vt:lpstr>
      <vt:lpstr>IP Valuation Framework</vt:lpstr>
      <vt:lpstr>Example Audit Reporting 1</vt:lpstr>
      <vt:lpstr>Example Audit Reporting II</vt:lpstr>
      <vt:lpstr>Remember!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for Consultancies</dc:title>
  <dc:creator>Joseph O'Mahoney</dc:creator>
  <cp:lastModifiedBy>Joseph O'Mahoney</cp:lastModifiedBy>
  <cp:revision>12</cp:revision>
  <dcterms:created xsi:type="dcterms:W3CDTF">2021-01-09T16:45:05Z</dcterms:created>
  <dcterms:modified xsi:type="dcterms:W3CDTF">2024-04-19T11:52:35Z</dcterms:modified>
</cp:coreProperties>
</file>