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7" r:id="rId4"/>
    <p:sldId id="2146847457" r:id="rId5"/>
    <p:sldId id="2146847461" r:id="rId6"/>
    <p:sldId id="287" r:id="rId7"/>
    <p:sldId id="284" r:id="rId8"/>
    <p:sldId id="279" r:id="rId9"/>
    <p:sldId id="280" r:id="rId10"/>
    <p:sldId id="260" r:id="rId11"/>
    <p:sldId id="277" r:id="rId12"/>
    <p:sldId id="281" r:id="rId13"/>
    <p:sldId id="272" r:id="rId14"/>
    <p:sldId id="262" r:id="rId15"/>
    <p:sldId id="288" r:id="rId16"/>
    <p:sldId id="285" r:id="rId17"/>
    <p:sldId id="263" r:id="rId18"/>
    <p:sldId id="267" r:id="rId19"/>
    <p:sldId id="286" r:id="rId20"/>
    <p:sldId id="269" r:id="rId21"/>
    <p:sldId id="282" r:id="rId22"/>
  </p:sldIdLst>
  <p:sldSz cx="18288000" cy="10287000"/>
  <p:notesSz cx="6858000" cy="9144000"/>
  <p:embeddedFontLst>
    <p:embeddedFont>
      <p:font typeface="Cormorant Garamond Bold" panose="020B0604020202020204" charset="0"/>
      <p:regular r:id="rId24"/>
    </p:embeddedFont>
    <p:embeddedFont>
      <p:font typeface="Cormorant Garamond Medium" panose="020B0604020202020204" charset="0"/>
      <p:regular r:id="rId25"/>
    </p:embeddedFont>
    <p:embeddedFont>
      <p:font typeface="Garamond" panose="02020404030301010803" pitchFamily="18" charset="0"/>
      <p:regular r:id="rId26"/>
      <p:bold r:id="rId27"/>
      <p:italic r:id="rId28"/>
    </p:embeddedFont>
    <p:embeddedFont>
      <p:font typeface="Goudy Old Style" panose="02020502050305020303" pitchFamily="18" charset="0"/>
      <p:regular r:id="rId29"/>
      <p:bold r:id="rId30"/>
      <p:italic r:id="rId31"/>
    </p:embeddedFont>
    <p:embeddedFont>
      <p:font typeface="Playfair Display" panose="000005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8AC8D9"/>
    <a:srgbClr val="8ACADB"/>
    <a:srgbClr val="FFFFFF"/>
    <a:srgbClr val="E9B783"/>
    <a:srgbClr val="97E986"/>
    <a:srgbClr val="EA0613"/>
    <a:srgbClr val="F72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049" autoAdjust="0"/>
  </p:normalViewPr>
  <p:slideViewPr>
    <p:cSldViewPr>
      <p:cViewPr varScale="1">
        <p:scale>
          <a:sx n="76" d="100"/>
          <a:sy n="76" d="100"/>
        </p:scale>
        <p:origin x="4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855BD-68D8-1B47-A6BC-7D1976DB6EA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1_2" csCatId="accent1" phldr="1"/>
      <dgm:spPr/>
      <dgm:t>
        <a:bodyPr/>
        <a:lstStyle/>
        <a:p>
          <a:endParaRPr lang="en-GB"/>
        </a:p>
      </dgm:t>
    </dgm:pt>
    <dgm:pt modelId="{B9B1D593-ADA3-3549-B574-98943F693007}">
      <dgm:prSet phldrT="[Text]"/>
      <dgm:spPr/>
      <dgm:t>
        <a:bodyPr/>
        <a:lstStyle/>
        <a:p>
          <a:r>
            <a:rPr lang="en-GB"/>
            <a:t>Value proposition</a:t>
          </a:r>
        </a:p>
      </dgm:t>
    </dgm:pt>
    <dgm:pt modelId="{7D681C84-EC0C-CE44-BC91-B7D80F802189}" type="parTrans" cxnId="{12CA9B05-DAC3-6848-92D2-8DA439C6B36E}">
      <dgm:prSet/>
      <dgm:spPr/>
      <dgm:t>
        <a:bodyPr/>
        <a:lstStyle/>
        <a:p>
          <a:endParaRPr lang="en-GB" sz="2000"/>
        </a:p>
      </dgm:t>
    </dgm:pt>
    <dgm:pt modelId="{0141BA47-F2E6-2C4A-B969-1FB45DD7FC2D}" type="sibTrans" cxnId="{12CA9B05-DAC3-6848-92D2-8DA439C6B36E}">
      <dgm:prSet/>
      <dgm:spPr/>
      <dgm:t>
        <a:bodyPr/>
        <a:lstStyle/>
        <a:p>
          <a:endParaRPr lang="en-GB"/>
        </a:p>
      </dgm:t>
    </dgm:pt>
    <dgm:pt modelId="{821C955B-6497-A143-99AD-236C4CA842A1}">
      <dgm:prSet phldrT="[Text]"/>
      <dgm:spPr/>
      <dgm:t>
        <a:bodyPr/>
        <a:lstStyle/>
        <a:p>
          <a:r>
            <a:rPr lang="en-GB"/>
            <a:t>Method/approach</a:t>
          </a:r>
        </a:p>
      </dgm:t>
    </dgm:pt>
    <dgm:pt modelId="{92029176-E00A-B649-A971-A6237C4332F5}" type="parTrans" cxnId="{2CB9646A-4005-2F4E-8E57-D10073865502}">
      <dgm:prSet/>
      <dgm:spPr/>
      <dgm:t>
        <a:bodyPr/>
        <a:lstStyle/>
        <a:p>
          <a:endParaRPr lang="en-GB" sz="2000"/>
        </a:p>
      </dgm:t>
    </dgm:pt>
    <dgm:pt modelId="{125B3268-C564-8040-8848-FCE367CA63CB}" type="sibTrans" cxnId="{2CB9646A-4005-2F4E-8E57-D10073865502}">
      <dgm:prSet/>
      <dgm:spPr/>
      <dgm:t>
        <a:bodyPr/>
        <a:lstStyle/>
        <a:p>
          <a:endParaRPr lang="en-GB"/>
        </a:p>
      </dgm:t>
    </dgm:pt>
    <dgm:pt modelId="{40E1521D-17AE-8D40-B334-41939A8E6F3F}">
      <dgm:prSet phldrT="[Text]"/>
      <dgm:spPr/>
      <dgm:t>
        <a:bodyPr/>
        <a:lstStyle/>
        <a:p>
          <a:r>
            <a:rPr lang="en-GB"/>
            <a:t>Capabilities</a:t>
          </a:r>
        </a:p>
      </dgm:t>
    </dgm:pt>
    <dgm:pt modelId="{5BA27179-6644-054E-855E-A48C910D52A9}" type="parTrans" cxnId="{7E55B572-EF98-A04A-8E19-EA2B482514D7}">
      <dgm:prSet/>
      <dgm:spPr/>
      <dgm:t>
        <a:bodyPr/>
        <a:lstStyle/>
        <a:p>
          <a:endParaRPr lang="en-GB" sz="2000"/>
        </a:p>
      </dgm:t>
    </dgm:pt>
    <dgm:pt modelId="{BFD64C32-2FA3-CD4A-AF2C-5C4CACD16152}" type="sibTrans" cxnId="{7E55B572-EF98-A04A-8E19-EA2B482514D7}">
      <dgm:prSet/>
      <dgm:spPr/>
      <dgm:t>
        <a:bodyPr/>
        <a:lstStyle/>
        <a:p>
          <a:endParaRPr lang="en-GB"/>
        </a:p>
      </dgm:t>
    </dgm:pt>
    <dgm:pt modelId="{5F8ECF30-DD39-4D74-9724-95108E68FFCE}" type="pres">
      <dgm:prSet presAssocID="{CC6855BD-68D8-1B47-A6BC-7D1976DB6EAA}" presName="root" presStyleCnt="0">
        <dgm:presLayoutVars>
          <dgm:dir/>
          <dgm:resizeHandles val="exact"/>
        </dgm:presLayoutVars>
      </dgm:prSet>
      <dgm:spPr/>
    </dgm:pt>
    <dgm:pt modelId="{242B39E8-D0AC-4199-AF25-CA5768382C0D}" type="pres">
      <dgm:prSet presAssocID="{B9B1D593-ADA3-3549-B574-98943F693007}" presName="compNode" presStyleCnt="0"/>
      <dgm:spPr/>
    </dgm:pt>
    <dgm:pt modelId="{E41085F6-FD36-424C-9CC8-D85329474445}" type="pres">
      <dgm:prSet presAssocID="{B9B1D593-ADA3-3549-B574-98943F693007}" presName="bgRect" presStyleLbl="bgShp" presStyleIdx="0" presStyleCnt="3"/>
      <dgm:spPr/>
    </dgm:pt>
    <dgm:pt modelId="{04FAE596-98E4-40CF-B098-28D8DA358849}" type="pres">
      <dgm:prSet presAssocID="{B9B1D593-ADA3-3549-B574-98943F6930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B977430-6835-4ECE-A2CF-F9F7F52915A0}" type="pres">
      <dgm:prSet presAssocID="{B9B1D593-ADA3-3549-B574-98943F693007}" presName="spaceRect" presStyleCnt="0"/>
      <dgm:spPr/>
    </dgm:pt>
    <dgm:pt modelId="{C7933051-46DA-439D-8A67-56F0087EFB83}" type="pres">
      <dgm:prSet presAssocID="{B9B1D593-ADA3-3549-B574-98943F693007}" presName="parTx" presStyleLbl="revTx" presStyleIdx="0" presStyleCnt="3">
        <dgm:presLayoutVars>
          <dgm:chMax val="0"/>
          <dgm:chPref val="0"/>
        </dgm:presLayoutVars>
      </dgm:prSet>
      <dgm:spPr/>
    </dgm:pt>
    <dgm:pt modelId="{BBD66781-1C39-481A-8985-534A2379FB86}" type="pres">
      <dgm:prSet presAssocID="{0141BA47-F2E6-2C4A-B969-1FB45DD7FC2D}" presName="sibTrans" presStyleCnt="0"/>
      <dgm:spPr/>
    </dgm:pt>
    <dgm:pt modelId="{7F088DD6-6602-4620-BFE8-15D9B6A37CB1}" type="pres">
      <dgm:prSet presAssocID="{821C955B-6497-A143-99AD-236C4CA842A1}" presName="compNode" presStyleCnt="0"/>
      <dgm:spPr/>
    </dgm:pt>
    <dgm:pt modelId="{8940AD86-A3C8-4E97-A23B-7F40B89A0A91}" type="pres">
      <dgm:prSet presAssocID="{821C955B-6497-A143-99AD-236C4CA842A1}" presName="bgRect" presStyleLbl="bgShp" presStyleIdx="1" presStyleCnt="3"/>
      <dgm:spPr/>
    </dgm:pt>
    <dgm:pt modelId="{EF968C34-D9DD-4E91-806C-CC65A5C7752B}" type="pres">
      <dgm:prSet presAssocID="{821C955B-6497-A143-99AD-236C4CA842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42F9D4E-4927-4ABE-B37E-22FE16D57E6E}" type="pres">
      <dgm:prSet presAssocID="{821C955B-6497-A143-99AD-236C4CA842A1}" presName="spaceRect" presStyleCnt="0"/>
      <dgm:spPr/>
    </dgm:pt>
    <dgm:pt modelId="{140FE425-DFB2-4B9D-AF11-50A377D1C753}" type="pres">
      <dgm:prSet presAssocID="{821C955B-6497-A143-99AD-236C4CA842A1}" presName="parTx" presStyleLbl="revTx" presStyleIdx="1" presStyleCnt="3">
        <dgm:presLayoutVars>
          <dgm:chMax val="0"/>
          <dgm:chPref val="0"/>
        </dgm:presLayoutVars>
      </dgm:prSet>
      <dgm:spPr/>
    </dgm:pt>
    <dgm:pt modelId="{2018CABD-10B8-4A97-949D-AFD6D173E640}" type="pres">
      <dgm:prSet presAssocID="{125B3268-C564-8040-8848-FCE367CA63CB}" presName="sibTrans" presStyleCnt="0"/>
      <dgm:spPr/>
    </dgm:pt>
    <dgm:pt modelId="{7602C9A9-8E95-4EE4-98A5-AC55B0521F64}" type="pres">
      <dgm:prSet presAssocID="{40E1521D-17AE-8D40-B334-41939A8E6F3F}" presName="compNode" presStyleCnt="0"/>
      <dgm:spPr/>
    </dgm:pt>
    <dgm:pt modelId="{6D9FFD92-8EAF-4DEB-B0F5-84EE307B0810}" type="pres">
      <dgm:prSet presAssocID="{40E1521D-17AE-8D40-B334-41939A8E6F3F}" presName="bgRect" presStyleLbl="bgShp" presStyleIdx="2" presStyleCnt="3"/>
      <dgm:spPr/>
    </dgm:pt>
    <dgm:pt modelId="{0ADA8219-50BF-47C5-9C1C-BCD98150FC27}" type="pres">
      <dgm:prSet presAssocID="{40E1521D-17AE-8D40-B334-41939A8E6F3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4A7F823-E19E-42ED-82C2-94E977610591}" type="pres">
      <dgm:prSet presAssocID="{40E1521D-17AE-8D40-B334-41939A8E6F3F}" presName="spaceRect" presStyleCnt="0"/>
      <dgm:spPr/>
    </dgm:pt>
    <dgm:pt modelId="{9EC3572A-2842-4C5B-96DC-CCB4E60D7CDE}" type="pres">
      <dgm:prSet presAssocID="{40E1521D-17AE-8D40-B334-41939A8E6F3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2CA9B05-DAC3-6848-92D2-8DA439C6B36E}" srcId="{CC6855BD-68D8-1B47-A6BC-7D1976DB6EAA}" destId="{B9B1D593-ADA3-3549-B574-98943F693007}" srcOrd="0" destOrd="0" parTransId="{7D681C84-EC0C-CE44-BC91-B7D80F802189}" sibTransId="{0141BA47-F2E6-2C4A-B969-1FB45DD7FC2D}"/>
    <dgm:cxn modelId="{AAFD0E07-F534-E245-9BBE-BF0944C58E6B}" type="presOf" srcId="{CC6855BD-68D8-1B47-A6BC-7D1976DB6EAA}" destId="{5F8ECF30-DD39-4D74-9724-95108E68FFCE}" srcOrd="0" destOrd="0" presId="urn:microsoft.com/office/officeart/2018/2/layout/IconVerticalSolidList"/>
    <dgm:cxn modelId="{23C9260B-5246-7E44-A45D-47C2448B9571}" type="presOf" srcId="{821C955B-6497-A143-99AD-236C4CA842A1}" destId="{140FE425-DFB2-4B9D-AF11-50A377D1C753}" srcOrd="0" destOrd="0" presId="urn:microsoft.com/office/officeart/2018/2/layout/IconVerticalSolidList"/>
    <dgm:cxn modelId="{2CB9646A-4005-2F4E-8E57-D10073865502}" srcId="{CC6855BD-68D8-1B47-A6BC-7D1976DB6EAA}" destId="{821C955B-6497-A143-99AD-236C4CA842A1}" srcOrd="1" destOrd="0" parTransId="{92029176-E00A-B649-A971-A6237C4332F5}" sibTransId="{125B3268-C564-8040-8848-FCE367CA63CB}"/>
    <dgm:cxn modelId="{7E55B572-EF98-A04A-8E19-EA2B482514D7}" srcId="{CC6855BD-68D8-1B47-A6BC-7D1976DB6EAA}" destId="{40E1521D-17AE-8D40-B334-41939A8E6F3F}" srcOrd="2" destOrd="0" parTransId="{5BA27179-6644-054E-855E-A48C910D52A9}" sibTransId="{BFD64C32-2FA3-CD4A-AF2C-5C4CACD16152}"/>
    <dgm:cxn modelId="{D75E537C-41EB-1E44-B5ED-EA70DF391A9B}" type="presOf" srcId="{B9B1D593-ADA3-3549-B574-98943F693007}" destId="{C7933051-46DA-439D-8A67-56F0087EFB83}" srcOrd="0" destOrd="0" presId="urn:microsoft.com/office/officeart/2018/2/layout/IconVerticalSolidList"/>
    <dgm:cxn modelId="{D8E5C8DE-261C-124B-93E0-9FE02F6456D8}" type="presOf" srcId="{40E1521D-17AE-8D40-B334-41939A8E6F3F}" destId="{9EC3572A-2842-4C5B-96DC-CCB4E60D7CDE}" srcOrd="0" destOrd="0" presId="urn:microsoft.com/office/officeart/2018/2/layout/IconVerticalSolidList"/>
    <dgm:cxn modelId="{7686433A-F48B-3F4F-89CA-7F1267E78A8A}" type="presParOf" srcId="{5F8ECF30-DD39-4D74-9724-95108E68FFCE}" destId="{242B39E8-D0AC-4199-AF25-CA5768382C0D}" srcOrd="0" destOrd="0" presId="urn:microsoft.com/office/officeart/2018/2/layout/IconVerticalSolidList"/>
    <dgm:cxn modelId="{13497B1C-CC31-AE45-B423-D8906DA5B709}" type="presParOf" srcId="{242B39E8-D0AC-4199-AF25-CA5768382C0D}" destId="{E41085F6-FD36-424C-9CC8-D85329474445}" srcOrd="0" destOrd="0" presId="urn:microsoft.com/office/officeart/2018/2/layout/IconVerticalSolidList"/>
    <dgm:cxn modelId="{074D2465-1D1A-1647-9259-DD21AFCDA7A2}" type="presParOf" srcId="{242B39E8-D0AC-4199-AF25-CA5768382C0D}" destId="{04FAE596-98E4-40CF-B098-28D8DA358849}" srcOrd="1" destOrd="0" presId="urn:microsoft.com/office/officeart/2018/2/layout/IconVerticalSolidList"/>
    <dgm:cxn modelId="{945D1D9E-AD0C-4441-9F3D-65F78A7597C8}" type="presParOf" srcId="{242B39E8-D0AC-4199-AF25-CA5768382C0D}" destId="{1B977430-6835-4ECE-A2CF-F9F7F52915A0}" srcOrd="2" destOrd="0" presId="urn:microsoft.com/office/officeart/2018/2/layout/IconVerticalSolidList"/>
    <dgm:cxn modelId="{A0735A21-9284-1D46-BC2B-320C0A6ADC5F}" type="presParOf" srcId="{242B39E8-D0AC-4199-AF25-CA5768382C0D}" destId="{C7933051-46DA-439D-8A67-56F0087EFB83}" srcOrd="3" destOrd="0" presId="urn:microsoft.com/office/officeart/2018/2/layout/IconVerticalSolidList"/>
    <dgm:cxn modelId="{564962E3-C16A-E94C-8561-90B9F18B40CA}" type="presParOf" srcId="{5F8ECF30-DD39-4D74-9724-95108E68FFCE}" destId="{BBD66781-1C39-481A-8985-534A2379FB86}" srcOrd="1" destOrd="0" presId="urn:microsoft.com/office/officeart/2018/2/layout/IconVerticalSolidList"/>
    <dgm:cxn modelId="{B731E83A-77E5-EA45-AA75-ACC00E0F5F11}" type="presParOf" srcId="{5F8ECF30-DD39-4D74-9724-95108E68FFCE}" destId="{7F088DD6-6602-4620-BFE8-15D9B6A37CB1}" srcOrd="2" destOrd="0" presId="urn:microsoft.com/office/officeart/2018/2/layout/IconVerticalSolidList"/>
    <dgm:cxn modelId="{72B043E3-17BF-C74C-806A-E4E5D9FD7692}" type="presParOf" srcId="{7F088DD6-6602-4620-BFE8-15D9B6A37CB1}" destId="{8940AD86-A3C8-4E97-A23B-7F40B89A0A91}" srcOrd="0" destOrd="0" presId="urn:microsoft.com/office/officeart/2018/2/layout/IconVerticalSolidList"/>
    <dgm:cxn modelId="{C746A740-2BD5-FF4F-B4C2-D83233FDCC31}" type="presParOf" srcId="{7F088DD6-6602-4620-BFE8-15D9B6A37CB1}" destId="{EF968C34-D9DD-4E91-806C-CC65A5C7752B}" srcOrd="1" destOrd="0" presId="urn:microsoft.com/office/officeart/2018/2/layout/IconVerticalSolidList"/>
    <dgm:cxn modelId="{8EECA267-A920-8D46-95C7-9D47267DA4AF}" type="presParOf" srcId="{7F088DD6-6602-4620-BFE8-15D9B6A37CB1}" destId="{242F9D4E-4927-4ABE-B37E-22FE16D57E6E}" srcOrd="2" destOrd="0" presId="urn:microsoft.com/office/officeart/2018/2/layout/IconVerticalSolidList"/>
    <dgm:cxn modelId="{ACBFD94A-350A-C34C-9DD8-496B5B4AA85D}" type="presParOf" srcId="{7F088DD6-6602-4620-BFE8-15D9B6A37CB1}" destId="{140FE425-DFB2-4B9D-AF11-50A377D1C753}" srcOrd="3" destOrd="0" presId="urn:microsoft.com/office/officeart/2018/2/layout/IconVerticalSolidList"/>
    <dgm:cxn modelId="{775854CF-5E13-1F4D-B459-B1BFD31AF538}" type="presParOf" srcId="{5F8ECF30-DD39-4D74-9724-95108E68FFCE}" destId="{2018CABD-10B8-4A97-949D-AFD6D173E640}" srcOrd="3" destOrd="0" presId="urn:microsoft.com/office/officeart/2018/2/layout/IconVerticalSolidList"/>
    <dgm:cxn modelId="{7787DEBA-02A6-5A43-9478-BA7F0771A4A5}" type="presParOf" srcId="{5F8ECF30-DD39-4D74-9724-95108E68FFCE}" destId="{7602C9A9-8E95-4EE4-98A5-AC55B0521F64}" srcOrd="4" destOrd="0" presId="urn:microsoft.com/office/officeart/2018/2/layout/IconVerticalSolidList"/>
    <dgm:cxn modelId="{4C3A071A-6AA9-E744-A2FA-F8D8AB440B5D}" type="presParOf" srcId="{7602C9A9-8E95-4EE4-98A5-AC55B0521F64}" destId="{6D9FFD92-8EAF-4DEB-B0F5-84EE307B0810}" srcOrd="0" destOrd="0" presId="urn:microsoft.com/office/officeart/2018/2/layout/IconVerticalSolidList"/>
    <dgm:cxn modelId="{B65A07EF-3004-D54C-AB6B-F0ED968D1774}" type="presParOf" srcId="{7602C9A9-8E95-4EE4-98A5-AC55B0521F64}" destId="{0ADA8219-50BF-47C5-9C1C-BCD98150FC27}" srcOrd="1" destOrd="0" presId="urn:microsoft.com/office/officeart/2018/2/layout/IconVerticalSolidList"/>
    <dgm:cxn modelId="{208DF747-B6D3-CC49-9AFA-CBA5E5EC7858}" type="presParOf" srcId="{7602C9A9-8E95-4EE4-98A5-AC55B0521F64}" destId="{F4A7F823-E19E-42ED-82C2-94E977610591}" srcOrd="2" destOrd="0" presId="urn:microsoft.com/office/officeart/2018/2/layout/IconVerticalSolidList"/>
    <dgm:cxn modelId="{C1ABA153-6A36-2C43-A48C-D5F98ED0F263}" type="presParOf" srcId="{7602C9A9-8E95-4EE4-98A5-AC55B0521F64}" destId="{9EC3572A-2842-4C5B-96DC-CCB4E60D7CD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44F57-C1F7-4911-A3E3-471E448636C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D851A795-9A05-4C46-BDBB-0A7DEBA8C061}">
      <dgm:prSet/>
      <dgm:spPr/>
      <dgm:t>
        <a:bodyPr/>
        <a:lstStyle/>
        <a:p>
          <a:r>
            <a:rPr lang="en-GB"/>
            <a:t>A crystal-clear value proposition which is issues led</a:t>
          </a:r>
          <a:endParaRPr lang="en-US"/>
        </a:p>
      </dgm:t>
    </dgm:pt>
    <dgm:pt modelId="{B9EB520E-6AF2-492C-9F82-CE4EDA9C621A}" type="parTrans" cxnId="{11E61CD4-B538-4996-AD85-3D5C27C84CA5}">
      <dgm:prSet/>
      <dgm:spPr/>
      <dgm:t>
        <a:bodyPr/>
        <a:lstStyle/>
        <a:p>
          <a:endParaRPr lang="en-US"/>
        </a:p>
      </dgm:t>
    </dgm:pt>
    <dgm:pt modelId="{270DF9CE-3BAE-442E-930D-FCF8B01159DE}" type="sibTrans" cxnId="{11E61CD4-B538-4996-AD85-3D5C27C84CA5}">
      <dgm:prSet/>
      <dgm:spPr/>
      <dgm:t>
        <a:bodyPr/>
        <a:lstStyle/>
        <a:p>
          <a:endParaRPr lang="en-US"/>
        </a:p>
      </dgm:t>
    </dgm:pt>
    <dgm:pt modelId="{C70969E9-C4B8-4D80-997D-39EAF9237C42}">
      <dgm:prSet/>
      <dgm:spPr/>
      <dgm:t>
        <a:bodyPr/>
        <a:lstStyle/>
        <a:p>
          <a:r>
            <a:rPr lang="en-GB"/>
            <a:t>Specific to a well-defined audience (your ideal client)</a:t>
          </a:r>
          <a:endParaRPr lang="en-US"/>
        </a:p>
      </dgm:t>
    </dgm:pt>
    <dgm:pt modelId="{36CB5FB6-2774-4C28-94C4-C39E503F7A25}" type="parTrans" cxnId="{5620617C-E373-48F8-90DD-0D24052129B0}">
      <dgm:prSet/>
      <dgm:spPr/>
      <dgm:t>
        <a:bodyPr/>
        <a:lstStyle/>
        <a:p>
          <a:endParaRPr lang="en-US"/>
        </a:p>
      </dgm:t>
    </dgm:pt>
    <dgm:pt modelId="{F5E0B2BD-3630-46AC-99E1-022115237166}" type="sibTrans" cxnId="{5620617C-E373-48F8-90DD-0D24052129B0}">
      <dgm:prSet/>
      <dgm:spPr/>
      <dgm:t>
        <a:bodyPr/>
        <a:lstStyle/>
        <a:p>
          <a:endParaRPr lang="en-US"/>
        </a:p>
      </dgm:t>
    </dgm:pt>
    <dgm:pt modelId="{EF2E4450-0636-4F84-8413-24387C5D6390}">
      <dgm:prSet/>
      <dgm:spPr/>
      <dgm:t>
        <a:bodyPr/>
        <a:lstStyle/>
        <a:p>
          <a:r>
            <a:rPr lang="en-GB"/>
            <a:t>Is outcome based and explains the achievable results from you</a:t>
          </a:r>
          <a:endParaRPr lang="en-US"/>
        </a:p>
      </dgm:t>
    </dgm:pt>
    <dgm:pt modelId="{6D74E045-C5D8-4CDC-84D7-5A8AAC3DAC4C}" type="parTrans" cxnId="{C8C942F8-696A-4966-8A21-BEE0FBE88773}">
      <dgm:prSet/>
      <dgm:spPr/>
      <dgm:t>
        <a:bodyPr/>
        <a:lstStyle/>
        <a:p>
          <a:endParaRPr lang="en-US"/>
        </a:p>
      </dgm:t>
    </dgm:pt>
    <dgm:pt modelId="{A94C4176-5134-4E21-A3A2-17B42F2A4629}" type="sibTrans" cxnId="{C8C942F8-696A-4966-8A21-BEE0FBE88773}">
      <dgm:prSet/>
      <dgm:spPr/>
      <dgm:t>
        <a:bodyPr/>
        <a:lstStyle/>
        <a:p>
          <a:endParaRPr lang="en-US"/>
        </a:p>
      </dgm:t>
    </dgm:pt>
    <dgm:pt modelId="{8F2A83A8-A13F-4339-8EEC-212067EF1A30}">
      <dgm:prSet/>
      <dgm:spPr/>
      <dgm:t>
        <a:bodyPr/>
        <a:lstStyle/>
        <a:p>
          <a:r>
            <a:rPr lang="en-GB"/>
            <a:t>Delivered with a signature methodology or process</a:t>
          </a:r>
          <a:endParaRPr lang="en-US"/>
        </a:p>
      </dgm:t>
    </dgm:pt>
    <dgm:pt modelId="{738C5AF3-789E-411E-99DE-92337B1E5B4D}" type="parTrans" cxnId="{EDBA120A-D23E-4F25-BD67-18412D7DF3EE}">
      <dgm:prSet/>
      <dgm:spPr/>
      <dgm:t>
        <a:bodyPr/>
        <a:lstStyle/>
        <a:p>
          <a:endParaRPr lang="en-US"/>
        </a:p>
      </dgm:t>
    </dgm:pt>
    <dgm:pt modelId="{FF848C49-5502-440B-A767-F039AF03E383}" type="sibTrans" cxnId="{EDBA120A-D23E-4F25-BD67-18412D7DF3EE}">
      <dgm:prSet/>
      <dgm:spPr/>
      <dgm:t>
        <a:bodyPr/>
        <a:lstStyle/>
        <a:p>
          <a:endParaRPr lang="en-US"/>
        </a:p>
      </dgm:t>
    </dgm:pt>
    <dgm:pt modelId="{D483658F-4766-438A-9AB6-65FC3223E7CA}">
      <dgm:prSet/>
      <dgm:spPr/>
      <dgm:t>
        <a:bodyPr/>
        <a:lstStyle/>
        <a:p>
          <a:r>
            <a:rPr lang="en-GB"/>
            <a:t>Rooted in educating and sharing expertise</a:t>
          </a:r>
          <a:endParaRPr lang="en-US"/>
        </a:p>
      </dgm:t>
    </dgm:pt>
    <dgm:pt modelId="{B18AF617-7AC2-40F3-98C2-C1B06BCD6683}" type="parTrans" cxnId="{39FAC2AD-1B86-4AEC-9391-B4649D243543}">
      <dgm:prSet/>
      <dgm:spPr/>
      <dgm:t>
        <a:bodyPr/>
        <a:lstStyle/>
        <a:p>
          <a:endParaRPr lang="en-US"/>
        </a:p>
      </dgm:t>
    </dgm:pt>
    <dgm:pt modelId="{24AF4008-46C7-4D5C-B582-217FCE1D8D01}" type="sibTrans" cxnId="{39FAC2AD-1B86-4AEC-9391-B4649D243543}">
      <dgm:prSet/>
      <dgm:spPr/>
      <dgm:t>
        <a:bodyPr/>
        <a:lstStyle/>
        <a:p>
          <a:endParaRPr lang="en-US"/>
        </a:p>
      </dgm:t>
    </dgm:pt>
    <dgm:pt modelId="{48240899-6A08-4E0C-A43D-F348D5A55431}" type="pres">
      <dgm:prSet presAssocID="{31444F57-C1F7-4911-A3E3-471E448636CD}" presName="root" presStyleCnt="0">
        <dgm:presLayoutVars>
          <dgm:dir/>
          <dgm:resizeHandles val="exact"/>
        </dgm:presLayoutVars>
      </dgm:prSet>
      <dgm:spPr/>
    </dgm:pt>
    <dgm:pt modelId="{90B819E3-0822-4B86-9E5B-DB92A0DE2430}" type="pres">
      <dgm:prSet presAssocID="{D851A795-9A05-4C46-BDBB-0A7DEBA8C061}" presName="compNode" presStyleCnt="0"/>
      <dgm:spPr/>
    </dgm:pt>
    <dgm:pt modelId="{B151A3AF-1742-4CAF-878D-CFFFF4CB89F9}" type="pres">
      <dgm:prSet presAssocID="{D851A795-9A05-4C46-BDBB-0A7DEBA8C06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337BF0A-0C51-49E6-923F-5E11394C5DA8}" type="pres">
      <dgm:prSet presAssocID="{D851A795-9A05-4C46-BDBB-0A7DEBA8C061}" presName="spaceRect" presStyleCnt="0"/>
      <dgm:spPr/>
    </dgm:pt>
    <dgm:pt modelId="{1B38FFA8-8177-480A-8683-39719C4621B5}" type="pres">
      <dgm:prSet presAssocID="{D851A795-9A05-4C46-BDBB-0A7DEBA8C061}" presName="textRect" presStyleLbl="revTx" presStyleIdx="0" presStyleCnt="5">
        <dgm:presLayoutVars>
          <dgm:chMax val="1"/>
          <dgm:chPref val="1"/>
        </dgm:presLayoutVars>
      </dgm:prSet>
      <dgm:spPr/>
    </dgm:pt>
    <dgm:pt modelId="{C991FA43-6A41-4AAF-ACB5-35CBD5BC3E71}" type="pres">
      <dgm:prSet presAssocID="{270DF9CE-3BAE-442E-930D-FCF8B01159DE}" presName="sibTrans" presStyleCnt="0"/>
      <dgm:spPr/>
    </dgm:pt>
    <dgm:pt modelId="{A28AE8D6-3D00-4AD4-91FA-1EF8C67B2826}" type="pres">
      <dgm:prSet presAssocID="{C70969E9-C4B8-4D80-997D-39EAF9237C42}" presName="compNode" presStyleCnt="0"/>
      <dgm:spPr/>
    </dgm:pt>
    <dgm:pt modelId="{1B5D9EC2-4EDE-4256-8DA1-B0B4A67A8C13}" type="pres">
      <dgm:prSet presAssocID="{C70969E9-C4B8-4D80-997D-39EAF9237C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DE2A208F-B606-49D8-BFB0-6A4FE4C79B5D}" type="pres">
      <dgm:prSet presAssocID="{C70969E9-C4B8-4D80-997D-39EAF9237C42}" presName="spaceRect" presStyleCnt="0"/>
      <dgm:spPr/>
    </dgm:pt>
    <dgm:pt modelId="{8E510343-375C-431A-9D1E-6E309BBCB6B7}" type="pres">
      <dgm:prSet presAssocID="{C70969E9-C4B8-4D80-997D-39EAF9237C42}" presName="textRect" presStyleLbl="revTx" presStyleIdx="1" presStyleCnt="5">
        <dgm:presLayoutVars>
          <dgm:chMax val="1"/>
          <dgm:chPref val="1"/>
        </dgm:presLayoutVars>
      </dgm:prSet>
      <dgm:spPr/>
    </dgm:pt>
    <dgm:pt modelId="{E990D32D-541C-4E44-BEFB-57AA6D4673A6}" type="pres">
      <dgm:prSet presAssocID="{F5E0B2BD-3630-46AC-99E1-022115237166}" presName="sibTrans" presStyleCnt="0"/>
      <dgm:spPr/>
    </dgm:pt>
    <dgm:pt modelId="{7E3C50FE-D960-4C06-A390-7ED713ECC07D}" type="pres">
      <dgm:prSet presAssocID="{EF2E4450-0636-4F84-8413-24387C5D6390}" presName="compNode" presStyleCnt="0"/>
      <dgm:spPr/>
    </dgm:pt>
    <dgm:pt modelId="{E5217CC5-3805-4B28-A7AE-D65B901319FF}" type="pres">
      <dgm:prSet presAssocID="{EF2E4450-0636-4F84-8413-24387C5D63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622908C-675F-40E5-B4FA-721180CFC7BF}" type="pres">
      <dgm:prSet presAssocID="{EF2E4450-0636-4F84-8413-24387C5D6390}" presName="spaceRect" presStyleCnt="0"/>
      <dgm:spPr/>
    </dgm:pt>
    <dgm:pt modelId="{4654D0D1-EA41-44AB-B30B-EFA666D31C73}" type="pres">
      <dgm:prSet presAssocID="{EF2E4450-0636-4F84-8413-24387C5D6390}" presName="textRect" presStyleLbl="revTx" presStyleIdx="2" presStyleCnt="5">
        <dgm:presLayoutVars>
          <dgm:chMax val="1"/>
          <dgm:chPref val="1"/>
        </dgm:presLayoutVars>
      </dgm:prSet>
      <dgm:spPr/>
    </dgm:pt>
    <dgm:pt modelId="{77425CA7-592C-41D7-A0E9-77758697670F}" type="pres">
      <dgm:prSet presAssocID="{A94C4176-5134-4E21-A3A2-17B42F2A4629}" presName="sibTrans" presStyleCnt="0"/>
      <dgm:spPr/>
    </dgm:pt>
    <dgm:pt modelId="{7EF7D38D-D8D8-4C37-A215-966826FF538A}" type="pres">
      <dgm:prSet presAssocID="{8F2A83A8-A13F-4339-8EEC-212067EF1A30}" presName="compNode" presStyleCnt="0"/>
      <dgm:spPr/>
    </dgm:pt>
    <dgm:pt modelId="{2303FA01-3303-4777-9BC4-F0B57D121A06}" type="pres">
      <dgm:prSet presAssocID="{8F2A83A8-A13F-4339-8EEC-212067EF1A3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6E84C12-0CD2-4D51-81E0-21B581CAB8A1}" type="pres">
      <dgm:prSet presAssocID="{8F2A83A8-A13F-4339-8EEC-212067EF1A30}" presName="spaceRect" presStyleCnt="0"/>
      <dgm:spPr/>
    </dgm:pt>
    <dgm:pt modelId="{132FCFCD-4578-4413-833E-FD83CA224F54}" type="pres">
      <dgm:prSet presAssocID="{8F2A83A8-A13F-4339-8EEC-212067EF1A30}" presName="textRect" presStyleLbl="revTx" presStyleIdx="3" presStyleCnt="5">
        <dgm:presLayoutVars>
          <dgm:chMax val="1"/>
          <dgm:chPref val="1"/>
        </dgm:presLayoutVars>
      </dgm:prSet>
      <dgm:spPr/>
    </dgm:pt>
    <dgm:pt modelId="{150C0D7C-E6FB-4595-8C65-A0F29222EB51}" type="pres">
      <dgm:prSet presAssocID="{FF848C49-5502-440B-A767-F039AF03E383}" presName="sibTrans" presStyleCnt="0"/>
      <dgm:spPr/>
    </dgm:pt>
    <dgm:pt modelId="{EF6D2F3A-906F-4C4D-806B-2C347B7D3987}" type="pres">
      <dgm:prSet presAssocID="{D483658F-4766-438A-9AB6-65FC3223E7CA}" presName="compNode" presStyleCnt="0"/>
      <dgm:spPr/>
    </dgm:pt>
    <dgm:pt modelId="{87A03A77-5112-4569-919F-3D40327D52AF}" type="pres">
      <dgm:prSet presAssocID="{D483658F-4766-438A-9AB6-65FC3223E7C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231C160-C2E0-4E02-AF36-97573B7556ED}" type="pres">
      <dgm:prSet presAssocID="{D483658F-4766-438A-9AB6-65FC3223E7CA}" presName="spaceRect" presStyleCnt="0"/>
      <dgm:spPr/>
    </dgm:pt>
    <dgm:pt modelId="{B108D50A-3120-45AF-AF8C-43494A37B51E}" type="pres">
      <dgm:prSet presAssocID="{D483658F-4766-438A-9AB6-65FC3223E7C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DBA120A-D23E-4F25-BD67-18412D7DF3EE}" srcId="{31444F57-C1F7-4911-A3E3-471E448636CD}" destId="{8F2A83A8-A13F-4339-8EEC-212067EF1A30}" srcOrd="3" destOrd="0" parTransId="{738C5AF3-789E-411E-99DE-92337B1E5B4D}" sibTransId="{FF848C49-5502-440B-A767-F039AF03E383}"/>
    <dgm:cxn modelId="{363BFD25-E56C-1D41-81B1-574EB37A65B4}" type="presOf" srcId="{8F2A83A8-A13F-4339-8EEC-212067EF1A30}" destId="{132FCFCD-4578-4413-833E-FD83CA224F54}" srcOrd="0" destOrd="0" presId="urn:microsoft.com/office/officeart/2018/2/layout/IconLabelList"/>
    <dgm:cxn modelId="{00C02928-D61B-F145-8831-87AF6EB6163C}" type="presOf" srcId="{EF2E4450-0636-4F84-8413-24387C5D6390}" destId="{4654D0D1-EA41-44AB-B30B-EFA666D31C73}" srcOrd="0" destOrd="0" presId="urn:microsoft.com/office/officeart/2018/2/layout/IconLabelList"/>
    <dgm:cxn modelId="{DA97F635-22AA-7347-9F95-945190C1A1D4}" type="presOf" srcId="{31444F57-C1F7-4911-A3E3-471E448636CD}" destId="{48240899-6A08-4E0C-A43D-F348D5A55431}" srcOrd="0" destOrd="0" presId="urn:microsoft.com/office/officeart/2018/2/layout/IconLabelList"/>
    <dgm:cxn modelId="{8648D077-4C30-7845-9776-F9701142E73E}" type="presOf" srcId="{C70969E9-C4B8-4D80-997D-39EAF9237C42}" destId="{8E510343-375C-431A-9D1E-6E309BBCB6B7}" srcOrd="0" destOrd="0" presId="urn:microsoft.com/office/officeart/2018/2/layout/IconLabelList"/>
    <dgm:cxn modelId="{5620617C-E373-48F8-90DD-0D24052129B0}" srcId="{31444F57-C1F7-4911-A3E3-471E448636CD}" destId="{C70969E9-C4B8-4D80-997D-39EAF9237C42}" srcOrd="1" destOrd="0" parTransId="{36CB5FB6-2774-4C28-94C4-C39E503F7A25}" sibTransId="{F5E0B2BD-3630-46AC-99E1-022115237166}"/>
    <dgm:cxn modelId="{39FAC2AD-1B86-4AEC-9391-B4649D243543}" srcId="{31444F57-C1F7-4911-A3E3-471E448636CD}" destId="{D483658F-4766-438A-9AB6-65FC3223E7CA}" srcOrd="4" destOrd="0" parTransId="{B18AF617-7AC2-40F3-98C2-C1B06BCD6683}" sibTransId="{24AF4008-46C7-4D5C-B582-217FCE1D8D01}"/>
    <dgm:cxn modelId="{76C295B5-BA6F-BC4B-AAC9-785ACFC9B62F}" type="presOf" srcId="{D851A795-9A05-4C46-BDBB-0A7DEBA8C061}" destId="{1B38FFA8-8177-480A-8683-39719C4621B5}" srcOrd="0" destOrd="0" presId="urn:microsoft.com/office/officeart/2018/2/layout/IconLabelList"/>
    <dgm:cxn modelId="{7A091CBC-8681-B749-BD72-5829B751B088}" type="presOf" srcId="{D483658F-4766-438A-9AB6-65FC3223E7CA}" destId="{B108D50A-3120-45AF-AF8C-43494A37B51E}" srcOrd="0" destOrd="0" presId="urn:microsoft.com/office/officeart/2018/2/layout/IconLabelList"/>
    <dgm:cxn modelId="{11E61CD4-B538-4996-AD85-3D5C27C84CA5}" srcId="{31444F57-C1F7-4911-A3E3-471E448636CD}" destId="{D851A795-9A05-4C46-BDBB-0A7DEBA8C061}" srcOrd="0" destOrd="0" parTransId="{B9EB520E-6AF2-492C-9F82-CE4EDA9C621A}" sibTransId="{270DF9CE-3BAE-442E-930D-FCF8B01159DE}"/>
    <dgm:cxn modelId="{C8C942F8-696A-4966-8A21-BEE0FBE88773}" srcId="{31444F57-C1F7-4911-A3E3-471E448636CD}" destId="{EF2E4450-0636-4F84-8413-24387C5D6390}" srcOrd="2" destOrd="0" parTransId="{6D74E045-C5D8-4CDC-84D7-5A8AAC3DAC4C}" sibTransId="{A94C4176-5134-4E21-A3A2-17B42F2A4629}"/>
    <dgm:cxn modelId="{0F5B519E-D520-A548-82CB-E5F3D32BF63A}" type="presParOf" srcId="{48240899-6A08-4E0C-A43D-F348D5A55431}" destId="{90B819E3-0822-4B86-9E5B-DB92A0DE2430}" srcOrd="0" destOrd="0" presId="urn:microsoft.com/office/officeart/2018/2/layout/IconLabelList"/>
    <dgm:cxn modelId="{AC29257D-8EF0-1E4D-BAAE-49F2C3E0CBC9}" type="presParOf" srcId="{90B819E3-0822-4B86-9E5B-DB92A0DE2430}" destId="{B151A3AF-1742-4CAF-878D-CFFFF4CB89F9}" srcOrd="0" destOrd="0" presId="urn:microsoft.com/office/officeart/2018/2/layout/IconLabelList"/>
    <dgm:cxn modelId="{ABF325FA-CD38-A848-B2F8-17A9F3106115}" type="presParOf" srcId="{90B819E3-0822-4B86-9E5B-DB92A0DE2430}" destId="{4337BF0A-0C51-49E6-923F-5E11394C5DA8}" srcOrd="1" destOrd="0" presId="urn:microsoft.com/office/officeart/2018/2/layout/IconLabelList"/>
    <dgm:cxn modelId="{AFB33A13-E34F-D54D-8214-3060DBACC061}" type="presParOf" srcId="{90B819E3-0822-4B86-9E5B-DB92A0DE2430}" destId="{1B38FFA8-8177-480A-8683-39719C4621B5}" srcOrd="2" destOrd="0" presId="urn:microsoft.com/office/officeart/2018/2/layout/IconLabelList"/>
    <dgm:cxn modelId="{309BACE5-47C9-B04F-AAAA-040C86EFD7EE}" type="presParOf" srcId="{48240899-6A08-4E0C-A43D-F348D5A55431}" destId="{C991FA43-6A41-4AAF-ACB5-35CBD5BC3E71}" srcOrd="1" destOrd="0" presId="urn:microsoft.com/office/officeart/2018/2/layout/IconLabelList"/>
    <dgm:cxn modelId="{868A2158-B50B-CB46-A645-E9DA1679BF45}" type="presParOf" srcId="{48240899-6A08-4E0C-A43D-F348D5A55431}" destId="{A28AE8D6-3D00-4AD4-91FA-1EF8C67B2826}" srcOrd="2" destOrd="0" presId="urn:microsoft.com/office/officeart/2018/2/layout/IconLabelList"/>
    <dgm:cxn modelId="{20AB9634-21C7-294C-BF0F-169D4942C226}" type="presParOf" srcId="{A28AE8D6-3D00-4AD4-91FA-1EF8C67B2826}" destId="{1B5D9EC2-4EDE-4256-8DA1-B0B4A67A8C13}" srcOrd="0" destOrd="0" presId="urn:microsoft.com/office/officeart/2018/2/layout/IconLabelList"/>
    <dgm:cxn modelId="{4E100E87-F6B0-FC42-AC43-C96AAB972442}" type="presParOf" srcId="{A28AE8D6-3D00-4AD4-91FA-1EF8C67B2826}" destId="{DE2A208F-B606-49D8-BFB0-6A4FE4C79B5D}" srcOrd="1" destOrd="0" presId="urn:microsoft.com/office/officeart/2018/2/layout/IconLabelList"/>
    <dgm:cxn modelId="{0ADE2870-D914-8A4C-829B-64F048D907A9}" type="presParOf" srcId="{A28AE8D6-3D00-4AD4-91FA-1EF8C67B2826}" destId="{8E510343-375C-431A-9D1E-6E309BBCB6B7}" srcOrd="2" destOrd="0" presId="urn:microsoft.com/office/officeart/2018/2/layout/IconLabelList"/>
    <dgm:cxn modelId="{47CB5E94-B6AB-1040-9BD4-A4C364249F01}" type="presParOf" srcId="{48240899-6A08-4E0C-A43D-F348D5A55431}" destId="{E990D32D-541C-4E44-BEFB-57AA6D4673A6}" srcOrd="3" destOrd="0" presId="urn:microsoft.com/office/officeart/2018/2/layout/IconLabelList"/>
    <dgm:cxn modelId="{039C8A13-14E0-0F46-9784-B1AC252B0E42}" type="presParOf" srcId="{48240899-6A08-4E0C-A43D-F348D5A55431}" destId="{7E3C50FE-D960-4C06-A390-7ED713ECC07D}" srcOrd="4" destOrd="0" presId="urn:microsoft.com/office/officeart/2018/2/layout/IconLabelList"/>
    <dgm:cxn modelId="{72F5EEC2-82EA-C94F-BC4A-3267ADA14EC5}" type="presParOf" srcId="{7E3C50FE-D960-4C06-A390-7ED713ECC07D}" destId="{E5217CC5-3805-4B28-A7AE-D65B901319FF}" srcOrd="0" destOrd="0" presId="urn:microsoft.com/office/officeart/2018/2/layout/IconLabelList"/>
    <dgm:cxn modelId="{19FFFFF4-9488-2440-8ED0-E057251D5CE7}" type="presParOf" srcId="{7E3C50FE-D960-4C06-A390-7ED713ECC07D}" destId="{9622908C-675F-40E5-B4FA-721180CFC7BF}" srcOrd="1" destOrd="0" presId="urn:microsoft.com/office/officeart/2018/2/layout/IconLabelList"/>
    <dgm:cxn modelId="{41CC45D9-ED91-C046-BC65-6AB4687FB99D}" type="presParOf" srcId="{7E3C50FE-D960-4C06-A390-7ED713ECC07D}" destId="{4654D0D1-EA41-44AB-B30B-EFA666D31C73}" srcOrd="2" destOrd="0" presId="urn:microsoft.com/office/officeart/2018/2/layout/IconLabelList"/>
    <dgm:cxn modelId="{608B70DE-9151-944D-BD0A-E0A45905ACE5}" type="presParOf" srcId="{48240899-6A08-4E0C-A43D-F348D5A55431}" destId="{77425CA7-592C-41D7-A0E9-77758697670F}" srcOrd="5" destOrd="0" presId="urn:microsoft.com/office/officeart/2018/2/layout/IconLabelList"/>
    <dgm:cxn modelId="{D607D09A-A923-394F-9EBD-2040892AD220}" type="presParOf" srcId="{48240899-6A08-4E0C-A43D-F348D5A55431}" destId="{7EF7D38D-D8D8-4C37-A215-966826FF538A}" srcOrd="6" destOrd="0" presId="urn:microsoft.com/office/officeart/2018/2/layout/IconLabelList"/>
    <dgm:cxn modelId="{244720A2-F340-1447-A522-240BAFD3F5D5}" type="presParOf" srcId="{7EF7D38D-D8D8-4C37-A215-966826FF538A}" destId="{2303FA01-3303-4777-9BC4-F0B57D121A06}" srcOrd="0" destOrd="0" presId="urn:microsoft.com/office/officeart/2018/2/layout/IconLabelList"/>
    <dgm:cxn modelId="{306A7AB9-5CC4-8141-8E70-F583E784A5C1}" type="presParOf" srcId="{7EF7D38D-D8D8-4C37-A215-966826FF538A}" destId="{F6E84C12-0CD2-4D51-81E0-21B581CAB8A1}" srcOrd="1" destOrd="0" presId="urn:microsoft.com/office/officeart/2018/2/layout/IconLabelList"/>
    <dgm:cxn modelId="{3837E304-7276-4543-B40B-23A5176CF961}" type="presParOf" srcId="{7EF7D38D-D8D8-4C37-A215-966826FF538A}" destId="{132FCFCD-4578-4413-833E-FD83CA224F54}" srcOrd="2" destOrd="0" presId="urn:microsoft.com/office/officeart/2018/2/layout/IconLabelList"/>
    <dgm:cxn modelId="{FC98DE4C-E68F-CD4B-B985-85794195C14A}" type="presParOf" srcId="{48240899-6A08-4E0C-A43D-F348D5A55431}" destId="{150C0D7C-E6FB-4595-8C65-A0F29222EB51}" srcOrd="7" destOrd="0" presId="urn:microsoft.com/office/officeart/2018/2/layout/IconLabelList"/>
    <dgm:cxn modelId="{2305AC4B-A467-7D41-B170-3DF46689057D}" type="presParOf" srcId="{48240899-6A08-4E0C-A43D-F348D5A55431}" destId="{EF6D2F3A-906F-4C4D-806B-2C347B7D3987}" srcOrd="8" destOrd="0" presId="urn:microsoft.com/office/officeart/2018/2/layout/IconLabelList"/>
    <dgm:cxn modelId="{6EA1B471-87A6-F44A-A2C5-D4C13D14897C}" type="presParOf" srcId="{EF6D2F3A-906F-4C4D-806B-2C347B7D3987}" destId="{87A03A77-5112-4569-919F-3D40327D52AF}" srcOrd="0" destOrd="0" presId="urn:microsoft.com/office/officeart/2018/2/layout/IconLabelList"/>
    <dgm:cxn modelId="{4DAA8F04-842D-5942-AB28-ED66DA4AF04C}" type="presParOf" srcId="{EF6D2F3A-906F-4C4D-806B-2C347B7D3987}" destId="{C231C160-C2E0-4E02-AF36-97573B7556ED}" srcOrd="1" destOrd="0" presId="urn:microsoft.com/office/officeart/2018/2/layout/IconLabelList"/>
    <dgm:cxn modelId="{788E1A00-A1FC-8846-B524-7B361B023B19}" type="presParOf" srcId="{EF6D2F3A-906F-4C4D-806B-2C347B7D3987}" destId="{B108D50A-3120-45AF-AF8C-43494A37B5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C7F4B-CFA4-4319-87A3-31CAAFACEA53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610A05C4-8F6E-47FF-8795-DF691876527C}">
      <dgm:prSet phldrT="[Text]"/>
      <dgm:spPr/>
      <dgm:t>
        <a:bodyPr/>
        <a:lstStyle/>
        <a:p>
          <a:r>
            <a:rPr lang="en-GB" dirty="0">
              <a:latin typeface="Goudy Old Style" panose="02020502050305020303" pitchFamily="18" charset="0"/>
            </a:rPr>
            <a:t>What you’re great at</a:t>
          </a:r>
        </a:p>
      </dgm:t>
    </dgm:pt>
    <dgm:pt modelId="{DCE77D84-7B92-41EF-9137-D915885A8BC6}" type="parTrans" cxnId="{2491226F-1F6A-4F4A-8BF2-0E033845C17C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9156F9B9-8926-4229-8345-5AEA39E4CEC3}" type="sibTrans" cxnId="{2491226F-1F6A-4F4A-8BF2-0E033845C17C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27BE0356-8665-4282-AD9A-2AD9B4CD3F45}">
      <dgm:prSet phldrT="[Text]"/>
      <dgm:spPr/>
      <dgm:t>
        <a:bodyPr/>
        <a:lstStyle/>
        <a:p>
          <a:r>
            <a:rPr lang="en-GB" dirty="0">
              <a:latin typeface="Goudy Old Style" panose="02020502050305020303" pitchFamily="18" charset="0"/>
            </a:rPr>
            <a:t>What your competition’s great at</a:t>
          </a:r>
        </a:p>
      </dgm:t>
    </dgm:pt>
    <dgm:pt modelId="{27372E11-2855-4769-B3A2-CC1695785652}" type="parTrans" cxnId="{99A2CD3A-2FB5-4C5A-9B0C-975E03A6D7B5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D70B6803-C9CE-4012-A7E5-B5898D87E1D7}" type="sibTrans" cxnId="{99A2CD3A-2FB5-4C5A-9B0C-975E03A6D7B5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FB65C6B9-621B-4077-8F3E-FB12E8761A09}">
      <dgm:prSet phldrT="[Text]"/>
      <dgm:spPr/>
      <dgm:t>
        <a:bodyPr/>
        <a:lstStyle/>
        <a:p>
          <a:r>
            <a:rPr lang="en-GB" dirty="0">
              <a:latin typeface="Goudy Old Style" panose="02020502050305020303" pitchFamily="18" charset="0"/>
            </a:rPr>
            <a:t>What your clients need</a:t>
          </a:r>
        </a:p>
      </dgm:t>
    </dgm:pt>
    <dgm:pt modelId="{0303D80B-1D10-4FB0-A3D8-A7C15A71CC4F}" type="parTrans" cxnId="{482B70EB-F56B-4AF1-8F70-81267153572E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1910087F-E055-440A-85A9-A01A000C7C5A}" type="sibTrans" cxnId="{482B70EB-F56B-4AF1-8F70-81267153572E}">
      <dgm:prSet/>
      <dgm:spPr/>
      <dgm:t>
        <a:bodyPr/>
        <a:lstStyle/>
        <a:p>
          <a:endParaRPr lang="en-GB">
            <a:latin typeface="Goudy Old Style" panose="02020502050305020303" pitchFamily="18" charset="0"/>
          </a:endParaRPr>
        </a:p>
      </dgm:t>
    </dgm:pt>
    <dgm:pt modelId="{97309C67-63B0-46AD-A4AE-25A6BC3449D2}" type="pres">
      <dgm:prSet presAssocID="{BE4C7F4B-CFA4-4319-87A3-31CAAFACEA53}" presName="compositeShape" presStyleCnt="0">
        <dgm:presLayoutVars>
          <dgm:chMax val="7"/>
          <dgm:dir/>
          <dgm:resizeHandles val="exact"/>
        </dgm:presLayoutVars>
      </dgm:prSet>
      <dgm:spPr/>
    </dgm:pt>
    <dgm:pt modelId="{196E8E0F-02A5-48E6-9CD1-82297A0AF650}" type="pres">
      <dgm:prSet presAssocID="{610A05C4-8F6E-47FF-8795-DF691876527C}" presName="circ1" presStyleLbl="vennNode1" presStyleIdx="0" presStyleCnt="3"/>
      <dgm:spPr/>
    </dgm:pt>
    <dgm:pt modelId="{0B7F4132-9544-4D5A-B2E5-CCFA8CFCBF55}" type="pres">
      <dgm:prSet presAssocID="{610A05C4-8F6E-47FF-8795-DF69187652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61C53C-0EFE-41F6-8B78-9266B2E225BF}" type="pres">
      <dgm:prSet presAssocID="{27BE0356-8665-4282-AD9A-2AD9B4CD3F45}" presName="circ2" presStyleLbl="vennNode1" presStyleIdx="1" presStyleCnt="3"/>
      <dgm:spPr/>
    </dgm:pt>
    <dgm:pt modelId="{8177ADA6-0D27-4FD5-956C-7D209D96A612}" type="pres">
      <dgm:prSet presAssocID="{27BE0356-8665-4282-AD9A-2AD9B4CD3F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207B1EF-E789-49E5-86B1-D4CAD3F93C61}" type="pres">
      <dgm:prSet presAssocID="{FB65C6B9-621B-4077-8F3E-FB12E8761A09}" presName="circ3" presStyleLbl="vennNode1" presStyleIdx="2" presStyleCnt="3"/>
      <dgm:spPr/>
    </dgm:pt>
    <dgm:pt modelId="{BCA9F6E9-F238-4604-BE5F-1AC383450654}" type="pres">
      <dgm:prSet presAssocID="{FB65C6B9-621B-4077-8F3E-FB12E8761A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9A2CD3A-2FB5-4C5A-9B0C-975E03A6D7B5}" srcId="{BE4C7F4B-CFA4-4319-87A3-31CAAFACEA53}" destId="{27BE0356-8665-4282-AD9A-2AD9B4CD3F45}" srcOrd="1" destOrd="0" parTransId="{27372E11-2855-4769-B3A2-CC1695785652}" sibTransId="{D70B6803-C9CE-4012-A7E5-B5898D87E1D7}"/>
    <dgm:cxn modelId="{72CB785D-0413-4ADD-96D9-56DDBADB4526}" type="presOf" srcId="{BE4C7F4B-CFA4-4319-87A3-31CAAFACEA53}" destId="{97309C67-63B0-46AD-A4AE-25A6BC3449D2}" srcOrd="0" destOrd="0" presId="urn:microsoft.com/office/officeart/2005/8/layout/venn1"/>
    <dgm:cxn modelId="{E8DDC36E-27FA-4BA6-A525-10FA24D2D159}" type="presOf" srcId="{27BE0356-8665-4282-AD9A-2AD9B4CD3F45}" destId="{8261C53C-0EFE-41F6-8B78-9266B2E225BF}" srcOrd="0" destOrd="0" presId="urn:microsoft.com/office/officeart/2005/8/layout/venn1"/>
    <dgm:cxn modelId="{2491226F-1F6A-4F4A-8BF2-0E033845C17C}" srcId="{BE4C7F4B-CFA4-4319-87A3-31CAAFACEA53}" destId="{610A05C4-8F6E-47FF-8795-DF691876527C}" srcOrd="0" destOrd="0" parTransId="{DCE77D84-7B92-41EF-9137-D915885A8BC6}" sibTransId="{9156F9B9-8926-4229-8345-5AEA39E4CEC3}"/>
    <dgm:cxn modelId="{F811DFA2-1C86-41F3-BC75-9A2479E54DF8}" type="presOf" srcId="{610A05C4-8F6E-47FF-8795-DF691876527C}" destId="{0B7F4132-9544-4D5A-B2E5-CCFA8CFCBF55}" srcOrd="1" destOrd="0" presId="urn:microsoft.com/office/officeart/2005/8/layout/venn1"/>
    <dgm:cxn modelId="{8484C3AE-F7B8-40CA-AD19-180D967F5946}" type="presOf" srcId="{FB65C6B9-621B-4077-8F3E-FB12E8761A09}" destId="{BCA9F6E9-F238-4604-BE5F-1AC383450654}" srcOrd="1" destOrd="0" presId="urn:microsoft.com/office/officeart/2005/8/layout/venn1"/>
    <dgm:cxn modelId="{07F058BD-3077-4E19-AA3B-5F31F79D6E17}" type="presOf" srcId="{27BE0356-8665-4282-AD9A-2AD9B4CD3F45}" destId="{8177ADA6-0D27-4FD5-956C-7D209D96A612}" srcOrd="1" destOrd="0" presId="urn:microsoft.com/office/officeart/2005/8/layout/venn1"/>
    <dgm:cxn modelId="{BDD939D4-FFEC-47E5-81BD-7B0FB8B9B4A0}" type="presOf" srcId="{610A05C4-8F6E-47FF-8795-DF691876527C}" destId="{196E8E0F-02A5-48E6-9CD1-82297A0AF650}" srcOrd="0" destOrd="0" presId="urn:microsoft.com/office/officeart/2005/8/layout/venn1"/>
    <dgm:cxn modelId="{67D3B7D7-7C4D-4315-B004-CE2683FF2C3B}" type="presOf" srcId="{FB65C6B9-621B-4077-8F3E-FB12E8761A09}" destId="{7207B1EF-E789-49E5-86B1-D4CAD3F93C61}" srcOrd="0" destOrd="0" presId="urn:microsoft.com/office/officeart/2005/8/layout/venn1"/>
    <dgm:cxn modelId="{482B70EB-F56B-4AF1-8F70-81267153572E}" srcId="{BE4C7F4B-CFA4-4319-87A3-31CAAFACEA53}" destId="{FB65C6B9-621B-4077-8F3E-FB12E8761A09}" srcOrd="2" destOrd="0" parTransId="{0303D80B-1D10-4FB0-A3D8-A7C15A71CC4F}" sibTransId="{1910087F-E055-440A-85A9-A01A000C7C5A}"/>
    <dgm:cxn modelId="{587050F5-CC41-40EC-82C1-14E0DA711C8A}" type="presParOf" srcId="{97309C67-63B0-46AD-A4AE-25A6BC3449D2}" destId="{196E8E0F-02A5-48E6-9CD1-82297A0AF650}" srcOrd="0" destOrd="0" presId="urn:microsoft.com/office/officeart/2005/8/layout/venn1"/>
    <dgm:cxn modelId="{F3358B11-C90A-4137-8074-EFCF8D20BA7A}" type="presParOf" srcId="{97309C67-63B0-46AD-A4AE-25A6BC3449D2}" destId="{0B7F4132-9544-4D5A-B2E5-CCFA8CFCBF55}" srcOrd="1" destOrd="0" presId="urn:microsoft.com/office/officeart/2005/8/layout/venn1"/>
    <dgm:cxn modelId="{F5F78994-373F-4A5D-971E-F9AACC0DE618}" type="presParOf" srcId="{97309C67-63B0-46AD-A4AE-25A6BC3449D2}" destId="{8261C53C-0EFE-41F6-8B78-9266B2E225BF}" srcOrd="2" destOrd="0" presId="urn:microsoft.com/office/officeart/2005/8/layout/venn1"/>
    <dgm:cxn modelId="{91197579-B4B3-423D-980E-B562957374EB}" type="presParOf" srcId="{97309C67-63B0-46AD-A4AE-25A6BC3449D2}" destId="{8177ADA6-0D27-4FD5-956C-7D209D96A612}" srcOrd="3" destOrd="0" presId="urn:microsoft.com/office/officeart/2005/8/layout/venn1"/>
    <dgm:cxn modelId="{34572CBC-6090-41A7-91A1-43E90D534AEE}" type="presParOf" srcId="{97309C67-63B0-46AD-A4AE-25A6BC3449D2}" destId="{7207B1EF-E789-49E5-86B1-D4CAD3F93C61}" srcOrd="4" destOrd="0" presId="urn:microsoft.com/office/officeart/2005/8/layout/venn1"/>
    <dgm:cxn modelId="{FAD37F28-3460-4A0F-A976-75D70109781A}" type="presParOf" srcId="{97309C67-63B0-46AD-A4AE-25A6BC3449D2}" destId="{BCA9F6E9-F238-4604-BE5F-1AC38345065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085F6-FD36-424C-9CC8-D85329474445}">
      <dsp:nvSpPr>
        <dsp:cNvPr id="0" name=""/>
        <dsp:cNvSpPr/>
      </dsp:nvSpPr>
      <dsp:spPr>
        <a:xfrm>
          <a:off x="0" y="796"/>
          <a:ext cx="15773400" cy="186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FAE596-98E4-40CF-B098-28D8DA358849}">
      <dsp:nvSpPr>
        <dsp:cNvPr id="0" name=""/>
        <dsp:cNvSpPr/>
      </dsp:nvSpPr>
      <dsp:spPr>
        <a:xfrm>
          <a:off x="564138" y="420404"/>
          <a:ext cx="1025706" cy="10257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33051-46DA-439D-8A67-56F0087EFB83}">
      <dsp:nvSpPr>
        <dsp:cNvPr id="0" name=""/>
        <dsp:cNvSpPr/>
      </dsp:nvSpPr>
      <dsp:spPr>
        <a:xfrm>
          <a:off x="2153983" y="796"/>
          <a:ext cx="13619416" cy="18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71" tIns="197371" rIns="197371" bIns="1973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Value proposition</a:t>
          </a:r>
        </a:p>
      </dsp:txBody>
      <dsp:txXfrm>
        <a:off x="2153983" y="796"/>
        <a:ext cx="13619416" cy="1864920"/>
      </dsp:txXfrm>
    </dsp:sp>
    <dsp:sp modelId="{8940AD86-A3C8-4E97-A23B-7F40B89A0A91}">
      <dsp:nvSpPr>
        <dsp:cNvPr id="0" name=""/>
        <dsp:cNvSpPr/>
      </dsp:nvSpPr>
      <dsp:spPr>
        <a:xfrm>
          <a:off x="0" y="2331947"/>
          <a:ext cx="15773400" cy="186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8C34-D9DD-4E91-806C-CC65A5C7752B}">
      <dsp:nvSpPr>
        <dsp:cNvPr id="0" name=""/>
        <dsp:cNvSpPr/>
      </dsp:nvSpPr>
      <dsp:spPr>
        <a:xfrm>
          <a:off x="564138" y="2751554"/>
          <a:ext cx="1025706" cy="10257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FE425-DFB2-4B9D-AF11-50A377D1C753}">
      <dsp:nvSpPr>
        <dsp:cNvPr id="0" name=""/>
        <dsp:cNvSpPr/>
      </dsp:nvSpPr>
      <dsp:spPr>
        <a:xfrm>
          <a:off x="2153983" y="2331947"/>
          <a:ext cx="13619416" cy="18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71" tIns="197371" rIns="197371" bIns="1973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Method/approach</a:t>
          </a:r>
        </a:p>
      </dsp:txBody>
      <dsp:txXfrm>
        <a:off x="2153983" y="2331947"/>
        <a:ext cx="13619416" cy="1864920"/>
      </dsp:txXfrm>
    </dsp:sp>
    <dsp:sp modelId="{6D9FFD92-8EAF-4DEB-B0F5-84EE307B0810}">
      <dsp:nvSpPr>
        <dsp:cNvPr id="0" name=""/>
        <dsp:cNvSpPr/>
      </dsp:nvSpPr>
      <dsp:spPr>
        <a:xfrm>
          <a:off x="0" y="4663098"/>
          <a:ext cx="15773400" cy="1864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DA8219-50BF-47C5-9C1C-BCD98150FC27}">
      <dsp:nvSpPr>
        <dsp:cNvPr id="0" name=""/>
        <dsp:cNvSpPr/>
      </dsp:nvSpPr>
      <dsp:spPr>
        <a:xfrm>
          <a:off x="564138" y="5082705"/>
          <a:ext cx="1025706" cy="10257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3572A-2842-4C5B-96DC-CCB4E60D7CDE}">
      <dsp:nvSpPr>
        <dsp:cNvPr id="0" name=""/>
        <dsp:cNvSpPr/>
      </dsp:nvSpPr>
      <dsp:spPr>
        <a:xfrm>
          <a:off x="2153983" y="4663098"/>
          <a:ext cx="13619416" cy="18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71" tIns="197371" rIns="197371" bIns="1973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Capabilities</a:t>
          </a:r>
        </a:p>
      </dsp:txBody>
      <dsp:txXfrm>
        <a:off x="2153983" y="4663098"/>
        <a:ext cx="13619416" cy="1864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1A3AF-1742-4CAF-878D-CFFFF4CB89F9}">
      <dsp:nvSpPr>
        <dsp:cNvPr id="0" name=""/>
        <dsp:cNvSpPr/>
      </dsp:nvSpPr>
      <dsp:spPr>
        <a:xfrm>
          <a:off x="1321319" y="2320978"/>
          <a:ext cx="1229418" cy="1229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8FFA8-8177-480A-8683-39719C4621B5}">
      <dsp:nvSpPr>
        <dsp:cNvPr id="0" name=""/>
        <dsp:cNvSpPr/>
      </dsp:nvSpPr>
      <dsp:spPr>
        <a:xfrm>
          <a:off x="570008" y="3971122"/>
          <a:ext cx="27320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 crystal-clear value proposition which is issues led</a:t>
          </a:r>
          <a:endParaRPr lang="en-US" sz="1700" kern="1200"/>
        </a:p>
      </dsp:txBody>
      <dsp:txXfrm>
        <a:off x="570008" y="3971122"/>
        <a:ext cx="2732040" cy="720000"/>
      </dsp:txXfrm>
    </dsp:sp>
    <dsp:sp modelId="{1B5D9EC2-4EDE-4256-8DA1-B0B4A67A8C13}">
      <dsp:nvSpPr>
        <dsp:cNvPr id="0" name=""/>
        <dsp:cNvSpPr/>
      </dsp:nvSpPr>
      <dsp:spPr>
        <a:xfrm>
          <a:off x="4531467" y="2320978"/>
          <a:ext cx="1229418" cy="1229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10343-375C-431A-9D1E-6E309BBCB6B7}">
      <dsp:nvSpPr>
        <dsp:cNvPr id="0" name=""/>
        <dsp:cNvSpPr/>
      </dsp:nvSpPr>
      <dsp:spPr>
        <a:xfrm>
          <a:off x="3780156" y="3971122"/>
          <a:ext cx="27320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Specific to a well-defined audience (your ideal client)</a:t>
          </a:r>
          <a:endParaRPr lang="en-US" sz="1700" kern="1200"/>
        </a:p>
      </dsp:txBody>
      <dsp:txXfrm>
        <a:off x="3780156" y="3971122"/>
        <a:ext cx="2732040" cy="720000"/>
      </dsp:txXfrm>
    </dsp:sp>
    <dsp:sp modelId="{E5217CC5-3805-4B28-A7AE-D65B901319FF}">
      <dsp:nvSpPr>
        <dsp:cNvPr id="0" name=""/>
        <dsp:cNvSpPr/>
      </dsp:nvSpPr>
      <dsp:spPr>
        <a:xfrm>
          <a:off x="7741614" y="2320978"/>
          <a:ext cx="1229418" cy="12294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4D0D1-EA41-44AB-B30B-EFA666D31C73}">
      <dsp:nvSpPr>
        <dsp:cNvPr id="0" name=""/>
        <dsp:cNvSpPr/>
      </dsp:nvSpPr>
      <dsp:spPr>
        <a:xfrm>
          <a:off x="6990303" y="3971122"/>
          <a:ext cx="27320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Is outcome based and explains the achievable results from you</a:t>
          </a:r>
          <a:endParaRPr lang="en-US" sz="1700" kern="1200"/>
        </a:p>
      </dsp:txBody>
      <dsp:txXfrm>
        <a:off x="6990303" y="3971122"/>
        <a:ext cx="2732040" cy="720000"/>
      </dsp:txXfrm>
    </dsp:sp>
    <dsp:sp modelId="{2303FA01-3303-4777-9BC4-F0B57D121A06}">
      <dsp:nvSpPr>
        <dsp:cNvPr id="0" name=""/>
        <dsp:cNvSpPr/>
      </dsp:nvSpPr>
      <dsp:spPr>
        <a:xfrm>
          <a:off x="10951762" y="2320978"/>
          <a:ext cx="1229418" cy="12294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FCFCD-4578-4413-833E-FD83CA224F54}">
      <dsp:nvSpPr>
        <dsp:cNvPr id="0" name=""/>
        <dsp:cNvSpPr/>
      </dsp:nvSpPr>
      <dsp:spPr>
        <a:xfrm>
          <a:off x="10200451" y="3971122"/>
          <a:ext cx="27320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Delivered with a signature methodology or process</a:t>
          </a:r>
          <a:endParaRPr lang="en-US" sz="1700" kern="1200"/>
        </a:p>
      </dsp:txBody>
      <dsp:txXfrm>
        <a:off x="10200451" y="3971122"/>
        <a:ext cx="2732040" cy="720000"/>
      </dsp:txXfrm>
    </dsp:sp>
    <dsp:sp modelId="{87A03A77-5112-4569-919F-3D40327D52AF}">
      <dsp:nvSpPr>
        <dsp:cNvPr id="0" name=""/>
        <dsp:cNvSpPr/>
      </dsp:nvSpPr>
      <dsp:spPr>
        <a:xfrm>
          <a:off x="14161910" y="2320978"/>
          <a:ext cx="1229418" cy="122941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8D50A-3120-45AF-AF8C-43494A37B51E}">
      <dsp:nvSpPr>
        <dsp:cNvPr id="0" name=""/>
        <dsp:cNvSpPr/>
      </dsp:nvSpPr>
      <dsp:spPr>
        <a:xfrm>
          <a:off x="13410598" y="3971122"/>
          <a:ext cx="273204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Rooted in educating and sharing expertise</a:t>
          </a:r>
          <a:endParaRPr lang="en-US" sz="1700" kern="1200"/>
        </a:p>
      </dsp:txBody>
      <dsp:txXfrm>
        <a:off x="13410598" y="3971122"/>
        <a:ext cx="273204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E8E0F-02A5-48E6-9CD1-82297A0AF650}">
      <dsp:nvSpPr>
        <dsp:cNvPr id="0" name=""/>
        <dsp:cNvSpPr/>
      </dsp:nvSpPr>
      <dsp:spPr>
        <a:xfrm>
          <a:off x="4632959" y="122872"/>
          <a:ext cx="5897880" cy="58978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>
              <a:latin typeface="Goudy Old Style" panose="02020502050305020303" pitchFamily="18" charset="0"/>
            </a:rPr>
            <a:t>What you’re great at</a:t>
          </a:r>
        </a:p>
      </dsp:txBody>
      <dsp:txXfrm>
        <a:off x="5419343" y="1155001"/>
        <a:ext cx="4325112" cy="2654046"/>
      </dsp:txXfrm>
    </dsp:sp>
    <dsp:sp modelId="{8261C53C-0EFE-41F6-8B78-9266B2E225BF}">
      <dsp:nvSpPr>
        <dsp:cNvPr id="0" name=""/>
        <dsp:cNvSpPr/>
      </dsp:nvSpPr>
      <dsp:spPr>
        <a:xfrm>
          <a:off x="6761111" y="3809047"/>
          <a:ext cx="5897880" cy="58978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>
              <a:latin typeface="Goudy Old Style" panose="02020502050305020303" pitchFamily="18" charset="0"/>
            </a:rPr>
            <a:t>What your competition’s great at</a:t>
          </a:r>
        </a:p>
      </dsp:txBody>
      <dsp:txXfrm>
        <a:off x="8564880" y="5332666"/>
        <a:ext cx="3538728" cy="3243834"/>
      </dsp:txXfrm>
    </dsp:sp>
    <dsp:sp modelId="{7207B1EF-E789-49E5-86B1-D4CAD3F93C61}">
      <dsp:nvSpPr>
        <dsp:cNvPr id="0" name=""/>
        <dsp:cNvSpPr/>
      </dsp:nvSpPr>
      <dsp:spPr>
        <a:xfrm>
          <a:off x="2504808" y="3809047"/>
          <a:ext cx="5897880" cy="589788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>
              <a:latin typeface="Goudy Old Style" panose="02020502050305020303" pitchFamily="18" charset="0"/>
            </a:rPr>
            <a:t>What your clients need</a:t>
          </a:r>
        </a:p>
      </dsp:txBody>
      <dsp:txXfrm>
        <a:off x="3060191" y="5332666"/>
        <a:ext cx="3538728" cy="3243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1AE95-532E-4F81-9567-1A95ED71DE4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7C78-AED9-4399-8697-5265F1580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Legal example from Mark – M&amp;A datacentres partner</a:t>
            </a:r>
          </a:p>
          <a:p>
            <a:pPr>
              <a:defRPr/>
            </a:pPr>
            <a:r>
              <a:rPr lang="en-GB" dirty="0"/>
              <a:t>Draw the cube </a:t>
            </a:r>
            <a:r>
              <a:rPr lang="en-GB" dirty="0" err="1"/>
              <a:t>Cube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POEM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By Dave Harland – word man – written for national poetry day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No comments likes or shares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Oh no it looks likes no one cares about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business proposition or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product’s new edition or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recent acquisition, or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brilliant new position or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quote about ambition or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My values and my mission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Such a waste of time, I’m done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But before I go, some fun…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 tell a story, take the piss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Ask a question, reminisce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Make a joke and raise a smile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Drop the bullshit, for a while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That’s it!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 found the key!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It should be more about you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And less about me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1D771-80C6-4188-B893-1A46C87497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1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JTBD can be social, functional or emotional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4C235-46B2-41CB-8D6C-AFBD62A3C5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otes Placeholder">
            <a:extLst>
              <a:ext uri="{FF2B5EF4-FFF2-40B4-BE49-F238E27FC236}">
                <a16:creationId xmlns:a16="http://schemas.microsoft.com/office/drawing/2014/main" id="{74F9FC86-6FC8-AC4C-86CF-AFD8F268E7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87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JTBD can be social, functional or emotional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4C235-46B2-41CB-8D6C-AFBD62A3C58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0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_Desig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2841" y="679344"/>
            <a:ext cx="15602319" cy="135593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lang="en-US" sz="6000" b="0" kern="1200" spc="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1342841" y="2064774"/>
            <a:ext cx="15602319" cy="6323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Hind" panose="02000000000000000000" pitchFamily="2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0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5400000">
            <a:off x="-1019027" y="3399610"/>
            <a:ext cx="4716546" cy="584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40"/>
              </a:lnSpc>
            </a:pPr>
            <a:r>
              <a:rPr lang="en-US" sz="6000" spc="352" dirty="0">
                <a:solidFill>
                  <a:srgbClr val="A6A6A6"/>
                </a:solidFill>
                <a:latin typeface="Cormorant Garamond Medium"/>
              </a:rPr>
              <a:t>Workshop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4667" r="32410"/>
          <a:stretch>
            <a:fillRect/>
          </a:stretch>
        </p:blipFill>
        <p:spPr>
          <a:xfrm>
            <a:off x="12115800" y="-48185"/>
            <a:ext cx="6172200" cy="1038336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554527" y="1626651"/>
            <a:ext cx="12201324" cy="8012649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1229905" y="5539830"/>
            <a:ext cx="62713" cy="4715555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147612" y="2570936"/>
            <a:ext cx="11586673" cy="3849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67"/>
              </a:lnSpc>
            </a:pPr>
            <a:r>
              <a:rPr lang="en-US" sz="8000" dirty="0">
                <a:solidFill>
                  <a:srgbClr val="F4F8F3"/>
                </a:solidFill>
                <a:latin typeface="Garamond" panose="02020404030301010803" pitchFamily="18" charset="0"/>
              </a:rPr>
              <a:t>Unique Value Proposition Workshop for Consultancies</a:t>
            </a:r>
          </a:p>
          <a:p>
            <a:pPr>
              <a:lnSpc>
                <a:spcPts val="10067"/>
              </a:lnSpc>
            </a:pPr>
            <a:endParaRPr lang="en-US" sz="8000" dirty="0">
              <a:solidFill>
                <a:srgbClr val="F4F8F3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FF07B53-60F3-4F8B-9777-9D559D773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08" y="7124700"/>
            <a:ext cx="6781800" cy="2271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mall Vanilla Shake: Soft Serve &amp; Vanilla Syrup | McDonald's">
            <a:extLst>
              <a:ext uri="{FF2B5EF4-FFF2-40B4-BE49-F238E27FC236}">
                <a16:creationId xmlns:a16="http://schemas.microsoft.com/office/drawing/2014/main" id="{60797C18-F7F9-FC17-3693-E7EDC640AF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9" r="30089"/>
          <a:stretch/>
        </p:blipFill>
        <p:spPr bwMode="auto">
          <a:xfrm>
            <a:off x="605721" y="4249748"/>
            <a:ext cx="27661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graphics, design&#10;&#10;Description automatically generated">
            <a:extLst>
              <a:ext uri="{FF2B5EF4-FFF2-40B4-BE49-F238E27FC236}">
                <a16:creationId xmlns:a16="http://schemas.microsoft.com/office/drawing/2014/main" id="{F323C228-2E50-911F-2E2F-9084CBDBFA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0" y="744456"/>
            <a:ext cx="2621768" cy="2621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06D66-E3D0-9DE6-61CB-FD19FE5BA3FE}"/>
              </a:ext>
            </a:extLst>
          </p:cNvPr>
          <p:cNvSpPr txBox="1"/>
          <p:nvPr/>
        </p:nvSpPr>
        <p:spPr>
          <a:xfrm>
            <a:off x="6629400" y="4249748"/>
            <a:ext cx="114947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rmorant Garamond Bold" panose="020B0604020202020204" charset="0"/>
              </a:rPr>
              <a:t>Half the milkshakes were sold before 8am.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rmorant Garamond Bold" panose="020B0604020202020204" charset="0"/>
              </a:rPr>
              <a:t>People were alone when they bought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rmorant Garamond Bold" panose="020B0604020202020204" charset="0"/>
              </a:rPr>
              <a:t>It was the only thing they bought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rmorant Garamond Bold" panose="020B0604020202020204" charset="0"/>
              </a:rPr>
              <a:t>They drove right off with 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CADDB-F9D1-5122-2145-83E3BF6418ED}"/>
              </a:ext>
            </a:extLst>
          </p:cNvPr>
          <p:cNvSpPr txBox="1"/>
          <p:nvPr/>
        </p:nvSpPr>
        <p:spPr>
          <a:xfrm>
            <a:off x="6705600" y="586970"/>
            <a:ext cx="5561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Cormorant Garamond Bold" panose="020B0604020202020204" charset="0"/>
              </a:rPr>
              <a:t>Why buy a milkshake?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57AB14-7451-CFCC-F0E5-5DE917807D47}"/>
              </a:ext>
            </a:extLst>
          </p:cNvPr>
          <p:cNvSpPr txBox="1"/>
          <p:nvPr/>
        </p:nvSpPr>
        <p:spPr>
          <a:xfrm>
            <a:off x="6868782" y="1718736"/>
            <a:ext cx="5123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Cormorant Garamond Bold" panose="020B0604020202020204" charset="0"/>
              </a:rPr>
              <a:t>“Because it tastes good”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809D2-4CE4-4187-D6A3-F3C66564C336}"/>
              </a:ext>
            </a:extLst>
          </p:cNvPr>
          <p:cNvSpPr txBox="1"/>
          <p:nvPr/>
        </p:nvSpPr>
        <p:spPr>
          <a:xfrm>
            <a:off x="5963194" y="8266469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Cormorant Garamond Bold" panose="020B0604020202020204" charset="0"/>
              </a:rPr>
              <a:t>“Because it keeps me full until noon. I need to drink it in the vehicle while I drive to work”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91F1FAA-BAE1-DAE4-969C-2DFEACBCAF73}"/>
              </a:ext>
            </a:extLst>
          </p:cNvPr>
          <p:cNvSpPr/>
          <p:nvPr/>
        </p:nvSpPr>
        <p:spPr>
          <a:xfrm>
            <a:off x="8828930" y="6763944"/>
            <a:ext cx="1295400" cy="1238457"/>
          </a:xfrm>
          <a:prstGeom prst="downArrow">
            <a:avLst/>
          </a:prstGeom>
          <a:solidFill>
            <a:srgbClr val="EA0613"/>
          </a:solidFill>
          <a:ln>
            <a:solidFill>
              <a:srgbClr val="EA06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morant Garamond Bold" panose="020B060402020202020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07B6AD43-4CBB-0653-EE3B-E4097808EFAB}"/>
              </a:ext>
            </a:extLst>
          </p:cNvPr>
          <p:cNvSpPr/>
          <p:nvPr/>
        </p:nvSpPr>
        <p:spPr>
          <a:xfrm>
            <a:off x="8828930" y="2860668"/>
            <a:ext cx="1295400" cy="1238457"/>
          </a:xfrm>
          <a:prstGeom prst="downArrow">
            <a:avLst/>
          </a:prstGeom>
          <a:solidFill>
            <a:srgbClr val="EA0613"/>
          </a:solidFill>
          <a:ln>
            <a:solidFill>
              <a:srgbClr val="EA061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ormorant Garamo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88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A853A09-5431-B551-E798-D5898E562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9"/>
          <a:stretch/>
        </p:blipFill>
        <p:spPr>
          <a:xfrm>
            <a:off x="7034015" y="174172"/>
            <a:ext cx="5245073" cy="1644917"/>
          </a:xfrm>
          <a:prstGeom prst="rect">
            <a:avLst/>
          </a:prstGeom>
        </p:spPr>
      </p:pic>
      <p:pic>
        <p:nvPicPr>
          <p:cNvPr id="6" name="Picture 5" descr="A picture containing text, diagram, plan, font&#10;&#10;Description automatically generated">
            <a:extLst>
              <a:ext uri="{FF2B5EF4-FFF2-40B4-BE49-F238E27FC236}">
                <a16:creationId xmlns:a16="http://schemas.microsoft.com/office/drawing/2014/main" id="{9F424F70-88A8-D138-FF5A-3AB0624DE9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1" r="1936" b="72050"/>
          <a:stretch/>
        </p:blipFill>
        <p:spPr>
          <a:xfrm>
            <a:off x="16142111" y="1"/>
            <a:ext cx="2145890" cy="25168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A3A237-3C7B-06E5-A222-0862A412F643}"/>
              </a:ext>
            </a:extLst>
          </p:cNvPr>
          <p:cNvSpPr/>
          <p:nvPr/>
        </p:nvSpPr>
        <p:spPr>
          <a:xfrm>
            <a:off x="2873830" y="3701831"/>
            <a:ext cx="5645324" cy="612761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Cormorant Garamond Bold" panose="020B060402020202020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D5B6C9-CFA5-9A70-0CF3-264831B42973}"/>
              </a:ext>
            </a:extLst>
          </p:cNvPr>
          <p:cNvCxnSpPr>
            <a:cxnSpLocks/>
          </p:cNvCxnSpPr>
          <p:nvPr/>
        </p:nvCxnSpPr>
        <p:spPr>
          <a:xfrm flipH="1">
            <a:off x="5591899" y="6714924"/>
            <a:ext cx="2884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55808-FE59-6815-E79B-38D0034F6470}"/>
              </a:ext>
            </a:extLst>
          </p:cNvPr>
          <p:cNvCxnSpPr>
            <a:cxnSpLocks/>
          </p:cNvCxnSpPr>
          <p:nvPr/>
        </p:nvCxnSpPr>
        <p:spPr>
          <a:xfrm>
            <a:off x="2873829" y="3701831"/>
            <a:ext cx="2761092" cy="30130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BD63F-2804-38F4-8CA3-3187F8FAA3F6}"/>
              </a:ext>
            </a:extLst>
          </p:cNvPr>
          <p:cNvCxnSpPr>
            <a:cxnSpLocks/>
          </p:cNvCxnSpPr>
          <p:nvPr/>
        </p:nvCxnSpPr>
        <p:spPr>
          <a:xfrm flipH="1">
            <a:off x="2873829" y="6714924"/>
            <a:ext cx="2761092" cy="31145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BA97CCF-4CE9-BCF1-137E-2694A0D3EB85}"/>
              </a:ext>
            </a:extLst>
          </p:cNvPr>
          <p:cNvSpPr/>
          <p:nvPr/>
        </p:nvSpPr>
        <p:spPr>
          <a:xfrm>
            <a:off x="10916802" y="3396343"/>
            <a:ext cx="6851324" cy="671648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Cormorant Garamond Bold" panose="020B060402020202020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2334D8-2F72-0B61-53FA-516737DDF48C}"/>
              </a:ext>
            </a:extLst>
          </p:cNvPr>
          <p:cNvCxnSpPr>
            <a:cxnSpLocks/>
            <a:endCxn id="11" idx="7"/>
          </p:cNvCxnSpPr>
          <p:nvPr/>
        </p:nvCxnSpPr>
        <p:spPr>
          <a:xfrm flipV="1">
            <a:off x="13758011" y="4379950"/>
            <a:ext cx="3006762" cy="22019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3BCE32-B5FD-BC2B-946F-F0A272F293FA}"/>
              </a:ext>
            </a:extLst>
          </p:cNvPr>
          <p:cNvCxnSpPr>
            <a:cxnSpLocks/>
          </p:cNvCxnSpPr>
          <p:nvPr/>
        </p:nvCxnSpPr>
        <p:spPr>
          <a:xfrm>
            <a:off x="13801034" y="6581912"/>
            <a:ext cx="1513577" cy="34308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928F0F-6E4E-49DC-1F54-FD1DDD0E36A2}"/>
              </a:ext>
            </a:extLst>
          </p:cNvPr>
          <p:cNvCxnSpPr>
            <a:cxnSpLocks/>
          </p:cNvCxnSpPr>
          <p:nvPr/>
        </p:nvCxnSpPr>
        <p:spPr>
          <a:xfrm flipH="1">
            <a:off x="10916803" y="6581912"/>
            <a:ext cx="288423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875729-FB94-6F94-6703-D504F609103F}"/>
              </a:ext>
            </a:extLst>
          </p:cNvPr>
          <p:cNvSpPr txBox="1"/>
          <p:nvPr/>
        </p:nvSpPr>
        <p:spPr>
          <a:xfrm>
            <a:off x="13803076" y="368353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Gains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2790AC-2FC4-5695-0898-7EB94B8C3397}"/>
              </a:ext>
            </a:extLst>
          </p:cNvPr>
          <p:cNvSpPr txBox="1"/>
          <p:nvPr/>
        </p:nvSpPr>
        <p:spPr>
          <a:xfrm>
            <a:off x="11154648" y="6826154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Pains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1BF3EC-771F-CE32-FB83-F6AB56CBC034}"/>
              </a:ext>
            </a:extLst>
          </p:cNvPr>
          <p:cNvSpPr txBox="1"/>
          <p:nvPr/>
        </p:nvSpPr>
        <p:spPr>
          <a:xfrm>
            <a:off x="14248802" y="6299636"/>
            <a:ext cx="175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Customer Jobs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19A40-258A-DD21-50F9-FDA16174F879}"/>
              </a:ext>
            </a:extLst>
          </p:cNvPr>
          <p:cNvSpPr/>
          <p:nvPr/>
        </p:nvSpPr>
        <p:spPr>
          <a:xfrm>
            <a:off x="2991036" y="6438376"/>
            <a:ext cx="1926869" cy="69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Products &amp; services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930FEA-4852-3DFD-29DD-7AC3EB8435C4}"/>
              </a:ext>
            </a:extLst>
          </p:cNvPr>
          <p:cNvSpPr/>
          <p:nvPr/>
        </p:nvSpPr>
        <p:spPr>
          <a:xfrm>
            <a:off x="6185576" y="4054545"/>
            <a:ext cx="2321214" cy="69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Gain creators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C04D67-1EA8-14F6-E58F-130059E94BD8}"/>
              </a:ext>
            </a:extLst>
          </p:cNvPr>
          <p:cNvSpPr/>
          <p:nvPr/>
        </p:nvSpPr>
        <p:spPr>
          <a:xfrm>
            <a:off x="5802085" y="6754585"/>
            <a:ext cx="2640033" cy="697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rmorant Garamond Bold" panose="020B0604020202020204" charset="0"/>
              </a:rPr>
              <a:t>Pain relievers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8C5C5C-C453-E350-9F06-2F8CD1F0A052}"/>
              </a:ext>
            </a:extLst>
          </p:cNvPr>
          <p:cNvSpPr/>
          <p:nvPr/>
        </p:nvSpPr>
        <p:spPr>
          <a:xfrm>
            <a:off x="1441554" y="5198085"/>
            <a:ext cx="2004507" cy="906911"/>
          </a:xfrm>
          <a:prstGeom prst="rect">
            <a:avLst/>
          </a:prstGeom>
          <a:solidFill>
            <a:srgbClr val="FDD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Online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booking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EFF6A8-A728-5786-98DA-BCB42BE1D203}"/>
              </a:ext>
            </a:extLst>
          </p:cNvPr>
          <p:cNvSpPr/>
          <p:nvPr/>
        </p:nvSpPr>
        <p:spPr>
          <a:xfrm>
            <a:off x="1441554" y="4152900"/>
            <a:ext cx="2012421" cy="906911"/>
          </a:xfrm>
          <a:prstGeom prst="rect">
            <a:avLst/>
          </a:prstGeom>
          <a:solidFill>
            <a:srgbClr val="FDD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Match making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B60177-0A3A-3962-1A93-78D9EF6D9BA4}"/>
              </a:ext>
            </a:extLst>
          </p:cNvPr>
          <p:cNvSpPr/>
          <p:nvPr/>
        </p:nvSpPr>
        <p:spPr>
          <a:xfrm>
            <a:off x="1441554" y="7299583"/>
            <a:ext cx="2137955" cy="1108701"/>
          </a:xfrm>
          <a:prstGeom prst="rect">
            <a:avLst/>
          </a:prstGeom>
          <a:solidFill>
            <a:srgbClr val="FDD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Payment mechanism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3DFE55-9307-36FF-EC98-9EA28085809D}"/>
              </a:ext>
            </a:extLst>
          </p:cNvPr>
          <p:cNvSpPr/>
          <p:nvPr/>
        </p:nvSpPr>
        <p:spPr>
          <a:xfrm>
            <a:off x="4291205" y="3788509"/>
            <a:ext cx="1916205" cy="906912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Worldwide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reach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CECAF6-948E-E52A-9BAD-BF36D1168C01}"/>
              </a:ext>
            </a:extLst>
          </p:cNvPr>
          <p:cNvSpPr/>
          <p:nvPr/>
        </p:nvSpPr>
        <p:spPr>
          <a:xfrm>
            <a:off x="3664121" y="2933700"/>
            <a:ext cx="1957440" cy="807304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Extra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 revenue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3EF69E-143D-6AAA-C440-F80ED23AC35D}"/>
              </a:ext>
            </a:extLst>
          </p:cNvPr>
          <p:cNvSpPr/>
          <p:nvPr/>
        </p:nvSpPr>
        <p:spPr>
          <a:xfrm>
            <a:off x="7482800" y="5600700"/>
            <a:ext cx="1866128" cy="1118673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Airbnb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community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8EBC8D-DAAC-EA64-E0A9-4BA526F0B2C8}"/>
              </a:ext>
            </a:extLst>
          </p:cNvPr>
          <p:cNvSpPr/>
          <p:nvPr/>
        </p:nvSpPr>
        <p:spPr>
          <a:xfrm>
            <a:off x="4664086" y="8561161"/>
            <a:ext cx="2352481" cy="697139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Verified 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561F6C-777F-F1FB-7974-3155135E8F6A}"/>
              </a:ext>
            </a:extLst>
          </p:cNvPr>
          <p:cNvSpPr/>
          <p:nvPr/>
        </p:nvSpPr>
        <p:spPr>
          <a:xfrm>
            <a:off x="5055450" y="4751314"/>
            <a:ext cx="2321214" cy="900315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Review 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stars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CB184F-E679-1F8E-206A-36DB08B73AAF}"/>
              </a:ext>
            </a:extLst>
          </p:cNvPr>
          <p:cNvSpPr/>
          <p:nvPr/>
        </p:nvSpPr>
        <p:spPr>
          <a:xfrm>
            <a:off x="5334206" y="7427119"/>
            <a:ext cx="1994139" cy="965330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Damage insurance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D9CAAD-F2B7-EBDE-29F1-749F3A4336E7}"/>
              </a:ext>
            </a:extLst>
          </p:cNvPr>
          <p:cNvSpPr/>
          <p:nvPr/>
        </p:nvSpPr>
        <p:spPr>
          <a:xfrm>
            <a:off x="12047418" y="2957740"/>
            <a:ext cx="3114440" cy="69713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Profitable rental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3C8D81-B523-CD5A-3E14-A1A9D9E72E00}"/>
              </a:ext>
            </a:extLst>
          </p:cNvPr>
          <p:cNvSpPr/>
          <p:nvPr/>
        </p:nvSpPr>
        <p:spPr>
          <a:xfrm>
            <a:off x="7117879" y="9104643"/>
            <a:ext cx="1753321" cy="965330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Secure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payment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9B8AD0-0098-7FC3-0ED7-C20A0E78111A}"/>
              </a:ext>
            </a:extLst>
          </p:cNvPr>
          <p:cNvSpPr/>
          <p:nvPr/>
        </p:nvSpPr>
        <p:spPr>
          <a:xfrm>
            <a:off x="11353800" y="3774252"/>
            <a:ext cx="2015272" cy="8358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Global marketing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3DFB97-30A6-1309-0E40-2AB7119981EC}"/>
              </a:ext>
            </a:extLst>
          </p:cNvPr>
          <p:cNvSpPr/>
          <p:nvPr/>
        </p:nvSpPr>
        <p:spPr>
          <a:xfrm>
            <a:off x="10791043" y="5692371"/>
            <a:ext cx="1966658" cy="89892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Repeat business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ED9776-B670-FEFC-B500-2E43568EB0EF}"/>
              </a:ext>
            </a:extLst>
          </p:cNvPr>
          <p:cNvSpPr/>
          <p:nvPr/>
        </p:nvSpPr>
        <p:spPr>
          <a:xfrm>
            <a:off x="12358917" y="4686300"/>
            <a:ext cx="2321214" cy="93756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Visibility of Quality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C95CB0-806B-FDC4-8212-BD516E710D23}"/>
              </a:ext>
            </a:extLst>
          </p:cNvPr>
          <p:cNvSpPr/>
          <p:nvPr/>
        </p:nvSpPr>
        <p:spPr>
          <a:xfrm>
            <a:off x="15703742" y="7197629"/>
            <a:ext cx="2640033" cy="697139"/>
          </a:xfrm>
          <a:prstGeom prst="rect">
            <a:avLst/>
          </a:prstGeom>
          <a:solidFill>
            <a:srgbClr val="FDE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Market quality experience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C6C400-1230-7FFE-90F1-6E59C0C3EE50}"/>
              </a:ext>
            </a:extLst>
          </p:cNvPr>
          <p:cNvSpPr/>
          <p:nvPr/>
        </p:nvSpPr>
        <p:spPr>
          <a:xfrm>
            <a:off x="15794827" y="6056459"/>
            <a:ext cx="2655355" cy="906911"/>
          </a:xfrm>
          <a:prstGeom prst="rect">
            <a:avLst/>
          </a:prstGeom>
          <a:solidFill>
            <a:srgbClr val="FDE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Secure paying client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C78DD0-8841-36D8-C92C-FF28944C3B36}"/>
              </a:ext>
            </a:extLst>
          </p:cNvPr>
          <p:cNvSpPr/>
          <p:nvPr/>
        </p:nvSpPr>
        <p:spPr>
          <a:xfrm>
            <a:off x="15536243" y="5020048"/>
            <a:ext cx="2321214" cy="906911"/>
          </a:xfrm>
          <a:prstGeom prst="rect">
            <a:avLst/>
          </a:prstGeom>
          <a:solidFill>
            <a:srgbClr val="FDE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Match supply &amp; demand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32C068F-A5D1-E2EF-4DAC-3D785F77D147}"/>
              </a:ext>
            </a:extLst>
          </p:cNvPr>
          <p:cNvSpPr/>
          <p:nvPr/>
        </p:nvSpPr>
        <p:spPr>
          <a:xfrm>
            <a:off x="15630171" y="8129027"/>
            <a:ext cx="2137955" cy="794461"/>
          </a:xfrm>
          <a:prstGeom prst="rect">
            <a:avLst/>
          </a:prstGeom>
          <a:solidFill>
            <a:srgbClr val="FDE9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Get repeat business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E56AB5-1C3C-8D42-9D84-B15ABEF86CD4}"/>
              </a:ext>
            </a:extLst>
          </p:cNvPr>
          <p:cNvSpPr/>
          <p:nvPr/>
        </p:nvSpPr>
        <p:spPr>
          <a:xfrm>
            <a:off x="10048680" y="7416080"/>
            <a:ext cx="2004507" cy="90691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Risk of damage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BD1EDE-8CFC-B889-FAFA-AFB1152F80BE}"/>
              </a:ext>
            </a:extLst>
          </p:cNvPr>
          <p:cNvSpPr/>
          <p:nvPr/>
        </p:nvSpPr>
        <p:spPr>
          <a:xfrm>
            <a:off x="12726266" y="9105900"/>
            <a:ext cx="2008380" cy="90691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Difficulty to be paid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1EA6C0-B654-0D76-DD65-AD45C17B6F77}"/>
              </a:ext>
            </a:extLst>
          </p:cNvPr>
          <p:cNvSpPr/>
          <p:nvPr/>
        </p:nvSpPr>
        <p:spPr>
          <a:xfrm>
            <a:off x="12372142" y="7007787"/>
            <a:ext cx="1417742" cy="95163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Trust 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88D183-8875-CCA6-E1D8-0CD1B103C84E}"/>
              </a:ext>
            </a:extLst>
          </p:cNvPr>
          <p:cNvSpPr/>
          <p:nvPr/>
        </p:nvSpPr>
        <p:spPr>
          <a:xfrm>
            <a:off x="10601242" y="8440822"/>
            <a:ext cx="1906838" cy="965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Legal protection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0C870B-80C6-33E5-23B4-188A433E0703}"/>
              </a:ext>
            </a:extLst>
          </p:cNvPr>
          <p:cNvCxnSpPr>
            <a:cxnSpLocks/>
            <a:stCxn id="37" idx="3"/>
            <a:endCxn id="42" idx="1"/>
          </p:cNvCxnSpPr>
          <p:nvPr/>
        </p:nvCxnSpPr>
        <p:spPr>
          <a:xfrm flipV="1">
            <a:off x="5621561" y="3306310"/>
            <a:ext cx="6425857" cy="310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068E81B-12DC-D530-2F8D-1A1EC425244B}"/>
              </a:ext>
            </a:extLst>
          </p:cNvPr>
          <p:cNvCxnSpPr>
            <a:cxnSpLocks/>
            <a:stCxn id="36" idx="3"/>
            <a:endCxn id="44" idx="1"/>
          </p:cNvCxnSpPr>
          <p:nvPr/>
        </p:nvCxnSpPr>
        <p:spPr>
          <a:xfrm flipV="1">
            <a:off x="6207410" y="4192176"/>
            <a:ext cx="5146390" cy="4978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F860C5-2CA0-01BD-30E8-6EF94AC485EA}"/>
              </a:ext>
            </a:extLst>
          </p:cNvPr>
          <p:cNvCxnSpPr>
            <a:cxnSpLocks/>
            <a:stCxn id="40" idx="3"/>
            <a:endCxn id="46" idx="1"/>
          </p:cNvCxnSpPr>
          <p:nvPr/>
        </p:nvCxnSpPr>
        <p:spPr>
          <a:xfrm flipV="1">
            <a:off x="7376664" y="5155085"/>
            <a:ext cx="4982253" cy="4638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5375762-8D8A-1084-824A-B6064BCF87EB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9348928" y="6141836"/>
            <a:ext cx="1442115" cy="182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7F8F30F-C84C-1226-31B3-8450C52CE4E1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7328345" y="7869536"/>
            <a:ext cx="2720335" cy="4024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15AA90-52D8-2B10-EEE6-1256F773CDDA}"/>
              </a:ext>
            </a:extLst>
          </p:cNvPr>
          <p:cNvCxnSpPr>
            <a:cxnSpLocks/>
            <a:stCxn id="43" idx="3"/>
            <a:endCxn id="52" idx="1"/>
          </p:cNvCxnSpPr>
          <p:nvPr/>
        </p:nvCxnSpPr>
        <p:spPr>
          <a:xfrm flipV="1">
            <a:off x="8871200" y="9559356"/>
            <a:ext cx="3855066" cy="279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9F176D6-FBB9-8143-A0BB-CDAEC7523936}"/>
              </a:ext>
            </a:extLst>
          </p:cNvPr>
          <p:cNvCxnSpPr>
            <a:cxnSpLocks/>
            <a:stCxn id="39" idx="3"/>
            <a:endCxn id="54" idx="1"/>
          </p:cNvCxnSpPr>
          <p:nvPr/>
        </p:nvCxnSpPr>
        <p:spPr>
          <a:xfrm>
            <a:off x="7016567" y="8909731"/>
            <a:ext cx="3584675" cy="13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6AA37D4-DF72-FA46-CADD-BAEAE17C4B81}"/>
              </a:ext>
            </a:extLst>
          </p:cNvPr>
          <p:cNvSpPr/>
          <p:nvPr/>
        </p:nvSpPr>
        <p:spPr>
          <a:xfrm>
            <a:off x="1451364" y="8523642"/>
            <a:ext cx="2137955" cy="1108701"/>
          </a:xfrm>
          <a:prstGeom prst="rect">
            <a:avLst/>
          </a:prstGeom>
          <a:solidFill>
            <a:srgbClr val="FDDB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morant Garamond Bold" panose="020B0604020202020204" charset="0"/>
              </a:rPr>
              <a:t>Resolution support</a:t>
            </a:r>
          </a:p>
        </p:txBody>
      </p:sp>
      <p:pic>
        <p:nvPicPr>
          <p:cNvPr id="108" name="Picture 107" descr="A picture containing text, font, logo, brand&#10;&#10;Description automatically generated">
            <a:extLst>
              <a:ext uri="{FF2B5EF4-FFF2-40B4-BE49-F238E27FC236}">
                <a16:creationId xmlns:a16="http://schemas.microsoft.com/office/drawing/2014/main" id="{6ED92E8B-AA43-9246-7F4F-DAB4010050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2"/>
          <a:stretch/>
        </p:blipFill>
        <p:spPr>
          <a:xfrm>
            <a:off x="1" y="1"/>
            <a:ext cx="1981200" cy="186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font, logo, brand&#10;&#10;Description automatically generated">
            <a:extLst>
              <a:ext uri="{FF2B5EF4-FFF2-40B4-BE49-F238E27FC236}">
                <a16:creationId xmlns:a16="http://schemas.microsoft.com/office/drawing/2014/main" id="{AE2C0734-5079-1508-9932-9E7AA8F38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2"/>
          <a:stretch/>
        </p:blipFill>
        <p:spPr>
          <a:xfrm>
            <a:off x="1" y="1"/>
            <a:ext cx="1981200" cy="1862029"/>
          </a:xfrm>
          <a:prstGeom prst="rect">
            <a:avLst/>
          </a:prstGeom>
        </p:spPr>
      </p:pic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FA853A09-5431-B551-E798-D5898E562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39"/>
          <a:stretch/>
        </p:blipFill>
        <p:spPr>
          <a:xfrm>
            <a:off x="7034015" y="174172"/>
            <a:ext cx="5245073" cy="1644917"/>
          </a:xfrm>
          <a:prstGeom prst="rect">
            <a:avLst/>
          </a:prstGeom>
        </p:spPr>
      </p:pic>
      <p:pic>
        <p:nvPicPr>
          <p:cNvPr id="6" name="Picture 5" descr="A picture containing text, diagram, plan, font&#10;&#10;Description automatically generated">
            <a:extLst>
              <a:ext uri="{FF2B5EF4-FFF2-40B4-BE49-F238E27FC236}">
                <a16:creationId xmlns:a16="http://schemas.microsoft.com/office/drawing/2014/main" id="{9F424F70-88A8-D138-FF5A-3AB0624DE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1" r="1936" b="72050"/>
          <a:stretch/>
        </p:blipFill>
        <p:spPr>
          <a:xfrm>
            <a:off x="16142111" y="1"/>
            <a:ext cx="2145890" cy="251681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23DFE55-9307-36FF-EC98-9EA28085809D}"/>
              </a:ext>
            </a:extLst>
          </p:cNvPr>
          <p:cNvSpPr/>
          <p:nvPr/>
        </p:nvSpPr>
        <p:spPr>
          <a:xfrm>
            <a:off x="2133600" y="3479720"/>
            <a:ext cx="1800000" cy="720000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Worldwide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reach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CECAF6-948E-E52A-9BAD-BF36D1168C01}"/>
              </a:ext>
            </a:extLst>
          </p:cNvPr>
          <p:cNvSpPr/>
          <p:nvPr/>
        </p:nvSpPr>
        <p:spPr>
          <a:xfrm>
            <a:off x="2133600" y="2411019"/>
            <a:ext cx="1800000" cy="720000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Extra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 revenue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3EF69E-143D-6AAA-C440-F80ED23AC35D}"/>
              </a:ext>
            </a:extLst>
          </p:cNvPr>
          <p:cNvSpPr/>
          <p:nvPr/>
        </p:nvSpPr>
        <p:spPr>
          <a:xfrm>
            <a:off x="2133600" y="5617122"/>
            <a:ext cx="1800000" cy="720000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Airbnb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community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8EBC8D-DAAC-EA64-E0A9-4BA526F0B2C8}"/>
              </a:ext>
            </a:extLst>
          </p:cNvPr>
          <p:cNvSpPr/>
          <p:nvPr/>
        </p:nvSpPr>
        <p:spPr>
          <a:xfrm>
            <a:off x="2133600" y="7754524"/>
            <a:ext cx="1800000" cy="720000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Verified 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8561F6C-777F-F1FB-7974-3155135E8F6A}"/>
              </a:ext>
            </a:extLst>
          </p:cNvPr>
          <p:cNvSpPr/>
          <p:nvPr/>
        </p:nvSpPr>
        <p:spPr>
          <a:xfrm>
            <a:off x="2133600" y="4548421"/>
            <a:ext cx="1800000" cy="720000"/>
          </a:xfrm>
          <a:prstGeom prst="rect">
            <a:avLst/>
          </a:prstGeom>
          <a:solidFill>
            <a:srgbClr val="68B1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Review &amp;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stars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CB184F-E679-1F8E-206A-36DB08B73AAF}"/>
              </a:ext>
            </a:extLst>
          </p:cNvPr>
          <p:cNvSpPr/>
          <p:nvPr/>
        </p:nvSpPr>
        <p:spPr>
          <a:xfrm>
            <a:off x="2133600" y="6685823"/>
            <a:ext cx="1800000" cy="720000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Damage insurance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D9CAAD-F2B7-EBDE-29F1-749F3A4336E7}"/>
              </a:ext>
            </a:extLst>
          </p:cNvPr>
          <p:cNvSpPr/>
          <p:nvPr/>
        </p:nvSpPr>
        <p:spPr>
          <a:xfrm>
            <a:off x="5341164" y="2406856"/>
            <a:ext cx="1800000" cy="72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Profitable rental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53C8D81-B523-CD5A-3E14-A1A9D9E72E00}"/>
              </a:ext>
            </a:extLst>
          </p:cNvPr>
          <p:cNvSpPr/>
          <p:nvPr/>
        </p:nvSpPr>
        <p:spPr>
          <a:xfrm>
            <a:off x="2133600" y="8823224"/>
            <a:ext cx="1800000" cy="720000"/>
          </a:xfrm>
          <a:prstGeom prst="rect">
            <a:avLst/>
          </a:prstGeom>
          <a:solidFill>
            <a:srgbClr val="5F9E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Secure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payment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09B8AD0-0098-7FC3-0ED7-C20A0E78111A}"/>
              </a:ext>
            </a:extLst>
          </p:cNvPr>
          <p:cNvSpPr/>
          <p:nvPr/>
        </p:nvSpPr>
        <p:spPr>
          <a:xfrm>
            <a:off x="5341164" y="3475834"/>
            <a:ext cx="1800000" cy="72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Global marketing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3DFB97-30A6-1309-0E40-2AB7119981EC}"/>
              </a:ext>
            </a:extLst>
          </p:cNvPr>
          <p:cNvSpPr/>
          <p:nvPr/>
        </p:nvSpPr>
        <p:spPr>
          <a:xfrm>
            <a:off x="5341164" y="5613790"/>
            <a:ext cx="1800000" cy="72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Repeat business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ED9776-B670-FEFC-B500-2E43568EB0EF}"/>
              </a:ext>
            </a:extLst>
          </p:cNvPr>
          <p:cNvSpPr/>
          <p:nvPr/>
        </p:nvSpPr>
        <p:spPr>
          <a:xfrm>
            <a:off x="5341164" y="4544812"/>
            <a:ext cx="1800000" cy="72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Visibility of Quality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E56AB5-1C3C-8D42-9D84-B15ABEF86CD4}"/>
              </a:ext>
            </a:extLst>
          </p:cNvPr>
          <p:cNvSpPr/>
          <p:nvPr/>
        </p:nvSpPr>
        <p:spPr>
          <a:xfrm>
            <a:off x="5341164" y="6682768"/>
            <a:ext cx="1800000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Risk of damage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BD1EDE-8CFC-B889-FAFA-AFB1152F80BE}"/>
              </a:ext>
            </a:extLst>
          </p:cNvPr>
          <p:cNvSpPr/>
          <p:nvPr/>
        </p:nvSpPr>
        <p:spPr>
          <a:xfrm>
            <a:off x="5341164" y="8820722"/>
            <a:ext cx="1800000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Difficulty to be paid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F88D183-8875-CCA6-E1D8-0CD1B103C84E}"/>
              </a:ext>
            </a:extLst>
          </p:cNvPr>
          <p:cNvSpPr/>
          <p:nvPr/>
        </p:nvSpPr>
        <p:spPr>
          <a:xfrm>
            <a:off x="5341164" y="7751746"/>
            <a:ext cx="1800000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rmorant Garamond Bold" panose="020B0604020202020204" charset="0"/>
              </a:rPr>
              <a:t>Legal protection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00C870B-80C6-33E5-23B4-188A433E0703}"/>
              </a:ext>
            </a:extLst>
          </p:cNvPr>
          <p:cNvCxnSpPr>
            <a:cxnSpLocks/>
            <a:stCxn id="37" idx="3"/>
            <a:endCxn id="42" idx="1"/>
          </p:cNvCxnSpPr>
          <p:nvPr/>
        </p:nvCxnSpPr>
        <p:spPr>
          <a:xfrm flipV="1">
            <a:off x="3933600" y="2766856"/>
            <a:ext cx="1407564" cy="416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068E81B-12DC-D530-2F8D-1A1EC425244B}"/>
              </a:ext>
            </a:extLst>
          </p:cNvPr>
          <p:cNvCxnSpPr>
            <a:cxnSpLocks/>
            <a:stCxn id="36" idx="3"/>
            <a:endCxn id="44" idx="1"/>
          </p:cNvCxnSpPr>
          <p:nvPr/>
        </p:nvCxnSpPr>
        <p:spPr>
          <a:xfrm flipV="1">
            <a:off x="3933600" y="3835834"/>
            <a:ext cx="1407564" cy="388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F860C5-2CA0-01BD-30E8-6EF94AC485EA}"/>
              </a:ext>
            </a:extLst>
          </p:cNvPr>
          <p:cNvCxnSpPr>
            <a:cxnSpLocks/>
            <a:stCxn id="40" idx="3"/>
            <a:endCxn id="46" idx="1"/>
          </p:cNvCxnSpPr>
          <p:nvPr/>
        </p:nvCxnSpPr>
        <p:spPr>
          <a:xfrm flipV="1">
            <a:off x="3933600" y="4904812"/>
            <a:ext cx="1407564" cy="36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5375762-8D8A-1084-824A-B6064BCF87EB}"/>
              </a:ext>
            </a:extLst>
          </p:cNvPr>
          <p:cNvCxnSpPr>
            <a:cxnSpLocks/>
            <a:stCxn id="38" idx="3"/>
            <a:endCxn id="45" idx="1"/>
          </p:cNvCxnSpPr>
          <p:nvPr/>
        </p:nvCxnSpPr>
        <p:spPr>
          <a:xfrm flipV="1">
            <a:off x="3933600" y="5973790"/>
            <a:ext cx="1407564" cy="33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B7F8F30F-C84C-1226-31B3-8450C52CE4E1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3933600" y="7042768"/>
            <a:ext cx="1407564" cy="30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615AA90-52D8-2B10-EEE6-1256F773CDDA}"/>
              </a:ext>
            </a:extLst>
          </p:cNvPr>
          <p:cNvCxnSpPr>
            <a:cxnSpLocks/>
            <a:stCxn id="43" idx="3"/>
            <a:endCxn id="52" idx="1"/>
          </p:cNvCxnSpPr>
          <p:nvPr/>
        </p:nvCxnSpPr>
        <p:spPr>
          <a:xfrm flipV="1">
            <a:off x="3933600" y="9180722"/>
            <a:ext cx="1407564" cy="25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9F176D6-FBB9-8143-A0BB-CDAEC7523936}"/>
              </a:ext>
            </a:extLst>
          </p:cNvPr>
          <p:cNvCxnSpPr>
            <a:cxnSpLocks/>
            <a:stCxn id="39" idx="3"/>
            <a:endCxn id="54" idx="1"/>
          </p:cNvCxnSpPr>
          <p:nvPr/>
        </p:nvCxnSpPr>
        <p:spPr>
          <a:xfrm flipV="1">
            <a:off x="3933600" y="8111746"/>
            <a:ext cx="1407564" cy="277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2D025BF6-DB2F-3FEE-DF58-97BF2655255F}"/>
              </a:ext>
            </a:extLst>
          </p:cNvPr>
          <p:cNvSpPr txBox="1"/>
          <p:nvPr/>
        </p:nvSpPr>
        <p:spPr>
          <a:xfrm>
            <a:off x="8184233" y="889439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Security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51A8462-ADD5-81E4-9A40-63C03B8881EE}"/>
              </a:ext>
            </a:extLst>
          </p:cNvPr>
          <p:cNvSpPr txBox="1"/>
          <p:nvPr/>
        </p:nvSpPr>
        <p:spPr>
          <a:xfrm>
            <a:off x="8184233" y="782559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Security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F6D4AE8-F43B-C7C7-6777-72FAB89CCCF4}"/>
              </a:ext>
            </a:extLst>
          </p:cNvPr>
          <p:cNvSpPr txBox="1"/>
          <p:nvPr/>
        </p:nvSpPr>
        <p:spPr>
          <a:xfrm>
            <a:off x="8184233" y="6756809"/>
            <a:ext cx="199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Security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AD66767-E986-8658-EBDF-9AE82EEBC675}"/>
              </a:ext>
            </a:extLst>
          </p:cNvPr>
          <p:cNvSpPr txBox="1"/>
          <p:nvPr/>
        </p:nvSpPr>
        <p:spPr>
          <a:xfrm>
            <a:off x="8184233" y="355043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Global audience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4B1D8C66-660C-183D-AE81-93F2BB5E8DF5}"/>
              </a:ext>
            </a:extLst>
          </p:cNvPr>
          <p:cNvSpPr txBox="1"/>
          <p:nvPr/>
        </p:nvSpPr>
        <p:spPr>
          <a:xfrm>
            <a:off x="8184233" y="24816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Easy profits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CE29630-3F21-C000-6A17-4870CC67E630}"/>
              </a:ext>
            </a:extLst>
          </p:cNvPr>
          <p:cNvSpPr txBox="1"/>
          <p:nvPr/>
        </p:nvSpPr>
        <p:spPr>
          <a:xfrm>
            <a:off x="8184233" y="568801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Easy profits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CE4084B-AB70-EB5A-FF5B-A93B0944069B}"/>
              </a:ext>
            </a:extLst>
          </p:cNvPr>
          <p:cNvSpPr txBox="1"/>
          <p:nvPr/>
        </p:nvSpPr>
        <p:spPr>
          <a:xfrm>
            <a:off x="8184233" y="461922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rmorant Garamond Bold" panose="020B0604020202020204" charset="0"/>
              </a:rPr>
              <a:t>Easy profits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030199B-C662-D15C-58DE-D4624025CDC9}"/>
              </a:ext>
            </a:extLst>
          </p:cNvPr>
          <p:cNvSpPr txBox="1"/>
          <p:nvPr/>
        </p:nvSpPr>
        <p:spPr>
          <a:xfrm>
            <a:off x="12503902" y="4039947"/>
            <a:ext cx="5246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rmorant Garamond Bold" panose="020B0604020202020204" charset="0"/>
              </a:rPr>
              <a:t>We help you make </a:t>
            </a:r>
            <a:r>
              <a:rPr lang="en-GB" sz="4800" dirty="0">
                <a:solidFill>
                  <a:srgbClr val="F72741"/>
                </a:solidFill>
                <a:latin typeface="Cormorant Garamond Bold" panose="020B0604020202020204" charset="0"/>
              </a:rPr>
              <a:t>money</a:t>
            </a:r>
            <a:r>
              <a:rPr lang="en-GB" sz="4800" dirty="0">
                <a:latin typeface="Cormorant Garamond Bold" panose="020B0604020202020204" charset="0"/>
              </a:rPr>
              <a:t> by </a:t>
            </a:r>
            <a:r>
              <a:rPr lang="en-GB" sz="4800" dirty="0">
                <a:solidFill>
                  <a:srgbClr val="F72741"/>
                </a:solidFill>
                <a:latin typeface="Cormorant Garamond Bold" panose="020B0604020202020204" charset="0"/>
              </a:rPr>
              <a:t>safely</a:t>
            </a:r>
            <a:r>
              <a:rPr lang="en-GB" sz="4800" dirty="0">
                <a:latin typeface="Cormorant Garamond Bold" panose="020B0604020202020204" charset="0"/>
              </a:rPr>
              <a:t> marketing and </a:t>
            </a:r>
            <a:r>
              <a:rPr lang="en-GB" sz="4800" dirty="0">
                <a:solidFill>
                  <a:srgbClr val="FF0000"/>
                </a:solidFill>
                <a:latin typeface="Cormorant Garamond Bold" panose="020B0604020202020204" charset="0"/>
              </a:rPr>
              <a:t>renting</a:t>
            </a:r>
            <a:r>
              <a:rPr lang="en-GB" sz="4800" dirty="0">
                <a:latin typeface="Cormorant Garamond Bold" panose="020B0604020202020204" charset="0"/>
              </a:rPr>
              <a:t> your rooms to a </a:t>
            </a:r>
            <a:r>
              <a:rPr lang="en-GB" sz="4800" dirty="0">
                <a:solidFill>
                  <a:srgbClr val="F72741"/>
                </a:solidFill>
                <a:latin typeface="Cormorant Garamond Bold" panose="020B0604020202020204" charset="0"/>
              </a:rPr>
              <a:t>global audience</a:t>
            </a:r>
            <a:r>
              <a:rPr lang="en-GB" sz="4800" dirty="0">
                <a:latin typeface="Cormorant Garamond 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5198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3202" y="7186772"/>
            <a:ext cx="18554404" cy="3100228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AutoShape 7"/>
          <p:cNvSpPr/>
          <p:nvPr/>
        </p:nvSpPr>
        <p:spPr>
          <a:xfrm rot="-5400000" flipH="1">
            <a:off x="1746590" y="6747162"/>
            <a:ext cx="352528" cy="4112112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403790" y="8395725"/>
            <a:ext cx="1205527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small" spc="20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Six </a:t>
            </a:r>
            <a:r>
              <a:rPr lang="en-US" sz="8000" cap="small" spc="200" dirty="0">
                <a:solidFill>
                  <a:srgbClr val="404040"/>
                </a:solidFill>
                <a:latin typeface="Cormorant Garamond Bold"/>
              </a:rPr>
              <a:t>S</a:t>
            </a:r>
            <a:r>
              <a:rPr kumimoji="0" lang="en-US" sz="8000" b="0" i="0" u="none" strike="noStrike" kern="1200" cap="small" spc="20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tep</a:t>
            </a:r>
            <a:r>
              <a:rPr kumimoji="0" lang="en-US" sz="8000" b="0" i="0" u="none" strike="noStrike" kern="1200" cap="small" spc="20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ormorant Garamond Bold"/>
                <a:ea typeface="+mn-ea"/>
                <a:cs typeface="+mn-cs"/>
              </a:rPr>
              <a:t> Workshop</a:t>
            </a:r>
          </a:p>
        </p:txBody>
      </p:sp>
      <p:pic>
        <p:nvPicPr>
          <p:cNvPr id="1026" name="Picture 2" descr="What is workshop ?">
            <a:extLst>
              <a:ext uri="{FF2B5EF4-FFF2-40B4-BE49-F238E27FC236}">
                <a16:creationId xmlns:a16="http://schemas.microsoft.com/office/drawing/2014/main" id="{FE710EFF-32A0-497E-A23E-25CBE65F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0" y="800100"/>
            <a:ext cx="8953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4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2000"/>
          </a:blip>
          <a:srcRect l="29257"/>
          <a:stretch>
            <a:fillRect/>
          </a:stretch>
        </p:blipFill>
        <p:spPr>
          <a:xfrm>
            <a:off x="-159667" y="-48185"/>
            <a:ext cx="11018181" cy="1038336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7870717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477000" y="2095500"/>
            <a:ext cx="8003879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spc="480" dirty="0">
                <a:solidFill>
                  <a:srgbClr val="F4F8F3"/>
                </a:solidFill>
                <a:latin typeface="Cormorant Garamond Bold"/>
              </a:rPr>
              <a:t>1. Client jobs to be done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04026" y="3238500"/>
            <a:ext cx="973294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In pairs identify an ideal client for a service line. When the client buys this: </a:t>
            </a:r>
          </a:p>
          <a:p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are the jobs they need done? Remember: functional, social, emotional.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are the gains they want?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are the pains they want to avoid?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5AC9D56-8F3A-E1AE-A6CF-C4EB6FCAD0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816" r="27490"/>
          <a:stretch>
            <a:fillRect/>
          </a:stretch>
        </p:blipFill>
        <p:spPr>
          <a:xfrm>
            <a:off x="36094" y="-9735"/>
            <a:ext cx="8745473" cy="1029673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8402584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485021" y="2042165"/>
            <a:ext cx="8003879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spc="480" dirty="0">
                <a:solidFill>
                  <a:srgbClr val="F4F8F3"/>
                </a:solidFill>
                <a:latin typeface="Cormorant Garamond Bold"/>
              </a:rPr>
              <a:t>2. Consultancy Offering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00" y="3455194"/>
            <a:ext cx="935194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For the service you’re focused on:</a:t>
            </a:r>
          </a:p>
          <a:p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gains does it give the client?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pains does it remove?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chemeClr val="tx1">
                    <a:lumMod val="50000"/>
                    <a:lumOff val="50000"/>
                  </a:schemeClr>
                </a:solidFill>
                <a:latin typeface="Cormorant Garamond Medium"/>
              </a:rPr>
              <a:t>What pains does it not remove?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chemeClr val="tx1">
                  <a:lumMod val="50000"/>
                  <a:lumOff val="50000"/>
                </a:schemeClr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chemeClr val="tx1">
                    <a:lumMod val="50000"/>
                    <a:lumOff val="50000"/>
                  </a:schemeClr>
                </a:solidFill>
                <a:latin typeface="Cormorant Garamond Medium"/>
              </a:rPr>
              <a:t>What benefits does the client not value?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058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2000"/>
          </a:blip>
          <a:srcRect l="29257"/>
          <a:stretch>
            <a:fillRect/>
          </a:stretch>
        </p:blipFill>
        <p:spPr>
          <a:xfrm>
            <a:off x="-159667" y="-48185"/>
            <a:ext cx="11018181" cy="1038336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7870717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501063" y="1909365"/>
            <a:ext cx="8003879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spc="480" dirty="0">
                <a:solidFill>
                  <a:srgbClr val="F4F8F3"/>
                </a:solidFill>
                <a:latin typeface="Cormorant Garamond Bold"/>
              </a:rPr>
              <a:t>3. The competition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00" y="3050381"/>
            <a:ext cx="935194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Who are the main competitors for your service line?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How are you different to them? Think features, pricing, people, method, other services, geography, culture, values etc.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Use this and the previous steps to draft your UVP</a:t>
            </a:r>
          </a:p>
        </p:txBody>
      </p:sp>
    </p:spTree>
    <p:extLst>
      <p:ext uri="{BB962C8B-B14F-4D97-AF65-F5344CB8AC3E}">
        <p14:creationId xmlns:p14="http://schemas.microsoft.com/office/powerpoint/2010/main" val="1111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11547" y="2859"/>
            <a:ext cx="13793440" cy="3388041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38458" r="4918"/>
          <a:stretch>
            <a:fillRect/>
          </a:stretch>
        </p:blipFill>
        <p:spPr>
          <a:xfrm>
            <a:off x="-303236" y="1057039"/>
            <a:ext cx="6965694" cy="820126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238649" y="-303236"/>
            <a:ext cx="20651" cy="10893473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7394928" y="4052586"/>
            <a:ext cx="9185241" cy="6093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spc="26" dirty="0">
                <a:solidFill>
                  <a:srgbClr val="404040"/>
                </a:solidFill>
                <a:latin typeface="Cormorant Garamond Medium"/>
              </a:rPr>
              <a:t>Present you value proposition to the group and improve!</a:t>
            </a:r>
          </a:p>
          <a:p>
            <a:endParaRPr lang="en-US" sz="4400" spc="26" dirty="0">
              <a:solidFill>
                <a:srgbClr val="404040"/>
              </a:solidFill>
              <a:latin typeface="Cormorant Garamond Medium"/>
            </a:endParaRPr>
          </a:p>
          <a:p>
            <a:r>
              <a:rPr lang="en-US" sz="44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Translate your value proposition into language your clients would use.</a:t>
            </a:r>
          </a:p>
          <a:p>
            <a:endParaRPr lang="en-US" sz="4400" spc="30" dirty="0">
              <a:solidFill>
                <a:schemeClr val="tx1">
                  <a:lumMod val="85000"/>
                  <a:lumOff val="15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sz="44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Garamond" panose="02020404030301010803" pitchFamily="18" charset="0"/>
              </a:rPr>
              <a:t>Is your proposition too ‘vanilla’? Does it really capture your essence?</a:t>
            </a:r>
            <a:endParaRPr lang="en-US" sz="4400" spc="26" dirty="0">
              <a:solidFill>
                <a:srgbClr val="404040"/>
              </a:solidFill>
              <a:latin typeface="Cormorant Garamond Medium"/>
            </a:endParaRPr>
          </a:p>
          <a:p>
            <a:endParaRPr lang="en-US" sz="4400" spc="26" dirty="0">
              <a:solidFill>
                <a:srgbClr val="404040"/>
              </a:solidFill>
              <a:latin typeface="Cormorant Garamond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7810" y="1696879"/>
            <a:ext cx="8003879" cy="64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6000" spc="480" dirty="0">
                <a:solidFill>
                  <a:srgbClr val="F4F8F3"/>
                </a:solidFill>
                <a:latin typeface="Cormorant Garamond Bold"/>
              </a:rPr>
              <a:t>4. Present and discuss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1555" r="21555"/>
          <a:stretch>
            <a:fillRect/>
          </a:stretch>
        </p:blipFill>
        <p:spPr>
          <a:xfrm>
            <a:off x="10265267" y="1057039"/>
            <a:ext cx="6994033" cy="820126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56168" y="1669433"/>
            <a:ext cx="8877814" cy="7014046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258101" y="3474282"/>
            <a:ext cx="8476004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20" lvl="1" indent="-302260">
              <a:buFont typeface="Arial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Bring your ‘final’ UVPs together</a:t>
            </a:r>
          </a:p>
          <a:p>
            <a:pPr marL="604520" lvl="1" indent="-302260">
              <a:buFont typeface="Arial"/>
              <a:buChar char="•"/>
            </a:pPr>
            <a:endParaRPr lang="en-US" sz="4400" spc="28" dirty="0">
              <a:solidFill>
                <a:srgbClr val="F4F8F3"/>
              </a:solidFill>
              <a:latin typeface="Garamond" panose="02020404030301010803" pitchFamily="18" charset="0"/>
            </a:endParaRPr>
          </a:p>
          <a:p>
            <a:pPr marL="604520" lvl="1" indent="-302260">
              <a:buFont typeface="Arial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What commonalities are there?</a:t>
            </a:r>
          </a:p>
          <a:p>
            <a:pPr marL="604520" lvl="1" indent="-302260">
              <a:buFont typeface="Arial"/>
              <a:buChar char="•"/>
            </a:pPr>
            <a:endParaRPr lang="en-US" sz="4400" spc="28" dirty="0">
              <a:solidFill>
                <a:srgbClr val="F4F8F3"/>
              </a:solidFill>
              <a:latin typeface="Garamond" panose="02020404030301010803" pitchFamily="18" charset="0"/>
            </a:endParaRPr>
          </a:p>
          <a:p>
            <a:pPr marL="604520" lvl="1" indent="-302260">
              <a:buFont typeface="Arial"/>
              <a:buChar char="•"/>
            </a:pPr>
            <a:r>
              <a:rPr lang="en-US" sz="4400" spc="28" dirty="0">
                <a:solidFill>
                  <a:srgbClr val="F4F8F3"/>
                </a:solidFill>
                <a:latin typeface="Garamond" panose="02020404030301010803" pitchFamily="18" charset="0"/>
              </a:rPr>
              <a:t>This is your company UVP.</a:t>
            </a:r>
          </a:p>
          <a:p>
            <a:pPr marL="604520" lvl="1" indent="-302260">
              <a:buFont typeface="Arial"/>
              <a:buChar char="•"/>
            </a:pPr>
            <a:endParaRPr lang="en-US" sz="4400" spc="28" dirty="0">
              <a:solidFill>
                <a:srgbClr val="F4F8F3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1003632" y="0"/>
            <a:ext cx="45719" cy="10287000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730226" y="2135234"/>
            <a:ext cx="8003879" cy="56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400" spc="480" dirty="0">
                <a:solidFill>
                  <a:srgbClr val="F4F8F3"/>
                </a:solidFill>
                <a:latin typeface="Garamond" panose="02020404030301010803" pitchFamily="18" charset="0"/>
              </a:rPr>
              <a:t>5. Bring together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2000"/>
          </a:blip>
          <a:srcRect l="29257"/>
          <a:stretch>
            <a:fillRect/>
          </a:stretch>
        </p:blipFill>
        <p:spPr>
          <a:xfrm>
            <a:off x="-159667" y="-48185"/>
            <a:ext cx="11018181" cy="1038336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789664" y="1208141"/>
            <a:ext cx="10279395" cy="8812159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17259300" y="-303236"/>
            <a:ext cx="20651" cy="10893473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6477000" y="2452947"/>
            <a:ext cx="8003879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0"/>
              </a:lnSpc>
            </a:pPr>
            <a:r>
              <a:rPr lang="en-US" sz="4800" spc="480" dirty="0">
                <a:solidFill>
                  <a:srgbClr val="F4F8F3"/>
                </a:solidFill>
                <a:latin typeface="Cormorant Garamond Bold"/>
              </a:rPr>
              <a:t>6. What else?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77000" y="3571875"/>
            <a:ext cx="9351949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How can you better market your UVP?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How can your services be improved to better do client jobs?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What client jobs to be done are you not doing that you should be?</a:t>
            </a:r>
          </a:p>
          <a:p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spc="27" dirty="0">
                <a:solidFill>
                  <a:srgbClr val="F4F8F3"/>
                </a:solidFill>
                <a:latin typeface="Cormorant Garamond Medium"/>
              </a:rPr>
              <a:t>Is your company structured to support your UVP?</a:t>
            </a:r>
          </a:p>
          <a:p>
            <a:endParaRPr lang="en-US" sz="4000" spc="27" dirty="0">
              <a:solidFill>
                <a:srgbClr val="F4F8F3"/>
              </a:solidFill>
              <a:latin typeface="Cormorant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836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78526" y="495300"/>
            <a:ext cx="1084739" cy="9938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77800" y="495300"/>
            <a:ext cx="1070140" cy="99389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86600" y="1925124"/>
            <a:ext cx="5063023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To articulate and differentiate the value of </a:t>
            </a:r>
            <a:r>
              <a:rPr kumimoji="0" lang="en-US" sz="3200" b="1" i="1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YOUR </a:t>
            </a: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services vs. the competition.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106400" y="1925124"/>
            <a:ext cx="532758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Finding a UVP is messy and uncertain. 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3CC3EB8-7F38-493E-927D-845BECF8A9EF}"/>
              </a:ext>
            </a:extLst>
          </p:cNvPr>
          <p:cNvSpPr/>
          <p:nvPr/>
        </p:nvSpPr>
        <p:spPr>
          <a:xfrm flipV="1">
            <a:off x="0" y="5029230"/>
            <a:ext cx="18276675" cy="45719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EC499E3B-37FF-4201-83AB-33831E7D8578}"/>
              </a:ext>
            </a:extLst>
          </p:cNvPr>
          <p:cNvSpPr/>
          <p:nvPr/>
        </p:nvSpPr>
        <p:spPr>
          <a:xfrm>
            <a:off x="5943600" y="4914900"/>
            <a:ext cx="219024" cy="209643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F3B7EE9D-7191-4F0B-9179-631A960CD23E}"/>
              </a:ext>
            </a:extLst>
          </p:cNvPr>
          <p:cNvSpPr/>
          <p:nvPr/>
        </p:nvSpPr>
        <p:spPr>
          <a:xfrm>
            <a:off x="13192176" y="4933857"/>
            <a:ext cx="219024" cy="209643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665A5665-7E40-4A7A-806B-6CB84A816FA9}"/>
              </a:ext>
            </a:extLst>
          </p:cNvPr>
          <p:cNvSpPr txBox="1"/>
          <p:nvPr/>
        </p:nvSpPr>
        <p:spPr>
          <a:xfrm>
            <a:off x="863199" y="1976075"/>
            <a:ext cx="4851801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Why should clients buy from </a:t>
            </a:r>
            <a:r>
              <a:rPr kumimoji="0" lang="en-US" sz="3200" b="0" i="1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YOUR </a:t>
            </a: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firm?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365E38C-D583-4254-99B6-CE4B5313B1C4}"/>
              </a:ext>
            </a:extLst>
          </p:cNvPr>
          <p:cNvSpPr txBox="1"/>
          <p:nvPr/>
        </p:nvSpPr>
        <p:spPr>
          <a:xfrm>
            <a:off x="6934200" y="8253561"/>
            <a:ext cx="4797987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Appealing to everyone = appealing to no-one</a:t>
            </a: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1C2D742-73FE-493C-961E-43FB63A576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34200" y="6825742"/>
            <a:ext cx="993892" cy="993892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734A6413-A426-4AC5-B395-07F98E8A72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3199" y="581656"/>
            <a:ext cx="986438" cy="9938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6CBCBAA-0114-494A-A7A8-C2EC2A29EF4A}"/>
              </a:ext>
            </a:extLst>
          </p:cNvPr>
          <p:cNvSpPr txBox="1"/>
          <p:nvPr/>
        </p:nvSpPr>
        <p:spPr>
          <a:xfrm>
            <a:off x="13182600" y="8082496"/>
            <a:ext cx="5715000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No spectators!</a:t>
            </a:r>
          </a:p>
        </p:txBody>
      </p:sp>
      <p:sp>
        <p:nvSpPr>
          <p:cNvPr id="26" name="AutoShape 5">
            <a:extLst>
              <a:ext uri="{FF2B5EF4-FFF2-40B4-BE49-F238E27FC236}">
                <a16:creationId xmlns:a16="http://schemas.microsoft.com/office/drawing/2014/main" id="{0B4ADD60-826F-4120-8390-D1F90B612BC0}"/>
              </a:ext>
            </a:extLst>
          </p:cNvPr>
          <p:cNvSpPr/>
          <p:nvPr/>
        </p:nvSpPr>
        <p:spPr>
          <a:xfrm>
            <a:off x="12341549" y="4914013"/>
            <a:ext cx="219024" cy="209643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3545089F-E77E-4020-B98E-360FB26EC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65748" y="6825742"/>
            <a:ext cx="1070140" cy="993892"/>
          </a:xfrm>
          <a:prstGeom prst="rect">
            <a:avLst/>
          </a:prstGeom>
        </p:spPr>
      </p:pic>
      <p:sp>
        <p:nvSpPr>
          <p:cNvPr id="2" name="TextBox 12">
            <a:extLst>
              <a:ext uri="{FF2B5EF4-FFF2-40B4-BE49-F238E27FC236}">
                <a16:creationId xmlns:a16="http://schemas.microsoft.com/office/drawing/2014/main" id="{E5FEDA72-8AF6-4FE1-186F-6355180CC3A3}"/>
              </a:ext>
            </a:extLst>
          </p:cNvPr>
          <p:cNvSpPr txBox="1"/>
          <p:nvPr/>
        </p:nvSpPr>
        <p:spPr>
          <a:xfrm>
            <a:off x="8758528" y="816559"/>
            <a:ext cx="1983604" cy="53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Aim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846DB3F-E0FB-5182-50E4-9A7252EF4E1B}"/>
              </a:ext>
            </a:extLst>
          </p:cNvPr>
          <p:cNvSpPr txBox="1"/>
          <p:nvPr/>
        </p:nvSpPr>
        <p:spPr>
          <a:xfrm>
            <a:off x="14288926" y="816559"/>
            <a:ext cx="3777735" cy="52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Art, not science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03931D3C-A665-B29D-D76B-E58995E08610}"/>
              </a:ext>
            </a:extLst>
          </p:cNvPr>
          <p:cNvSpPr txBox="1"/>
          <p:nvPr/>
        </p:nvSpPr>
        <p:spPr>
          <a:xfrm>
            <a:off x="2463399" y="882121"/>
            <a:ext cx="1983604" cy="530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UVP</a:t>
            </a:r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1381846B-BAA1-57B4-53EC-D5CFE4C8D0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62013" y="6823737"/>
            <a:ext cx="998887" cy="993892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AFE13D96-2DA0-D57B-0291-8AFB903EC47C}"/>
              </a:ext>
            </a:extLst>
          </p:cNvPr>
          <p:cNvSpPr txBox="1"/>
          <p:nvPr/>
        </p:nvSpPr>
        <p:spPr>
          <a:xfrm>
            <a:off x="1001592" y="8253561"/>
            <a:ext cx="4615703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Do not vote on anything. Avoid groupthink or decision by committee.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4DC85BE0-09AD-4ECD-5FC9-85FBC785C02E}"/>
              </a:ext>
            </a:extLst>
          </p:cNvPr>
          <p:cNvSpPr txBox="1"/>
          <p:nvPr/>
        </p:nvSpPr>
        <p:spPr>
          <a:xfrm>
            <a:off x="2619570" y="7144996"/>
            <a:ext cx="3777735" cy="52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No voting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5FBAC7D3-E804-FB8C-26BC-048CD03334FF}"/>
              </a:ext>
            </a:extLst>
          </p:cNvPr>
          <p:cNvSpPr txBox="1"/>
          <p:nvPr/>
        </p:nvSpPr>
        <p:spPr>
          <a:xfrm>
            <a:off x="8498616" y="7174224"/>
            <a:ext cx="3777735" cy="525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2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Cormorant Garamond Medium"/>
                <a:ea typeface="+mn-ea"/>
                <a:cs typeface="+mn-cs"/>
              </a:rPr>
              <a:t>Vanilla is bad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DCEFE2-0BC1-7578-B27A-4BE29CE751F6}"/>
              </a:ext>
            </a:extLst>
          </p:cNvPr>
          <p:cNvSpPr/>
          <p:nvPr/>
        </p:nvSpPr>
        <p:spPr>
          <a:xfrm>
            <a:off x="6172200" y="4457700"/>
            <a:ext cx="7019976" cy="1067704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udy Old Style" panose="02020502050305020303" pitchFamily="18" charset="0"/>
                <a:ea typeface="+mn-ea"/>
                <a:cs typeface="+mn-cs"/>
              </a:rPr>
              <a:t>Workshop Guidance</a:t>
            </a:r>
          </a:p>
        </p:txBody>
      </p:sp>
    </p:spTree>
    <p:extLst>
      <p:ext uri="{BB962C8B-B14F-4D97-AF65-F5344CB8AC3E}">
        <p14:creationId xmlns:p14="http://schemas.microsoft.com/office/powerpoint/2010/main" val="20865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2C077A-149E-48F1-BD55-60ED028819CC}"/>
              </a:ext>
            </a:extLst>
          </p:cNvPr>
          <p:cNvSpPr txBox="1"/>
          <p:nvPr/>
        </p:nvSpPr>
        <p:spPr>
          <a:xfrm>
            <a:off x="3581400" y="7810500"/>
            <a:ext cx="9144000" cy="1258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0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4F8F3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www.joeomahoney.com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4F8F3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A3F7B06-C0E5-48BF-B634-EE606FCEE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86100"/>
            <a:ext cx="9598925" cy="321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id="{7FAF46D7-C30B-B01B-0275-318FE343467C}"/>
              </a:ext>
            </a:extLst>
          </p:cNvPr>
          <p:cNvSpPr/>
          <p:nvPr/>
        </p:nvSpPr>
        <p:spPr>
          <a:xfrm>
            <a:off x="17363581" y="6611491"/>
            <a:ext cx="248451" cy="3675510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57156E-516F-38D5-4032-7B18E76D881F}"/>
              </a:ext>
            </a:extLst>
          </p:cNvPr>
          <p:cNvSpPr txBox="1"/>
          <p:nvPr/>
        </p:nvSpPr>
        <p:spPr>
          <a:xfrm rot="-5400000">
            <a:off x="14335894" y="2921480"/>
            <a:ext cx="630462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rgbClr val="A6A6A6"/>
                </a:solidFill>
                <a:latin typeface="Playfair Display"/>
              </a:rPr>
              <a:t>Value Proposition Template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01E042-B066-774C-285B-BB4FA0C11B86}"/>
              </a:ext>
            </a:extLst>
          </p:cNvPr>
          <p:cNvSpPr/>
          <p:nvPr/>
        </p:nvSpPr>
        <p:spPr>
          <a:xfrm>
            <a:off x="10066221" y="1494919"/>
            <a:ext cx="5698003" cy="3496182"/>
          </a:xfrm>
          <a:custGeom>
            <a:avLst/>
            <a:gdLst>
              <a:gd name="connsiteX0" fmla="*/ 3248968 w 3248967"/>
              <a:gd name="connsiteY0" fmla="*/ 542742 h 1893983"/>
              <a:gd name="connsiteX1" fmla="*/ 1997541 w 3248967"/>
              <a:gd name="connsiteY1" fmla="*/ 1893983 h 1893983"/>
              <a:gd name="connsiteX2" fmla="*/ 0 w 3248967"/>
              <a:gd name="connsiteY2" fmla="*/ 1893983 h 1893983"/>
              <a:gd name="connsiteX3" fmla="*/ 1915194 w 3248967"/>
              <a:gd name="connsiteY3" fmla="*/ 0 h 1893983"/>
              <a:gd name="connsiteX4" fmla="*/ 3248968 w 3248967"/>
              <a:gd name="connsiteY4" fmla="*/ 542742 h 189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967" h="1893983">
                <a:moveTo>
                  <a:pt x="3248968" y="542742"/>
                </a:moveTo>
                <a:lnTo>
                  <a:pt x="1997541" y="1893983"/>
                </a:lnTo>
                <a:lnTo>
                  <a:pt x="0" y="1893983"/>
                </a:lnTo>
                <a:cubicBezTo>
                  <a:pt x="11229" y="845929"/>
                  <a:pt x="864645" y="0"/>
                  <a:pt x="1915194" y="0"/>
                </a:cubicBezTo>
                <a:cubicBezTo>
                  <a:pt x="2432983" y="1248"/>
                  <a:pt x="2904607" y="207115"/>
                  <a:pt x="3248968" y="542742"/>
                </a:cubicBezTo>
                <a:close/>
              </a:path>
            </a:pathLst>
          </a:custGeom>
          <a:solidFill>
            <a:srgbClr val="D9D9D9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841BFC-4648-917F-78C2-AAF3204A5D7C}"/>
              </a:ext>
            </a:extLst>
          </p:cNvPr>
          <p:cNvSpPr/>
          <p:nvPr/>
        </p:nvSpPr>
        <p:spPr>
          <a:xfrm>
            <a:off x="10064034" y="4991101"/>
            <a:ext cx="5717697" cy="3574489"/>
          </a:xfrm>
          <a:custGeom>
            <a:avLst/>
            <a:gdLst>
              <a:gd name="connsiteX0" fmla="*/ 3260197 w 3260196"/>
              <a:gd name="connsiteY0" fmla="*/ 1383681 h 1936404"/>
              <a:gd name="connsiteX1" fmla="*/ 1915194 w 3260196"/>
              <a:gd name="connsiteY1" fmla="*/ 1936405 h 1936404"/>
              <a:gd name="connsiteX2" fmla="*/ 0 w 3260196"/>
              <a:gd name="connsiteY2" fmla="*/ 21211 h 1936404"/>
              <a:gd name="connsiteX3" fmla="*/ 0 w 3260196"/>
              <a:gd name="connsiteY3" fmla="*/ 0 h 1936404"/>
              <a:gd name="connsiteX4" fmla="*/ 1998789 w 3260196"/>
              <a:gd name="connsiteY4" fmla="*/ 0 h 1936404"/>
              <a:gd name="connsiteX5" fmla="*/ 1988807 w 3260196"/>
              <a:gd name="connsiteY5" fmla="*/ 11229 h 1936404"/>
              <a:gd name="connsiteX6" fmla="*/ 3260197 w 3260196"/>
              <a:gd name="connsiteY6" fmla="*/ 1383681 h 19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196" h="1936404">
                <a:moveTo>
                  <a:pt x="3260197" y="1383681"/>
                </a:moveTo>
                <a:cubicBezTo>
                  <a:pt x="2914588" y="1725546"/>
                  <a:pt x="2439221" y="1936405"/>
                  <a:pt x="1915194" y="1936405"/>
                </a:cubicBezTo>
                <a:cubicBezTo>
                  <a:pt x="857158" y="1936405"/>
                  <a:pt x="0" y="1079246"/>
                  <a:pt x="0" y="21211"/>
                </a:cubicBezTo>
                <a:cubicBezTo>
                  <a:pt x="0" y="13725"/>
                  <a:pt x="0" y="7486"/>
                  <a:pt x="0" y="0"/>
                </a:cubicBezTo>
                <a:lnTo>
                  <a:pt x="1998789" y="0"/>
                </a:lnTo>
                <a:lnTo>
                  <a:pt x="1988807" y="11229"/>
                </a:lnTo>
                <a:lnTo>
                  <a:pt x="3260197" y="13836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4CD508-F9A9-A389-2FD7-148ADB3839EF}"/>
              </a:ext>
            </a:extLst>
          </p:cNvPr>
          <p:cNvSpPr/>
          <p:nvPr/>
        </p:nvSpPr>
        <p:spPr>
          <a:xfrm>
            <a:off x="13551982" y="2496788"/>
            <a:ext cx="3229744" cy="5048506"/>
          </a:xfrm>
          <a:custGeom>
            <a:avLst/>
            <a:gdLst>
              <a:gd name="connsiteX0" fmla="*/ 1841581 w 1841580"/>
              <a:gd name="connsiteY0" fmla="*/ 1372452 h 2734921"/>
              <a:gd name="connsiteX1" fmla="*/ 1272637 w 1841580"/>
              <a:gd name="connsiteY1" fmla="*/ 2734922 h 2734921"/>
              <a:gd name="connsiteX2" fmla="*/ 0 w 1841580"/>
              <a:gd name="connsiteY2" fmla="*/ 1362470 h 2734921"/>
              <a:gd name="connsiteX3" fmla="*/ 9981 w 1841580"/>
              <a:gd name="connsiteY3" fmla="*/ 1351241 h 2734921"/>
              <a:gd name="connsiteX4" fmla="*/ 1261408 w 1841580"/>
              <a:gd name="connsiteY4" fmla="*/ 0 h 2734921"/>
              <a:gd name="connsiteX5" fmla="*/ 1841581 w 1841580"/>
              <a:gd name="connsiteY5" fmla="*/ 1372452 h 273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80" h="2734921">
                <a:moveTo>
                  <a:pt x="1841581" y="1372452"/>
                </a:moveTo>
                <a:cubicBezTo>
                  <a:pt x="1841581" y="1905213"/>
                  <a:pt x="1623236" y="2388066"/>
                  <a:pt x="1272637" y="2734922"/>
                </a:cubicBezTo>
                <a:lnTo>
                  <a:pt x="0" y="1362470"/>
                </a:lnTo>
                <a:lnTo>
                  <a:pt x="9981" y="1351241"/>
                </a:lnTo>
                <a:lnTo>
                  <a:pt x="1261408" y="0"/>
                </a:lnTo>
                <a:cubicBezTo>
                  <a:pt x="1619493" y="348104"/>
                  <a:pt x="1841581" y="834700"/>
                  <a:pt x="1841581" y="1372452"/>
                </a:cubicBezTo>
                <a:close/>
              </a:path>
            </a:pathLst>
          </a:custGeom>
          <a:solidFill>
            <a:srgbClr val="404040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74940B-667A-CD0C-EA8B-9D19C670434C}"/>
              </a:ext>
            </a:extLst>
          </p:cNvPr>
          <p:cNvSpPr/>
          <p:nvPr/>
        </p:nvSpPr>
        <p:spPr>
          <a:xfrm>
            <a:off x="111648" y="4991101"/>
            <a:ext cx="6673929" cy="3581399"/>
          </a:xfrm>
          <a:custGeom>
            <a:avLst/>
            <a:gdLst>
              <a:gd name="connsiteX0" fmla="*/ 3805434 w 3805434"/>
              <a:gd name="connsiteY0" fmla="*/ 0 h 1940147"/>
              <a:gd name="connsiteX1" fmla="*/ 3805434 w 3805434"/>
              <a:gd name="connsiteY1" fmla="*/ 1940148 h 1940147"/>
              <a:gd name="connsiteX2" fmla="*/ 0 w 3805434"/>
              <a:gd name="connsiteY2" fmla="*/ 1940148 h 1940147"/>
              <a:gd name="connsiteX3" fmla="*/ 1896479 w 3805434"/>
              <a:gd name="connsiteY3" fmla="*/ 0 h 1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434" h="1940147">
                <a:moveTo>
                  <a:pt x="3805434" y="0"/>
                </a:moveTo>
                <a:lnTo>
                  <a:pt x="3805434" y="1940148"/>
                </a:lnTo>
                <a:lnTo>
                  <a:pt x="0" y="1940148"/>
                </a:lnTo>
                <a:lnTo>
                  <a:pt x="189647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EA43EB7-856E-02AA-D2E8-1AC2C8DEF8A8}"/>
              </a:ext>
            </a:extLst>
          </p:cNvPr>
          <p:cNvSpPr/>
          <p:nvPr/>
        </p:nvSpPr>
        <p:spPr>
          <a:xfrm>
            <a:off x="111648" y="1409700"/>
            <a:ext cx="6673929" cy="3581399"/>
          </a:xfrm>
          <a:custGeom>
            <a:avLst/>
            <a:gdLst>
              <a:gd name="connsiteX0" fmla="*/ 3805434 w 3805434"/>
              <a:gd name="connsiteY0" fmla="*/ 0 h 1940147"/>
              <a:gd name="connsiteX1" fmla="*/ 3805434 w 3805434"/>
              <a:gd name="connsiteY1" fmla="*/ 1940148 h 1940147"/>
              <a:gd name="connsiteX2" fmla="*/ 1896479 w 3805434"/>
              <a:gd name="connsiteY2" fmla="*/ 1940148 h 1940147"/>
              <a:gd name="connsiteX3" fmla="*/ 0 w 3805434"/>
              <a:gd name="connsiteY3" fmla="*/ 0 h 1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434" h="1940147">
                <a:moveTo>
                  <a:pt x="3805434" y="0"/>
                </a:moveTo>
                <a:lnTo>
                  <a:pt x="3805434" y="1940148"/>
                </a:lnTo>
                <a:lnTo>
                  <a:pt x="1896479" y="19401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A5485C-0CB2-9AC7-87A3-38975047EB63}"/>
              </a:ext>
            </a:extLst>
          </p:cNvPr>
          <p:cNvSpPr/>
          <p:nvPr/>
        </p:nvSpPr>
        <p:spPr>
          <a:xfrm>
            <a:off x="91955" y="1409700"/>
            <a:ext cx="3345717" cy="7162800"/>
          </a:xfrm>
          <a:custGeom>
            <a:avLst/>
            <a:gdLst>
              <a:gd name="connsiteX0" fmla="*/ 1907708 w 1907707"/>
              <a:gd name="connsiteY0" fmla="*/ 1940148 h 3880295"/>
              <a:gd name="connsiteX1" fmla="*/ 11229 w 1907707"/>
              <a:gd name="connsiteY1" fmla="*/ 3880295 h 3880295"/>
              <a:gd name="connsiteX2" fmla="*/ 0 w 1907707"/>
              <a:gd name="connsiteY2" fmla="*/ 3880295 h 3880295"/>
              <a:gd name="connsiteX3" fmla="*/ 0 w 1907707"/>
              <a:gd name="connsiteY3" fmla="*/ 0 h 3880295"/>
              <a:gd name="connsiteX4" fmla="*/ 11229 w 1907707"/>
              <a:gd name="connsiteY4" fmla="*/ 0 h 38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7" h="3880295">
                <a:moveTo>
                  <a:pt x="1907708" y="1940148"/>
                </a:moveTo>
                <a:lnTo>
                  <a:pt x="11229" y="3880295"/>
                </a:lnTo>
                <a:lnTo>
                  <a:pt x="0" y="3880295"/>
                </a:lnTo>
                <a:lnTo>
                  <a:pt x="0" y="0"/>
                </a:lnTo>
                <a:lnTo>
                  <a:pt x="11229" y="0"/>
                </a:lnTo>
                <a:close/>
              </a:path>
            </a:pathLst>
          </a:custGeom>
          <a:solidFill>
            <a:srgbClr val="404040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D68E3260-B462-C88A-EBD5-832CE050E058}"/>
              </a:ext>
            </a:extLst>
          </p:cNvPr>
          <p:cNvSpPr txBox="1"/>
          <p:nvPr/>
        </p:nvSpPr>
        <p:spPr>
          <a:xfrm>
            <a:off x="11590418" y="1961439"/>
            <a:ext cx="1269432" cy="80627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solidFill>
                  <a:srgbClr val="404040"/>
                </a:solidFill>
                <a:latin typeface="Cormorant Garamond Medium"/>
              </a:rPr>
              <a:t>Gain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B0B9904-2D46-9B53-25A5-02E89E6AA091}"/>
              </a:ext>
            </a:extLst>
          </p:cNvPr>
          <p:cNvSpPr txBox="1"/>
          <p:nvPr/>
        </p:nvSpPr>
        <p:spPr>
          <a:xfrm>
            <a:off x="11592267" y="5641533"/>
            <a:ext cx="1350428" cy="80627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latin typeface="Cormorant Garamond Medium"/>
              </a:rPr>
              <a:t>Pains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5CCD2169-0040-5CAF-4625-3885907532FA}"/>
              </a:ext>
            </a:extLst>
          </p:cNvPr>
          <p:cNvSpPr txBox="1"/>
          <p:nvPr/>
        </p:nvSpPr>
        <p:spPr>
          <a:xfrm>
            <a:off x="14935200" y="3168015"/>
            <a:ext cx="204839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0" lvl="1">
              <a:spcBef>
                <a:spcPts val="600"/>
              </a:spcBef>
            </a:pPr>
            <a:r>
              <a:rPr lang="en-US" sz="3200" spc="28" dirty="0">
                <a:solidFill>
                  <a:schemeClr val="bg1"/>
                </a:solidFill>
                <a:latin typeface="Cormorant Garamond Medium"/>
              </a:rPr>
              <a:t>Client Jobs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FA49E5-64EA-C3B3-8697-5AE84FF74C91}"/>
              </a:ext>
            </a:extLst>
          </p:cNvPr>
          <p:cNvSpPr txBox="1"/>
          <p:nvPr/>
        </p:nvSpPr>
        <p:spPr>
          <a:xfrm>
            <a:off x="598474" y="1286012"/>
            <a:ext cx="3014517" cy="80627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solidFill>
                  <a:srgbClr val="404040"/>
                </a:solidFill>
                <a:latin typeface="Cormorant Garamond Medium"/>
              </a:rPr>
              <a:t>Gain Creators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AD5C6E-DCD7-7824-626F-5D96122AD9B4}"/>
              </a:ext>
            </a:extLst>
          </p:cNvPr>
          <p:cNvSpPr txBox="1"/>
          <p:nvPr/>
        </p:nvSpPr>
        <p:spPr>
          <a:xfrm>
            <a:off x="940326" y="4727257"/>
            <a:ext cx="241247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302260" lvl="1">
              <a:spcBef>
                <a:spcPts val="600"/>
              </a:spcBef>
              <a:defRPr sz="2800" spc="28">
                <a:solidFill>
                  <a:srgbClr val="404040"/>
                </a:solidFill>
                <a:latin typeface="Cormorant Garamond Medium"/>
              </a:defRPr>
            </a:lvl2pPr>
          </a:lstStyle>
          <a:p>
            <a:pPr lvl="1"/>
            <a:r>
              <a:rPr lang="en-US" sz="32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DF7337-55CC-91F6-071D-EDDD587763C8}"/>
              </a:ext>
            </a:extLst>
          </p:cNvPr>
          <p:cNvSpPr txBox="1"/>
          <p:nvPr/>
        </p:nvSpPr>
        <p:spPr>
          <a:xfrm>
            <a:off x="3989066" y="5105894"/>
            <a:ext cx="2820448" cy="806274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latin typeface="Cormorant Garamond Medium"/>
              </a:rPr>
              <a:t>Pain Relivers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E2C5C6-04B7-4AF7-B0BE-F2BC5F4CD0B3}"/>
              </a:ext>
            </a:extLst>
          </p:cNvPr>
          <p:cNvCxnSpPr/>
          <p:nvPr/>
        </p:nvCxnSpPr>
        <p:spPr>
          <a:xfrm>
            <a:off x="3304689" y="5008837"/>
            <a:ext cx="3846839" cy="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D42E28-E675-5F68-14A8-4FBC952182E5}"/>
              </a:ext>
            </a:extLst>
          </p:cNvPr>
          <p:cNvCxnSpPr>
            <a:cxnSpLocks/>
          </p:cNvCxnSpPr>
          <p:nvPr/>
        </p:nvCxnSpPr>
        <p:spPr>
          <a:xfrm flipH="1">
            <a:off x="9747411" y="5008837"/>
            <a:ext cx="3846839" cy="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4A31B6D-CEAC-8D09-A916-E5B77EFAC79E}"/>
              </a:ext>
            </a:extLst>
          </p:cNvPr>
          <p:cNvSpPr/>
          <p:nvPr/>
        </p:nvSpPr>
        <p:spPr>
          <a:xfrm>
            <a:off x="13142273" y="4359743"/>
            <a:ext cx="1162785" cy="1223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F5839C-6744-6361-C56C-5804B2536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04012" y="4541471"/>
            <a:ext cx="809928" cy="84279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2BDC2FB-D839-3561-B741-AF81FC345E2C}"/>
              </a:ext>
            </a:extLst>
          </p:cNvPr>
          <p:cNvSpPr/>
          <p:nvPr/>
        </p:nvSpPr>
        <p:spPr>
          <a:xfrm>
            <a:off x="2625526" y="4359743"/>
            <a:ext cx="1162785" cy="12238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5F70E46-3F26-B5F1-32CE-E1199EE4D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87028" y="4525707"/>
            <a:ext cx="860321" cy="8828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D14251-4BF1-291C-B6D3-ED6E56A7B947}"/>
              </a:ext>
            </a:extLst>
          </p:cNvPr>
          <p:cNvSpPr/>
          <p:nvPr/>
        </p:nvSpPr>
        <p:spPr>
          <a:xfrm>
            <a:off x="7397589" y="4015317"/>
            <a:ext cx="2189268" cy="2035134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F58D0-3F38-FED1-ECA7-3D80D636E1F4}"/>
              </a:ext>
            </a:extLst>
          </p:cNvPr>
          <p:cNvSpPr txBox="1"/>
          <p:nvPr/>
        </p:nvSpPr>
        <p:spPr>
          <a:xfrm>
            <a:off x="7705474" y="4786662"/>
            <a:ext cx="121805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302260" lvl="1">
              <a:spcBef>
                <a:spcPts val="600"/>
              </a:spcBef>
              <a:defRPr sz="2800" spc="28">
                <a:solidFill>
                  <a:srgbClr val="404040"/>
                </a:solidFill>
                <a:latin typeface="Cormorant Garamond Medium"/>
              </a:defRPr>
            </a:lvl2pPr>
          </a:lstStyle>
          <a:p>
            <a:pPr lvl="1" algn="ctr"/>
            <a:r>
              <a:rPr lang="en-US" sz="3200" dirty="0">
                <a:solidFill>
                  <a:schemeClr val="bg1"/>
                </a:solidFill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29506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210643" cy="10287000"/>
          </a:xfrm>
          <a:prstGeom prst="rect">
            <a:avLst/>
          </a:prstGeom>
          <a:solidFill>
            <a:srgbClr val="D9D9D9"/>
          </a:solidFill>
        </p:spPr>
        <p:txBody>
          <a:bodyPr/>
          <a:lstStyle/>
          <a:p>
            <a:endParaRPr lang="en-GB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051" r="16051"/>
          <a:stretch>
            <a:fillRect/>
          </a:stretch>
        </p:blipFill>
        <p:spPr>
          <a:xfrm>
            <a:off x="1005052" y="4069474"/>
            <a:ext cx="6200539" cy="6217526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13693141" y="-2984335"/>
            <a:ext cx="45719" cy="9144000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28700" y="1580350"/>
            <a:ext cx="6190176" cy="1221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rgbClr val="404040"/>
                </a:solidFill>
                <a:latin typeface="Garamond" panose="02020404030301010803" pitchFamily="18" charset="0"/>
              </a:rPr>
              <a:t>Structure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0765" y="2819502"/>
            <a:ext cx="7862183" cy="540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What is a UVP?</a:t>
            </a:r>
          </a:p>
          <a:p>
            <a:pPr algn="r">
              <a:lnSpc>
                <a:spcPct val="15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Workshop Guidance</a:t>
            </a:r>
          </a:p>
          <a:p>
            <a:pPr algn="r">
              <a:lnSpc>
                <a:spcPct val="15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Jobs to be done</a:t>
            </a:r>
          </a:p>
          <a:p>
            <a:pPr algn="r">
              <a:lnSpc>
                <a:spcPct val="150000"/>
              </a:lnSpc>
            </a:pPr>
            <a:r>
              <a:rPr lang="en-US" sz="6000" spc="30" dirty="0">
                <a:solidFill>
                  <a:srgbClr val="404040"/>
                </a:solidFill>
                <a:latin typeface="Garamond" panose="02020404030301010803" pitchFamily="18" charset="0"/>
              </a:rPr>
              <a:t>6 Step Workshop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8166-D2BC-E22D-476E-29A3612B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783"/>
            <a:ext cx="15773400" cy="1700249"/>
          </a:xfrm>
        </p:spPr>
        <p:txBody>
          <a:bodyPr vert="horz" lIns="137160" tIns="68580" rIns="137160" bIns="6858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7800">
                <a:ea typeface="+mj-ea"/>
                <a:cs typeface="+mj-cs"/>
              </a:rPr>
              <a:t> </a:t>
            </a:r>
            <a:r>
              <a:rPr lang="en-US" sz="7800" b="1">
                <a:ea typeface="+mj-ea"/>
                <a:cs typeface="+mj-cs"/>
              </a:rPr>
              <a:t>Value Proposition hierarchy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283A82C-D2DE-26AD-0974-D11F92928CFD}"/>
              </a:ext>
            </a:extLst>
          </p:cNvPr>
          <p:cNvGraphicFramePr/>
          <p:nvPr/>
        </p:nvGraphicFramePr>
        <p:xfrm>
          <a:off x="1257300" y="2743200"/>
          <a:ext cx="15773400" cy="6528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027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FBAD3-D79F-A664-A305-2073C6F9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835493"/>
            <a:ext cx="15773400" cy="1700540"/>
          </a:xfrm>
        </p:spPr>
        <p:txBody>
          <a:bodyPr>
            <a:normAutofit/>
          </a:bodyPr>
          <a:lstStyle/>
          <a:p>
            <a:r>
              <a:rPr lang="en-GB" sz="7800"/>
              <a:t>There are 5 foundations</a:t>
            </a:r>
          </a:p>
        </p:txBody>
      </p:sp>
      <p:graphicFrame>
        <p:nvGraphicFramePr>
          <p:cNvPr id="20" name="Content Placeholder 4">
            <a:extLst>
              <a:ext uri="{FF2B5EF4-FFF2-40B4-BE49-F238E27FC236}">
                <a16:creationId xmlns:a16="http://schemas.microsoft.com/office/drawing/2014/main" id="{A5BD9F29-51DD-D121-FE3A-330C18907E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7299" y="2253344"/>
          <a:ext cx="16712648" cy="701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9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DB1D8F-D6A0-9AC2-3D90-83B7AE868B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714091"/>
              </p:ext>
            </p:extLst>
          </p:nvPr>
        </p:nvGraphicFramePr>
        <p:xfrm>
          <a:off x="1447800" y="190500"/>
          <a:ext cx="15163800" cy="982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CBC03C-1CF6-9A26-BBB6-459917EFC539}"/>
              </a:ext>
            </a:extLst>
          </p:cNvPr>
          <p:cNvSpPr txBox="1"/>
          <p:nvPr/>
        </p:nvSpPr>
        <p:spPr>
          <a:xfrm rot="2290127">
            <a:off x="6867662" y="4863853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Goudy Old Style" panose="02020502050305020303" pitchFamily="18" charset="0"/>
              </a:rPr>
              <a:t>UVP</a:t>
            </a:r>
          </a:p>
        </p:txBody>
      </p:sp>
    </p:spTree>
    <p:extLst>
      <p:ext uri="{BB962C8B-B14F-4D97-AF65-F5344CB8AC3E}">
        <p14:creationId xmlns:p14="http://schemas.microsoft.com/office/powerpoint/2010/main" val="196035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2">
            <a:extLst>
              <a:ext uri="{FF2B5EF4-FFF2-40B4-BE49-F238E27FC236}">
                <a16:creationId xmlns:a16="http://schemas.microsoft.com/office/drawing/2014/main" id="{17E10A2C-93C4-405E-8C7D-A1CA701CF4D4}"/>
              </a:ext>
            </a:extLst>
          </p:cNvPr>
          <p:cNvSpPr/>
          <p:nvPr/>
        </p:nvSpPr>
        <p:spPr>
          <a:xfrm>
            <a:off x="0" y="1"/>
            <a:ext cx="15849600" cy="2718572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50B9A86A-C42A-CCE6-DB13-8917A6A3FB94}"/>
              </a:ext>
            </a:extLst>
          </p:cNvPr>
          <p:cNvSpPr txBox="1"/>
          <p:nvPr/>
        </p:nvSpPr>
        <p:spPr>
          <a:xfrm>
            <a:off x="850634" y="712738"/>
            <a:ext cx="1296442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 spc="300" dirty="0">
                <a:solidFill>
                  <a:srgbClr val="F4F8F3"/>
                </a:solidFill>
                <a:latin typeface="Cormorant Garamond Bold"/>
              </a:rPr>
              <a:t>The Value Proposition Canvas</a:t>
            </a:r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7FAF46D7-C30B-B01B-0275-318FE343467C}"/>
              </a:ext>
            </a:extLst>
          </p:cNvPr>
          <p:cNvSpPr/>
          <p:nvPr/>
        </p:nvSpPr>
        <p:spPr>
          <a:xfrm>
            <a:off x="17363581" y="6611491"/>
            <a:ext cx="248451" cy="3675510"/>
          </a:xfrm>
          <a:prstGeom prst="rect">
            <a:avLst/>
          </a:prstGeom>
          <a:solidFill>
            <a:srgbClr val="A6A6A6"/>
          </a:solidFill>
        </p:spPr>
        <p:txBody>
          <a:bodyPr/>
          <a:lstStyle/>
          <a:p>
            <a:endParaRPr lang="en-GB"/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57156E-516F-38D5-4032-7B18E76D881F}"/>
              </a:ext>
            </a:extLst>
          </p:cNvPr>
          <p:cNvSpPr txBox="1"/>
          <p:nvPr/>
        </p:nvSpPr>
        <p:spPr>
          <a:xfrm rot="-5400000">
            <a:off x="14974069" y="3559399"/>
            <a:ext cx="5028276" cy="462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4000" dirty="0">
                <a:solidFill>
                  <a:srgbClr val="A6A6A6"/>
                </a:solidFill>
                <a:latin typeface="Playfair Display"/>
              </a:rPr>
              <a:t>Workshop Guidance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01E042-B066-774C-285B-BB4FA0C11B86}"/>
              </a:ext>
            </a:extLst>
          </p:cNvPr>
          <p:cNvSpPr/>
          <p:nvPr/>
        </p:nvSpPr>
        <p:spPr>
          <a:xfrm>
            <a:off x="9727936" y="3639999"/>
            <a:ext cx="4988918" cy="2908285"/>
          </a:xfrm>
          <a:custGeom>
            <a:avLst/>
            <a:gdLst>
              <a:gd name="connsiteX0" fmla="*/ 3248968 w 3248967"/>
              <a:gd name="connsiteY0" fmla="*/ 542742 h 1893983"/>
              <a:gd name="connsiteX1" fmla="*/ 1997541 w 3248967"/>
              <a:gd name="connsiteY1" fmla="*/ 1893983 h 1893983"/>
              <a:gd name="connsiteX2" fmla="*/ 0 w 3248967"/>
              <a:gd name="connsiteY2" fmla="*/ 1893983 h 1893983"/>
              <a:gd name="connsiteX3" fmla="*/ 1915194 w 3248967"/>
              <a:gd name="connsiteY3" fmla="*/ 0 h 1893983"/>
              <a:gd name="connsiteX4" fmla="*/ 3248968 w 3248967"/>
              <a:gd name="connsiteY4" fmla="*/ 542742 h 189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967" h="1893983">
                <a:moveTo>
                  <a:pt x="3248968" y="542742"/>
                </a:moveTo>
                <a:lnTo>
                  <a:pt x="1997541" y="1893983"/>
                </a:lnTo>
                <a:lnTo>
                  <a:pt x="0" y="1893983"/>
                </a:lnTo>
                <a:cubicBezTo>
                  <a:pt x="11229" y="845929"/>
                  <a:pt x="864645" y="0"/>
                  <a:pt x="1915194" y="0"/>
                </a:cubicBezTo>
                <a:cubicBezTo>
                  <a:pt x="2432983" y="1248"/>
                  <a:pt x="2904607" y="207115"/>
                  <a:pt x="3248968" y="542742"/>
                </a:cubicBezTo>
                <a:close/>
              </a:path>
            </a:pathLst>
          </a:custGeom>
          <a:solidFill>
            <a:srgbClr val="D9D9D9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841BFC-4648-917F-78C2-AAF3204A5D7C}"/>
              </a:ext>
            </a:extLst>
          </p:cNvPr>
          <p:cNvSpPr/>
          <p:nvPr/>
        </p:nvSpPr>
        <p:spPr>
          <a:xfrm>
            <a:off x="9726021" y="6548284"/>
            <a:ext cx="5006161" cy="2973425"/>
          </a:xfrm>
          <a:custGeom>
            <a:avLst/>
            <a:gdLst>
              <a:gd name="connsiteX0" fmla="*/ 3260197 w 3260196"/>
              <a:gd name="connsiteY0" fmla="*/ 1383681 h 1936404"/>
              <a:gd name="connsiteX1" fmla="*/ 1915194 w 3260196"/>
              <a:gd name="connsiteY1" fmla="*/ 1936405 h 1936404"/>
              <a:gd name="connsiteX2" fmla="*/ 0 w 3260196"/>
              <a:gd name="connsiteY2" fmla="*/ 21211 h 1936404"/>
              <a:gd name="connsiteX3" fmla="*/ 0 w 3260196"/>
              <a:gd name="connsiteY3" fmla="*/ 0 h 1936404"/>
              <a:gd name="connsiteX4" fmla="*/ 1998789 w 3260196"/>
              <a:gd name="connsiteY4" fmla="*/ 0 h 1936404"/>
              <a:gd name="connsiteX5" fmla="*/ 1988807 w 3260196"/>
              <a:gd name="connsiteY5" fmla="*/ 11229 h 1936404"/>
              <a:gd name="connsiteX6" fmla="*/ 3260197 w 3260196"/>
              <a:gd name="connsiteY6" fmla="*/ 1383681 h 19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60196" h="1936404">
                <a:moveTo>
                  <a:pt x="3260197" y="1383681"/>
                </a:moveTo>
                <a:cubicBezTo>
                  <a:pt x="2914588" y="1725546"/>
                  <a:pt x="2439221" y="1936405"/>
                  <a:pt x="1915194" y="1936405"/>
                </a:cubicBezTo>
                <a:cubicBezTo>
                  <a:pt x="857158" y="1936405"/>
                  <a:pt x="0" y="1079246"/>
                  <a:pt x="0" y="21211"/>
                </a:cubicBezTo>
                <a:cubicBezTo>
                  <a:pt x="0" y="13725"/>
                  <a:pt x="0" y="7486"/>
                  <a:pt x="0" y="0"/>
                </a:cubicBezTo>
                <a:lnTo>
                  <a:pt x="1998789" y="0"/>
                </a:lnTo>
                <a:lnTo>
                  <a:pt x="1988807" y="11229"/>
                </a:lnTo>
                <a:lnTo>
                  <a:pt x="3260197" y="13836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4CD508-F9A9-A389-2FD7-148ADB3839EF}"/>
              </a:ext>
            </a:extLst>
          </p:cNvPr>
          <p:cNvSpPr/>
          <p:nvPr/>
        </p:nvSpPr>
        <p:spPr>
          <a:xfrm>
            <a:off x="12779913" y="4473400"/>
            <a:ext cx="2827820" cy="4199580"/>
          </a:xfrm>
          <a:custGeom>
            <a:avLst/>
            <a:gdLst>
              <a:gd name="connsiteX0" fmla="*/ 1841581 w 1841580"/>
              <a:gd name="connsiteY0" fmla="*/ 1372452 h 2734921"/>
              <a:gd name="connsiteX1" fmla="*/ 1272637 w 1841580"/>
              <a:gd name="connsiteY1" fmla="*/ 2734922 h 2734921"/>
              <a:gd name="connsiteX2" fmla="*/ 0 w 1841580"/>
              <a:gd name="connsiteY2" fmla="*/ 1362470 h 2734921"/>
              <a:gd name="connsiteX3" fmla="*/ 9981 w 1841580"/>
              <a:gd name="connsiteY3" fmla="*/ 1351241 h 2734921"/>
              <a:gd name="connsiteX4" fmla="*/ 1261408 w 1841580"/>
              <a:gd name="connsiteY4" fmla="*/ 0 h 2734921"/>
              <a:gd name="connsiteX5" fmla="*/ 1841581 w 1841580"/>
              <a:gd name="connsiteY5" fmla="*/ 1372452 h 2734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1580" h="2734921">
                <a:moveTo>
                  <a:pt x="1841581" y="1372452"/>
                </a:moveTo>
                <a:cubicBezTo>
                  <a:pt x="1841581" y="1905213"/>
                  <a:pt x="1623236" y="2388066"/>
                  <a:pt x="1272637" y="2734922"/>
                </a:cubicBezTo>
                <a:lnTo>
                  <a:pt x="0" y="1362470"/>
                </a:lnTo>
                <a:lnTo>
                  <a:pt x="9981" y="1351241"/>
                </a:lnTo>
                <a:lnTo>
                  <a:pt x="1261408" y="0"/>
                </a:lnTo>
                <a:cubicBezTo>
                  <a:pt x="1619493" y="348104"/>
                  <a:pt x="1841581" y="834700"/>
                  <a:pt x="1841581" y="1372452"/>
                </a:cubicBezTo>
                <a:close/>
              </a:path>
            </a:pathLst>
          </a:custGeom>
          <a:solidFill>
            <a:srgbClr val="404040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74940B-667A-CD0C-EA8B-9D19C670434C}"/>
              </a:ext>
            </a:extLst>
          </p:cNvPr>
          <p:cNvSpPr/>
          <p:nvPr/>
        </p:nvSpPr>
        <p:spPr>
          <a:xfrm>
            <a:off x="1012154" y="6548284"/>
            <a:ext cx="5843396" cy="2979173"/>
          </a:xfrm>
          <a:custGeom>
            <a:avLst/>
            <a:gdLst>
              <a:gd name="connsiteX0" fmla="*/ 3805434 w 3805434"/>
              <a:gd name="connsiteY0" fmla="*/ 0 h 1940147"/>
              <a:gd name="connsiteX1" fmla="*/ 3805434 w 3805434"/>
              <a:gd name="connsiteY1" fmla="*/ 1940148 h 1940147"/>
              <a:gd name="connsiteX2" fmla="*/ 0 w 3805434"/>
              <a:gd name="connsiteY2" fmla="*/ 1940148 h 1940147"/>
              <a:gd name="connsiteX3" fmla="*/ 1896479 w 3805434"/>
              <a:gd name="connsiteY3" fmla="*/ 0 h 1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434" h="1940147">
                <a:moveTo>
                  <a:pt x="3805434" y="0"/>
                </a:moveTo>
                <a:lnTo>
                  <a:pt x="3805434" y="1940148"/>
                </a:lnTo>
                <a:lnTo>
                  <a:pt x="0" y="1940148"/>
                </a:lnTo>
                <a:lnTo>
                  <a:pt x="189647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EA43EB7-856E-02AA-D2E8-1AC2C8DEF8A8}"/>
              </a:ext>
            </a:extLst>
          </p:cNvPr>
          <p:cNvSpPr/>
          <p:nvPr/>
        </p:nvSpPr>
        <p:spPr>
          <a:xfrm>
            <a:off x="1012154" y="3569110"/>
            <a:ext cx="5843396" cy="2979173"/>
          </a:xfrm>
          <a:custGeom>
            <a:avLst/>
            <a:gdLst>
              <a:gd name="connsiteX0" fmla="*/ 3805434 w 3805434"/>
              <a:gd name="connsiteY0" fmla="*/ 0 h 1940147"/>
              <a:gd name="connsiteX1" fmla="*/ 3805434 w 3805434"/>
              <a:gd name="connsiteY1" fmla="*/ 1940148 h 1940147"/>
              <a:gd name="connsiteX2" fmla="*/ 1896479 w 3805434"/>
              <a:gd name="connsiteY2" fmla="*/ 1940148 h 1940147"/>
              <a:gd name="connsiteX3" fmla="*/ 0 w 3805434"/>
              <a:gd name="connsiteY3" fmla="*/ 0 h 1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5434" h="1940147">
                <a:moveTo>
                  <a:pt x="3805434" y="0"/>
                </a:moveTo>
                <a:lnTo>
                  <a:pt x="3805434" y="1940148"/>
                </a:lnTo>
                <a:lnTo>
                  <a:pt x="1896479" y="1940148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A5485C-0CB2-9AC7-87A3-38975047EB63}"/>
              </a:ext>
            </a:extLst>
          </p:cNvPr>
          <p:cNvSpPr/>
          <p:nvPr/>
        </p:nvSpPr>
        <p:spPr>
          <a:xfrm>
            <a:off x="994912" y="3569110"/>
            <a:ext cx="2929361" cy="5958347"/>
          </a:xfrm>
          <a:custGeom>
            <a:avLst/>
            <a:gdLst>
              <a:gd name="connsiteX0" fmla="*/ 1907708 w 1907707"/>
              <a:gd name="connsiteY0" fmla="*/ 1940148 h 3880295"/>
              <a:gd name="connsiteX1" fmla="*/ 11229 w 1907707"/>
              <a:gd name="connsiteY1" fmla="*/ 3880295 h 3880295"/>
              <a:gd name="connsiteX2" fmla="*/ 0 w 1907707"/>
              <a:gd name="connsiteY2" fmla="*/ 3880295 h 3880295"/>
              <a:gd name="connsiteX3" fmla="*/ 0 w 1907707"/>
              <a:gd name="connsiteY3" fmla="*/ 0 h 3880295"/>
              <a:gd name="connsiteX4" fmla="*/ 11229 w 1907707"/>
              <a:gd name="connsiteY4" fmla="*/ 0 h 388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7" h="3880295">
                <a:moveTo>
                  <a:pt x="1907708" y="1940148"/>
                </a:moveTo>
                <a:lnTo>
                  <a:pt x="11229" y="3880295"/>
                </a:lnTo>
                <a:lnTo>
                  <a:pt x="0" y="3880295"/>
                </a:lnTo>
                <a:lnTo>
                  <a:pt x="0" y="0"/>
                </a:lnTo>
                <a:lnTo>
                  <a:pt x="11229" y="0"/>
                </a:lnTo>
                <a:close/>
              </a:path>
            </a:pathLst>
          </a:custGeom>
          <a:solidFill>
            <a:srgbClr val="404040"/>
          </a:solidFill>
          <a:ln w="249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D68E3260-B462-C88A-EBD5-832CE050E058}"/>
              </a:ext>
            </a:extLst>
          </p:cNvPr>
          <p:cNvSpPr txBox="1"/>
          <p:nvPr/>
        </p:nvSpPr>
        <p:spPr>
          <a:xfrm>
            <a:off x="11062455" y="4028072"/>
            <a:ext cx="1111458" cy="67069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solidFill>
                  <a:srgbClr val="404040"/>
                </a:solidFill>
                <a:latin typeface="Cormorant Garamond Medium"/>
              </a:rPr>
              <a:t>Gain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2B0B9904-2D46-9B53-25A5-02E89E6AA091}"/>
              </a:ext>
            </a:extLst>
          </p:cNvPr>
          <p:cNvSpPr txBox="1"/>
          <p:nvPr/>
        </p:nvSpPr>
        <p:spPr>
          <a:xfrm>
            <a:off x="11064074" y="7089344"/>
            <a:ext cx="1182375" cy="67069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latin typeface="Cormorant Garamond Medium"/>
              </a:rPr>
              <a:t>Pains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5CCD2169-0040-5CAF-4625-3885907532FA}"/>
              </a:ext>
            </a:extLst>
          </p:cNvPr>
          <p:cNvSpPr txBox="1"/>
          <p:nvPr/>
        </p:nvSpPr>
        <p:spPr>
          <a:xfrm>
            <a:off x="13456837" y="5653183"/>
            <a:ext cx="246896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60" lvl="1">
              <a:spcBef>
                <a:spcPts val="600"/>
              </a:spcBef>
            </a:pPr>
            <a:r>
              <a:rPr lang="en-US" sz="3200" spc="28" dirty="0">
                <a:solidFill>
                  <a:schemeClr val="bg1"/>
                </a:solidFill>
                <a:latin typeface="Cormorant Garamond Medium"/>
              </a:rPr>
              <a:t>Customer Jobs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FA49E5-64EA-C3B3-8697-5AE84FF74C91}"/>
              </a:ext>
            </a:extLst>
          </p:cNvPr>
          <p:cNvSpPr txBox="1"/>
          <p:nvPr/>
        </p:nvSpPr>
        <p:spPr>
          <a:xfrm>
            <a:off x="3347397" y="4028072"/>
            <a:ext cx="2639377" cy="67069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solidFill>
                  <a:srgbClr val="404040"/>
                </a:solidFill>
                <a:latin typeface="Cormorant Garamond Medium"/>
              </a:rPr>
              <a:t>Gain Creators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AD5C6E-DCD7-7824-626F-5D96122AD9B4}"/>
              </a:ext>
            </a:extLst>
          </p:cNvPr>
          <p:cNvSpPr txBox="1"/>
          <p:nvPr/>
        </p:nvSpPr>
        <p:spPr>
          <a:xfrm>
            <a:off x="1088145" y="6022657"/>
            <a:ext cx="21122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302260" lvl="1">
              <a:spcBef>
                <a:spcPts val="600"/>
              </a:spcBef>
              <a:defRPr sz="2800" spc="28">
                <a:solidFill>
                  <a:srgbClr val="404040"/>
                </a:solidFill>
                <a:latin typeface="Cormorant Garamond Medium"/>
              </a:defRPr>
            </a:lvl2pPr>
          </a:lstStyle>
          <a:p>
            <a:pPr lvl="1"/>
            <a:r>
              <a:rPr lang="en-US" sz="3200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DF7337-55CC-91F6-071D-EDDD587763C8}"/>
              </a:ext>
            </a:extLst>
          </p:cNvPr>
          <p:cNvSpPr txBox="1"/>
          <p:nvPr/>
        </p:nvSpPr>
        <p:spPr>
          <a:xfrm>
            <a:off x="3630418" y="7089344"/>
            <a:ext cx="2469459" cy="670696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30226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spc="28" dirty="0">
                <a:latin typeface="Cormorant Garamond Medium"/>
              </a:rPr>
              <a:t>Pain Relivers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FFB3671-90C4-C56E-CE4A-9DC6C101E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8732" y="4967783"/>
            <a:ext cx="764741" cy="768799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EC7C705-8EDA-1638-FEA8-808E0053F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92421" y="4967783"/>
            <a:ext cx="700681" cy="70068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3B43BB51-1B31-77BE-0604-F1F74D7B7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90866" y="8062793"/>
            <a:ext cx="703791" cy="703791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41D25F0D-7A97-5FF2-836D-EEBB54BAE5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0864" y="8065903"/>
            <a:ext cx="700681" cy="70068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40545E9B-F6A5-176C-59C0-847DE3876B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93823" y="6940600"/>
            <a:ext cx="597423" cy="700681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5AC9924A-07B6-BE27-FB40-E21637AF31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20187" y="6940600"/>
            <a:ext cx="700681" cy="70068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E2C5C6-04B7-4AF7-B0BE-F2BC5F4CD0B3}"/>
              </a:ext>
            </a:extLst>
          </p:cNvPr>
          <p:cNvCxnSpPr/>
          <p:nvPr/>
        </p:nvCxnSpPr>
        <p:spPr>
          <a:xfrm>
            <a:off x="3807839" y="6563038"/>
            <a:ext cx="3368121" cy="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9D42E28-E675-5F68-14A8-4FBC952182E5}"/>
              </a:ext>
            </a:extLst>
          </p:cNvPr>
          <p:cNvCxnSpPr>
            <a:cxnSpLocks/>
          </p:cNvCxnSpPr>
          <p:nvPr/>
        </p:nvCxnSpPr>
        <p:spPr>
          <a:xfrm flipH="1">
            <a:off x="9448800" y="6563038"/>
            <a:ext cx="3368121" cy="0"/>
          </a:xfrm>
          <a:prstGeom prst="straightConnector1">
            <a:avLst/>
          </a:prstGeom>
          <a:ln w="38100">
            <a:solidFill>
              <a:srgbClr val="4040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4A31B6D-CEAC-8D09-A916-E5B77EFAC79E}"/>
              </a:ext>
            </a:extLst>
          </p:cNvPr>
          <p:cNvSpPr/>
          <p:nvPr/>
        </p:nvSpPr>
        <p:spPr>
          <a:xfrm>
            <a:off x="12421190" y="6023092"/>
            <a:ext cx="1018083" cy="1018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F5839C-6744-6361-C56C-5804B25362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62802" y="6174261"/>
            <a:ext cx="709137" cy="70107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2BDC2FB-D839-3561-B741-AF81FC345E2C}"/>
              </a:ext>
            </a:extLst>
          </p:cNvPr>
          <p:cNvSpPr/>
          <p:nvPr/>
        </p:nvSpPr>
        <p:spPr>
          <a:xfrm>
            <a:off x="3213194" y="6023092"/>
            <a:ext cx="1018083" cy="10180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5F70E46-3F26-B5F1-32CE-E1199EE4DA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354598" y="6161148"/>
            <a:ext cx="753259" cy="734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D14251-4BF1-291C-B6D3-ED6E56A7B947}"/>
              </a:ext>
            </a:extLst>
          </p:cNvPr>
          <p:cNvSpPr/>
          <p:nvPr/>
        </p:nvSpPr>
        <p:spPr>
          <a:xfrm>
            <a:off x="7391400" y="5736582"/>
            <a:ext cx="1916826" cy="1692918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F58D0-3F38-FED1-ECA7-3D80D636E1F4}"/>
              </a:ext>
            </a:extLst>
          </p:cNvPr>
          <p:cNvSpPr txBox="1"/>
          <p:nvPr/>
        </p:nvSpPr>
        <p:spPr>
          <a:xfrm>
            <a:off x="7768671" y="6316816"/>
            <a:ext cx="2112255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2pPr marL="302260" lvl="1">
              <a:spcBef>
                <a:spcPts val="600"/>
              </a:spcBef>
              <a:defRPr sz="2800" spc="28">
                <a:solidFill>
                  <a:srgbClr val="404040"/>
                </a:solidFill>
                <a:latin typeface="Cormorant Garamond Medium"/>
              </a:defRPr>
            </a:lvl2pPr>
          </a:lstStyle>
          <a:p>
            <a:pPr lvl="1"/>
            <a:r>
              <a:rPr lang="en-US" sz="3200" dirty="0">
                <a:solidFill>
                  <a:schemeClr val="bg1"/>
                </a:solidFill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311269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0EE6832-107C-883F-B9A7-87BBDDF33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1021968" cy="1143000"/>
          </a:xfrm>
        </p:spPr>
        <p:txBody>
          <a:bodyPr vert="horz" rtlCol="0">
            <a:normAutofit/>
          </a:bodyPr>
          <a:lstStyle/>
          <a:p>
            <a:pPr marL="16809">
              <a:spcBef>
                <a:spcPts val="0"/>
              </a:spcBef>
              <a:defRPr/>
            </a:pPr>
            <a:r>
              <a:rPr sz="4800" b="1" spc="-14" dirty="0">
                <a:solidFill>
                  <a:srgbClr val="404040"/>
                </a:solidFill>
                <a:latin typeface="Cormorant Garamond Bold" panose="020B0604020202020204" charset="0"/>
              </a:rPr>
              <a:t>V</a:t>
            </a:r>
            <a:r>
              <a:rPr sz="4800" b="1" spc="-186" dirty="0">
                <a:solidFill>
                  <a:srgbClr val="404040"/>
                </a:solidFill>
                <a:latin typeface="Cormorant Garamond Bold" panose="020B0604020202020204" charset="0"/>
              </a:rPr>
              <a:t>a</a:t>
            </a:r>
            <a:r>
              <a:rPr sz="4800" b="1" spc="-140" dirty="0">
                <a:solidFill>
                  <a:srgbClr val="404040"/>
                </a:solidFill>
                <a:latin typeface="Cormorant Garamond Bold" panose="020B0604020202020204" charset="0"/>
              </a:rPr>
              <a:t>l</a:t>
            </a:r>
            <a:r>
              <a:rPr sz="4800" b="1" spc="-344" dirty="0">
                <a:solidFill>
                  <a:srgbClr val="404040"/>
                </a:solidFill>
                <a:latin typeface="Cormorant Garamond Bold" panose="020B0604020202020204" charset="0"/>
              </a:rPr>
              <a:t>u</a:t>
            </a:r>
            <a:r>
              <a:rPr sz="4800" b="1" spc="-47" dirty="0">
                <a:solidFill>
                  <a:srgbClr val="404040"/>
                </a:solidFill>
                <a:latin typeface="Cormorant Garamond Bold" panose="020B0604020202020204" charset="0"/>
              </a:rPr>
              <a:t>e</a:t>
            </a:r>
            <a:r>
              <a:rPr lang="en-US" sz="4800" b="1" spc="-47" dirty="0">
                <a:solidFill>
                  <a:srgbClr val="404040"/>
                </a:solidFill>
                <a:latin typeface="Cormorant Garamond Bold" panose="020B0604020202020204" charset="0"/>
              </a:rPr>
              <a:t> Proposition Template (create several)</a:t>
            </a:r>
            <a:endParaRPr sz="4800" b="1" spc="66" dirty="0">
              <a:solidFill>
                <a:srgbClr val="404040"/>
              </a:solidFill>
              <a:latin typeface="Cormorant Garamond Bold" panose="020B0604020202020204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1091CE7-7126-1828-E062-CFED2A990CFC}"/>
              </a:ext>
            </a:extLst>
          </p:cNvPr>
          <p:cNvSpPr txBox="1"/>
          <p:nvPr/>
        </p:nvSpPr>
        <p:spPr>
          <a:xfrm>
            <a:off x="1482119" y="3009900"/>
            <a:ext cx="143341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09">
              <a:tabLst>
                <a:tab pos="1489341" algn="l"/>
                <a:tab pos="7729110" algn="l"/>
              </a:tabLst>
              <a:defRPr/>
            </a:pPr>
            <a:r>
              <a:rPr sz="3200" spc="-20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Our</a:t>
            </a:r>
            <a:r>
              <a:rPr sz="3200" spc="-126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lang="en-US" sz="3200" u="heavy" spc="-14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                                   </a:t>
            </a:r>
            <a:r>
              <a:rPr sz="3200" spc="93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he</a:t>
            </a:r>
            <a:r>
              <a:rPr sz="3200" spc="-107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l</a:t>
            </a:r>
            <a:r>
              <a:rPr sz="3200" spc="20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p{s)</a:t>
            </a:r>
            <a:r>
              <a:rPr sz="3200" spc="-303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sz="3200" u="heavy" spc="-14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sz="3200" u="heavy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	</a:t>
            </a:r>
            <a:r>
              <a:rPr lang="en-US" sz="3200" u="heavy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  </a:t>
            </a:r>
            <a:r>
              <a:rPr sz="3200" spc="60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who</a:t>
            </a:r>
            <a:r>
              <a:rPr sz="3200" spc="-80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sz="3200" spc="66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want</a:t>
            </a:r>
            <a:r>
              <a:rPr sz="3200" spc="27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sz="3200" spc="219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t</a:t>
            </a:r>
            <a:r>
              <a:rPr lang="en-US" sz="3200" spc="219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o</a:t>
            </a:r>
            <a:r>
              <a:rPr lang="en-US" sz="3200" u="heavy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	 	 	 </a:t>
            </a:r>
            <a:endParaRPr sz="3200" dirty="0">
              <a:latin typeface="Cormorant Garamond Bold" panose="020B0604020202020204" charset="0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E7FC2F3D-7262-FD40-47DC-7079882A41D1}"/>
              </a:ext>
            </a:extLst>
          </p:cNvPr>
          <p:cNvSpPr txBox="1"/>
          <p:nvPr/>
        </p:nvSpPr>
        <p:spPr>
          <a:xfrm>
            <a:off x="6808833" y="3472934"/>
            <a:ext cx="314633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09">
              <a:defRPr/>
            </a:pPr>
            <a:r>
              <a:rPr lang="en-GB" sz="2800" spc="6" dirty="0">
                <a:solidFill>
                  <a:srgbClr val="74B3CF"/>
                </a:solidFill>
                <a:latin typeface="Cormorant Garamond Bold" panose="020B0604020202020204" charset="0"/>
                <a:cs typeface="Arial"/>
              </a:rPr>
              <a:t>Client Segment</a:t>
            </a:r>
            <a:endParaRPr sz="3200" dirty="0">
              <a:latin typeface="Cormorant Garamond Bold" panose="020B0604020202020204" charset="0"/>
              <a:cs typeface="Times New Roman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674ACD-45E0-D95F-55E9-E65D25C22C17}"/>
              </a:ext>
            </a:extLst>
          </p:cNvPr>
          <p:cNvSpPr txBox="1"/>
          <p:nvPr/>
        </p:nvSpPr>
        <p:spPr>
          <a:xfrm>
            <a:off x="2819400" y="3483764"/>
            <a:ext cx="272513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6809">
              <a:defRPr/>
            </a:pPr>
            <a:r>
              <a:rPr sz="2800" spc="-93" dirty="0">
                <a:solidFill>
                  <a:srgbClr val="74B3CF"/>
                </a:solidFill>
                <a:latin typeface="Cormorant Garamond Bold" panose="020B0604020202020204" charset="0"/>
                <a:cs typeface="Arial"/>
              </a:rPr>
              <a:t>Service</a:t>
            </a:r>
            <a:endParaRPr sz="2800" dirty="0">
              <a:latin typeface="Cormorant Garamond Bold" panose="020B0604020202020204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62D84AD7-8858-523C-526F-A4FF15D4E72A}"/>
              </a:ext>
            </a:extLst>
          </p:cNvPr>
          <p:cNvSpPr txBox="1"/>
          <p:nvPr/>
        </p:nvSpPr>
        <p:spPr>
          <a:xfrm>
            <a:off x="11688602" y="3467100"/>
            <a:ext cx="370379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09">
              <a:defRPr/>
            </a:pPr>
            <a:r>
              <a:rPr lang="en-GB" sz="2800" spc="33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J</a:t>
            </a:r>
            <a:r>
              <a:rPr sz="2800" spc="39" dirty="0" err="1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obs</a:t>
            </a:r>
            <a:r>
              <a:rPr sz="2800" spc="-80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 </a:t>
            </a:r>
            <a:r>
              <a:rPr sz="2800" spc="86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to</a:t>
            </a:r>
            <a:r>
              <a:rPr sz="2800" spc="-80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 </a:t>
            </a:r>
            <a:r>
              <a:rPr sz="2800" spc="66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be</a:t>
            </a:r>
            <a:r>
              <a:rPr sz="2800" spc="-159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 </a:t>
            </a:r>
            <a:r>
              <a:rPr sz="2800" spc="86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d</a:t>
            </a:r>
            <a:r>
              <a:rPr sz="2800" spc="-14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o</a:t>
            </a:r>
            <a:r>
              <a:rPr sz="2800" spc="20" dirty="0">
                <a:solidFill>
                  <a:srgbClr val="74B3CF"/>
                </a:solidFill>
                <a:latin typeface="Cormorant Garamond Bold" panose="020B0604020202020204" charset="0"/>
                <a:cs typeface="Times New Roman"/>
              </a:rPr>
              <a:t>ne</a:t>
            </a:r>
            <a:endParaRPr sz="2800" dirty="0">
              <a:latin typeface="Cormorant Garamond Bold" panose="020B0604020202020204" charset="0"/>
              <a:cs typeface="Times New Roman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EC02D70-75AA-5EE6-556D-F63A5E1715CE}"/>
              </a:ext>
            </a:extLst>
          </p:cNvPr>
          <p:cNvSpPr txBox="1"/>
          <p:nvPr/>
        </p:nvSpPr>
        <p:spPr>
          <a:xfrm>
            <a:off x="1482119" y="5622714"/>
            <a:ext cx="7075253" cy="109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6809">
              <a:defRPr/>
            </a:pPr>
            <a:r>
              <a:rPr sz="3200" spc="93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(</a:t>
            </a:r>
            <a:r>
              <a:rPr sz="3200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u</a:t>
            </a:r>
            <a:r>
              <a:rPr lang="en-US" sz="3200" spc="278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nlike </a:t>
            </a:r>
            <a:r>
              <a:rPr lang="en-US" sz="3200" spc="53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                                          </a:t>
            </a:r>
            <a:r>
              <a:rPr sz="3200" spc="332" dirty="0">
                <a:solidFill>
                  <a:srgbClr val="4B4B4B"/>
                </a:solidFill>
                <a:latin typeface="Cormorant Garamond Bold" panose="020B0604020202020204" charset="0"/>
                <a:cs typeface="Arial"/>
              </a:rPr>
              <a:t>)</a:t>
            </a:r>
            <a:endParaRPr sz="3200" dirty="0">
              <a:latin typeface="Cormorant Garamond Bold" panose="020B0604020202020204" charset="0"/>
              <a:cs typeface="Arial"/>
            </a:endParaRPr>
          </a:p>
          <a:p>
            <a:pPr marL="1214502">
              <a:spcBef>
                <a:spcPts val="1344"/>
              </a:spcBef>
              <a:defRPr/>
            </a:pPr>
            <a:r>
              <a:rPr lang="en-US" sz="2800" spc="39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    C</a:t>
            </a:r>
            <a:r>
              <a:rPr sz="2800" spc="47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o</a:t>
            </a:r>
            <a:r>
              <a:rPr lang="en-US" sz="2800" spc="47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m</a:t>
            </a:r>
            <a:r>
              <a:rPr sz="2800" spc="47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peting</a:t>
            </a:r>
            <a:r>
              <a:rPr sz="2800" spc="-33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 </a:t>
            </a:r>
            <a:r>
              <a:rPr sz="2800" spc="20" dirty="0">
                <a:solidFill>
                  <a:srgbClr val="649CB5"/>
                </a:solidFill>
                <a:latin typeface="Cormorant Garamond Bold" panose="020B0604020202020204" charset="0"/>
                <a:cs typeface="Arial"/>
              </a:rPr>
              <a:t>value proposition</a:t>
            </a:r>
            <a:endParaRPr sz="2800" dirty="0">
              <a:latin typeface="Cormorant Garamond Bold" panose="020B0604020202020204" charset="0"/>
              <a:cs typeface="Arial"/>
            </a:endParaRP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5EE1DBCD-7988-158C-683F-C823F4C6AB18}"/>
              </a:ext>
            </a:extLst>
          </p:cNvPr>
          <p:cNvGraphicFramePr>
            <a:graphicFrameLocks noGrp="1"/>
          </p:cNvGraphicFramePr>
          <p:nvPr/>
        </p:nvGraphicFramePr>
        <p:xfrm>
          <a:off x="1482119" y="4305300"/>
          <a:ext cx="15548582" cy="79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</a:pPr>
                      <a:r>
                        <a:rPr lang="en-US" sz="2600" dirty="0">
                          <a:latin typeface="Arial"/>
                          <a:cs typeface="Arial"/>
                        </a:rPr>
                        <a:t>by                                                                   and </a:t>
                      </a: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</a:pPr>
                      <a:endParaRPr sz="2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endParaRPr sz="21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</a:pPr>
                      <a:endParaRPr sz="2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endParaRPr sz="2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7B892-E992-2B38-D5D8-59388A1E5825}"/>
              </a:ext>
            </a:extLst>
          </p:cNvPr>
          <p:cNvCxnSpPr/>
          <p:nvPr/>
        </p:nvCxnSpPr>
        <p:spPr>
          <a:xfrm>
            <a:off x="1963271" y="4644039"/>
            <a:ext cx="6009155" cy="483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F88D3D-5E81-3F56-02DE-1A65401BCE73}"/>
              </a:ext>
            </a:extLst>
          </p:cNvPr>
          <p:cNvCxnSpPr>
            <a:cxnSpLocks/>
          </p:cNvCxnSpPr>
          <p:nvPr/>
        </p:nvCxnSpPr>
        <p:spPr>
          <a:xfrm>
            <a:off x="9060099" y="4692426"/>
            <a:ext cx="7094301" cy="210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9BAF56-3054-C03C-6A54-AE30C6B461B4}"/>
              </a:ext>
            </a:extLst>
          </p:cNvPr>
          <p:cNvSpPr txBox="1"/>
          <p:nvPr/>
        </p:nvSpPr>
        <p:spPr>
          <a:xfrm>
            <a:off x="1889840" y="4713459"/>
            <a:ext cx="1271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Verb</a:t>
            </a:r>
            <a:r>
              <a:rPr lang="en-US" sz="2800" spc="-18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(</a:t>
            </a:r>
            <a:r>
              <a:rPr lang="en-US" sz="2800" spc="-53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e.g.</a:t>
            </a:r>
            <a:r>
              <a:rPr lang="en-US" sz="2800" spc="-33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649CB5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,</a:t>
            </a:r>
            <a:r>
              <a:rPr lang="en-US" sz="2800" spc="-353" dirty="0">
                <a:solidFill>
                  <a:srgbClr val="649CB5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r</a:t>
            </a:r>
            <a:r>
              <a:rPr lang="en-US" sz="2800" spc="-443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</a:t>
            </a:r>
            <a:r>
              <a:rPr lang="en-US" sz="2800" spc="-158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ducing)</a:t>
            </a:r>
            <a:r>
              <a:rPr lang="en-US" sz="2800" spc="-36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a</a:t>
            </a:r>
            <a:r>
              <a:rPr lang="en-US" sz="2800" spc="-105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d</a:t>
            </a:r>
            <a:r>
              <a:rPr lang="en-US" sz="2800" spc="-27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a  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customer</a:t>
            </a:r>
            <a:r>
              <a:rPr lang="en-US" sz="2800" spc="-188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pain                    Verb (</a:t>
            </a:r>
            <a:r>
              <a:rPr lang="en-US" sz="2800" spc="-53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e.g.</a:t>
            </a:r>
            <a:r>
              <a:rPr lang="en-US" sz="2800" spc="-330" dirty="0">
                <a:solidFill>
                  <a:srgbClr val="74B3CF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.</a:t>
            </a:r>
            <a:r>
              <a:rPr lang="en-US" sz="2800" dirty="0">
                <a:solidFill>
                  <a:srgbClr val="649CB5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enabling) and a client gain</a:t>
            </a:r>
            <a:r>
              <a:rPr lang="en-US" sz="2800" spc="-353" dirty="0">
                <a:solidFill>
                  <a:srgbClr val="649CB5"/>
                </a:solidFill>
                <a:latin typeface="Cormorant Garamond Bold" panose="020B0604020202020204" charset="0"/>
                <a:cs typeface="Arial" panose="020B0604020202020204" pitchFamily="34" charset="0"/>
              </a:rPr>
              <a:t> </a:t>
            </a:r>
            <a:endParaRPr lang="en-US" sz="2800" dirty="0">
              <a:latin typeface="Cormorant Garamond Bold" panose="020B060402020202020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C7D721-0A39-7B2A-C714-6853EE4CA9DA}"/>
              </a:ext>
            </a:extLst>
          </p:cNvPr>
          <p:cNvCxnSpPr>
            <a:cxnSpLocks/>
          </p:cNvCxnSpPr>
          <p:nvPr/>
        </p:nvCxnSpPr>
        <p:spPr>
          <a:xfrm>
            <a:off x="2988190" y="6055670"/>
            <a:ext cx="394124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8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843" y="-34089"/>
            <a:ext cx="13793440" cy="2092641"/>
          </a:xfrm>
          <a:prstGeom prst="rect">
            <a:avLst/>
          </a:prstGeom>
          <a:solidFill>
            <a:srgbClr val="404040"/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17238649" y="-303236"/>
            <a:ext cx="20651" cy="10893473"/>
          </a:xfrm>
          <a:prstGeom prst="rect">
            <a:avLst/>
          </a:prstGeom>
          <a:solidFill>
            <a:srgbClr val="F4F8F3"/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8534400" y="3543300"/>
            <a:ext cx="9185241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26" dirty="0">
                <a:solidFill>
                  <a:srgbClr val="404040"/>
                </a:solidFill>
                <a:latin typeface="Cormorant Garamond Medium"/>
              </a:rPr>
              <a:t>The client is the wrong unit of analysis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spc="26" dirty="0">
              <a:solidFill>
                <a:srgbClr val="404040"/>
              </a:solidFill>
              <a:latin typeface="Cormorant Garamond Medium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spc="26" dirty="0">
                <a:solidFill>
                  <a:srgbClr val="404040"/>
                </a:solidFill>
                <a:latin typeface="Cormorant Garamond Medium"/>
              </a:rPr>
              <a:t>What </a:t>
            </a:r>
            <a:r>
              <a:rPr lang="en-US" sz="4400" i="1" spc="26" dirty="0">
                <a:solidFill>
                  <a:srgbClr val="404040"/>
                </a:solidFill>
                <a:latin typeface="Cormorant Garamond Medium"/>
              </a:rPr>
              <a:t>job </a:t>
            </a:r>
            <a:r>
              <a:rPr lang="en-US" sz="4400" spc="26" dirty="0">
                <a:solidFill>
                  <a:srgbClr val="404040"/>
                </a:solidFill>
                <a:latin typeface="Cormorant Garamond Medium"/>
              </a:rPr>
              <a:t>are they trying to get done?</a:t>
            </a:r>
          </a:p>
        </p:txBody>
      </p:sp>
      <p:pic>
        <p:nvPicPr>
          <p:cNvPr id="1026" name="Picture 2" descr="The 21 Top Customer Service Jobs Descriptions and Titles">
            <a:extLst>
              <a:ext uri="{FF2B5EF4-FFF2-40B4-BE49-F238E27FC236}">
                <a16:creationId xmlns:a16="http://schemas.microsoft.com/office/drawing/2014/main" id="{FB9FFA79-A0AA-231F-3EDB-B8AE1C7EB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4" y="1376576"/>
            <a:ext cx="7358733" cy="49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06444D9-FAE5-3AB6-C5EE-3A90A0470201}"/>
              </a:ext>
            </a:extLst>
          </p:cNvPr>
          <p:cNvSpPr txBox="1"/>
          <p:nvPr/>
        </p:nvSpPr>
        <p:spPr>
          <a:xfrm>
            <a:off x="3286700" y="7695160"/>
            <a:ext cx="1347957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26" dirty="0">
                <a:solidFill>
                  <a:srgbClr val="404040"/>
                </a:solidFill>
                <a:latin typeface="Cormorant Garamond Medium"/>
              </a:rPr>
              <a:t>The Jobs To Be Done (JTBD) approach</a:t>
            </a:r>
          </a:p>
        </p:txBody>
      </p:sp>
    </p:spTree>
    <p:extLst>
      <p:ext uri="{BB962C8B-B14F-4D97-AF65-F5344CB8AC3E}">
        <p14:creationId xmlns:p14="http://schemas.microsoft.com/office/powerpoint/2010/main" val="15497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890</Words>
  <Application>Microsoft Office PowerPoint</Application>
  <PresentationFormat>Custom</PresentationFormat>
  <Paragraphs>209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Goudy Old Style</vt:lpstr>
      <vt:lpstr>Times New Roman</vt:lpstr>
      <vt:lpstr>Calibri</vt:lpstr>
      <vt:lpstr>Cormorant Garamond Medium</vt:lpstr>
      <vt:lpstr>Cormorant Garamond Bold</vt:lpstr>
      <vt:lpstr>Garamond</vt:lpstr>
      <vt:lpstr>Arial</vt:lpstr>
      <vt:lpstr>Playfair Display</vt:lpstr>
      <vt:lpstr>Office Theme</vt:lpstr>
      <vt:lpstr>PowerPoint Presentation</vt:lpstr>
      <vt:lpstr>PowerPoint Presentation</vt:lpstr>
      <vt:lpstr>PowerPoint Presentation</vt:lpstr>
      <vt:lpstr> Value Proposition hierarchy</vt:lpstr>
      <vt:lpstr>There are 5 foundations</vt:lpstr>
      <vt:lpstr>PowerPoint Presentation</vt:lpstr>
      <vt:lpstr>PowerPoint Presentation</vt:lpstr>
      <vt:lpstr>Value Proposition Template (create several)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UVP for Consultancies</dc:title>
  <dc:creator>ECEDC</dc:creator>
  <cp:lastModifiedBy>Joseph O'Mahoney</cp:lastModifiedBy>
  <cp:revision>30</cp:revision>
  <cp:lastPrinted>2023-07-04T16:05:09Z</cp:lastPrinted>
  <dcterms:created xsi:type="dcterms:W3CDTF">2006-08-16T00:00:00Z</dcterms:created>
  <dcterms:modified xsi:type="dcterms:W3CDTF">2024-11-27T12:31:43Z</dcterms:modified>
  <dc:identifier>DAETKNlbhkM</dc:identifier>
</cp:coreProperties>
</file>