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80" r:id="rId5"/>
    <p:sldId id="260" r:id="rId6"/>
    <p:sldId id="274" r:id="rId7"/>
    <p:sldId id="273" r:id="rId8"/>
    <p:sldId id="271" r:id="rId9"/>
    <p:sldId id="270" r:id="rId10"/>
    <p:sldId id="259" r:id="rId11"/>
    <p:sldId id="272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5" r:id="rId21"/>
    <p:sldId id="276" r:id="rId22"/>
    <p:sldId id="277" r:id="rId23"/>
    <p:sldId id="281" r:id="rId24"/>
    <p:sldId id="279" r:id="rId25"/>
  </p:sldIdLst>
  <p:sldSz cx="18288000" cy="10287000"/>
  <p:notesSz cx="6858000" cy="9144000"/>
  <p:embeddedFontLst>
    <p:embeddedFont>
      <p:font typeface="Cormorant Garamond Bold" panose="020B0604020202020204" charset="0"/>
      <p:regular r:id="rId27"/>
    </p:embeddedFont>
    <p:embeddedFont>
      <p:font typeface="Cormorant Garamond Medium" panose="020B0604020202020204" charset="0"/>
      <p:regular r:id="rId28"/>
    </p:embeddedFont>
    <p:embeddedFont>
      <p:font typeface="Garamond" panose="02020404030301010803" pitchFamily="18" charset="0"/>
      <p:regular r:id="rId29"/>
      <p:bold r:id="rId30"/>
      <p:italic r:id="rId31"/>
    </p:embeddedFont>
    <p:embeddedFont>
      <p:font typeface="Playfair Display" panose="00000500000000000000" pitchFamily="2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2741"/>
    <a:srgbClr val="EA0613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5123" autoAdjust="0"/>
  </p:normalViewPr>
  <p:slideViewPr>
    <p:cSldViewPr>
      <p:cViewPr varScale="1">
        <p:scale>
          <a:sx n="72" d="100"/>
          <a:sy n="72" d="100"/>
        </p:scale>
        <p:origin x="61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1AE95-532E-4F81-9567-1A95ED71DE4A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D7C78-AED9-4399-8697-5265F158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06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JTBD can be social, functional or emotional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4C235-46B2-41CB-8D6C-AFBD62A3C5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56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otes Placeholder">
            <a:extLst>
              <a:ext uri="{FF2B5EF4-FFF2-40B4-BE49-F238E27FC236}">
                <a16:creationId xmlns:a16="http://schemas.microsoft.com/office/drawing/2014/main" id="{74F9FC86-6FC8-AC4C-86CF-AFD8F268E7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-1019027" y="3399610"/>
            <a:ext cx="4716546" cy="584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40"/>
              </a:lnSpc>
            </a:pPr>
            <a:r>
              <a:rPr lang="en-US" sz="6000" spc="352" dirty="0">
                <a:solidFill>
                  <a:srgbClr val="A6A6A6"/>
                </a:solidFill>
                <a:latin typeface="Cormorant Garamond Medium"/>
              </a:rPr>
              <a:t>Workshop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4667" r="32410"/>
          <a:stretch>
            <a:fillRect/>
          </a:stretch>
        </p:blipFill>
        <p:spPr>
          <a:xfrm>
            <a:off x="12115800" y="-48185"/>
            <a:ext cx="6172200" cy="10383369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2554527" y="1626651"/>
            <a:ext cx="12201324" cy="8012649"/>
          </a:xfrm>
          <a:prstGeom prst="rect">
            <a:avLst/>
          </a:prstGeom>
          <a:solidFill>
            <a:srgbClr val="404040"/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>
            <a:off x="1229905" y="5539830"/>
            <a:ext cx="62713" cy="4715555"/>
          </a:xfrm>
          <a:prstGeom prst="rect">
            <a:avLst/>
          </a:prstGeom>
          <a:solidFill>
            <a:srgbClr val="A6A6A6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3147612" y="2570936"/>
            <a:ext cx="11586673" cy="3849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67"/>
              </a:lnSpc>
            </a:pPr>
            <a:r>
              <a:rPr lang="en-US" sz="8000" dirty="0">
                <a:solidFill>
                  <a:srgbClr val="F4F8F3"/>
                </a:solidFill>
                <a:latin typeface="Garamond" panose="02020404030301010803" pitchFamily="18" charset="0"/>
              </a:rPr>
              <a:t>(Unique) Value Proposition Workshop for Consultancies</a:t>
            </a:r>
          </a:p>
          <a:p>
            <a:pPr>
              <a:lnSpc>
                <a:spcPts val="10067"/>
              </a:lnSpc>
            </a:pPr>
            <a:endParaRPr lang="en-US" sz="8000" dirty="0">
              <a:solidFill>
                <a:srgbClr val="F4F8F3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FF07B53-60F3-4F8B-9777-9D559D773E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99" y="7816451"/>
            <a:ext cx="5383251" cy="1803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85800" y="513524"/>
            <a:ext cx="17590875" cy="20794"/>
          </a:xfrm>
          <a:prstGeom prst="rect">
            <a:avLst/>
          </a:prstGeom>
          <a:solidFill>
            <a:srgbClr val="F4F8F3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>
            <a:off x="685800" y="429497"/>
            <a:ext cx="219024" cy="209643"/>
          </a:xfrm>
          <a:prstGeom prst="rect">
            <a:avLst/>
          </a:prstGeom>
          <a:solidFill>
            <a:srgbClr val="F4F8F3"/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>
            <a:off x="6513674" y="419100"/>
            <a:ext cx="219024" cy="209643"/>
          </a:xfrm>
          <a:prstGeom prst="rect">
            <a:avLst/>
          </a:prstGeom>
          <a:solidFill>
            <a:srgbClr val="F4F8F3"/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>
            <a:off x="12341549" y="419100"/>
            <a:ext cx="219024" cy="209643"/>
          </a:xfrm>
          <a:prstGeom prst="rect">
            <a:avLst/>
          </a:prstGeom>
          <a:solidFill>
            <a:srgbClr val="F4F8F3"/>
          </a:solidFill>
        </p:spPr>
        <p:txBody>
          <a:bodyPr/>
          <a:lstStyle/>
          <a:p>
            <a:endParaRPr lang="en-GB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0" y="1235368"/>
            <a:ext cx="1084739" cy="9938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13674" y="1235368"/>
            <a:ext cx="1070140" cy="9938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41549" y="1235368"/>
            <a:ext cx="998887" cy="99389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85800" y="2665192"/>
            <a:ext cx="4851801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32" dirty="0">
                <a:solidFill>
                  <a:srgbClr val="F4F8F3"/>
                </a:solidFill>
                <a:latin typeface="Cormorant Garamond Medium"/>
              </a:rPr>
              <a:t>Use a room with post-its. Get people on their feet. Temper headstrong personalities.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13674" y="2665192"/>
            <a:ext cx="5327586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32" dirty="0">
                <a:solidFill>
                  <a:srgbClr val="F4F8F3"/>
                </a:solidFill>
                <a:latin typeface="Cormorant Garamond Medium"/>
              </a:rPr>
              <a:t>Use and mix up break-outs. Activities should be done in small groups and bought together.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41549" y="2665192"/>
            <a:ext cx="4615703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32" dirty="0">
                <a:solidFill>
                  <a:srgbClr val="F4F8F3"/>
                </a:solidFill>
                <a:latin typeface="Cormorant Garamond Medium"/>
              </a:rPr>
              <a:t>Do not vote on anything. Avoid groupthink or decision by committee.</a:t>
            </a: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73CC3EB8-7F38-493E-927D-845BECF8A9EF}"/>
              </a:ext>
            </a:extLst>
          </p:cNvPr>
          <p:cNvSpPr/>
          <p:nvPr/>
        </p:nvSpPr>
        <p:spPr>
          <a:xfrm>
            <a:off x="685800" y="5541837"/>
            <a:ext cx="17590875" cy="20794"/>
          </a:xfrm>
          <a:prstGeom prst="rect">
            <a:avLst/>
          </a:prstGeom>
          <a:solidFill>
            <a:srgbClr val="F4F8F3"/>
          </a:solidFill>
        </p:spPr>
        <p:txBody>
          <a:bodyPr/>
          <a:lstStyle/>
          <a:p>
            <a:endParaRPr lang="en-GB"/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EC499E3B-37FF-4201-83AB-33831E7D8578}"/>
              </a:ext>
            </a:extLst>
          </p:cNvPr>
          <p:cNvSpPr/>
          <p:nvPr/>
        </p:nvSpPr>
        <p:spPr>
          <a:xfrm>
            <a:off x="685800" y="5457810"/>
            <a:ext cx="219024" cy="209643"/>
          </a:xfrm>
          <a:prstGeom prst="rect">
            <a:avLst/>
          </a:prstGeom>
          <a:solidFill>
            <a:srgbClr val="F4F8F3"/>
          </a:solidFill>
        </p:spPr>
        <p:txBody>
          <a:bodyPr/>
          <a:lstStyle/>
          <a:p>
            <a:endParaRPr lang="en-GB"/>
          </a:p>
        </p:txBody>
      </p:sp>
      <p:sp>
        <p:nvSpPr>
          <p:cNvPr id="17" name="AutoShape 5">
            <a:extLst>
              <a:ext uri="{FF2B5EF4-FFF2-40B4-BE49-F238E27FC236}">
                <a16:creationId xmlns:a16="http://schemas.microsoft.com/office/drawing/2014/main" id="{F3B7EE9D-7191-4F0B-9179-631A960CD23E}"/>
              </a:ext>
            </a:extLst>
          </p:cNvPr>
          <p:cNvSpPr/>
          <p:nvPr/>
        </p:nvSpPr>
        <p:spPr>
          <a:xfrm>
            <a:off x="6477000" y="5447413"/>
            <a:ext cx="219024" cy="209643"/>
          </a:xfrm>
          <a:prstGeom prst="rect">
            <a:avLst/>
          </a:prstGeom>
          <a:solidFill>
            <a:srgbClr val="F4F8F3"/>
          </a:solidFill>
        </p:spPr>
        <p:txBody>
          <a:bodyPr/>
          <a:lstStyle/>
          <a:p>
            <a:endParaRPr lang="en-GB"/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665A5665-7E40-4A7A-806B-6CB84A816FA9}"/>
              </a:ext>
            </a:extLst>
          </p:cNvPr>
          <p:cNvSpPr txBox="1"/>
          <p:nvPr/>
        </p:nvSpPr>
        <p:spPr>
          <a:xfrm>
            <a:off x="685800" y="7658100"/>
            <a:ext cx="4851801" cy="243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32" dirty="0">
                <a:solidFill>
                  <a:srgbClr val="F4F8F3"/>
                </a:solidFill>
                <a:latin typeface="Cormorant Garamond Medium"/>
              </a:rPr>
              <a:t>Consider not inviting the partners until the end. Perhaps using pitches to sell different UVPs to the leadership. 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5365E38C-D583-4254-99B6-CE4B5313B1C4}"/>
              </a:ext>
            </a:extLst>
          </p:cNvPr>
          <p:cNvSpPr txBox="1"/>
          <p:nvPr/>
        </p:nvSpPr>
        <p:spPr>
          <a:xfrm>
            <a:off x="6477000" y="7848600"/>
            <a:ext cx="4797987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spc="32" dirty="0">
                <a:solidFill>
                  <a:srgbClr val="F4F8F3"/>
                </a:solidFill>
                <a:latin typeface="Cormorant Garamond Medium"/>
              </a:rPr>
              <a:t>This should be done by those that deliver AND sell the work . 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B1C2D742-73FE-493C-961E-43FB63A576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77000" y="6263681"/>
            <a:ext cx="993892" cy="993892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734A6413-A426-4AC5-B395-07F98E8A72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85800" y="6263681"/>
            <a:ext cx="986438" cy="99389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6CBCBAA-0114-494A-A7A8-C2EC2A29EF4A}"/>
              </a:ext>
            </a:extLst>
          </p:cNvPr>
          <p:cNvSpPr txBox="1"/>
          <p:nvPr/>
        </p:nvSpPr>
        <p:spPr>
          <a:xfrm>
            <a:off x="12214386" y="7439708"/>
            <a:ext cx="5715000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32" normalizeH="0" baseline="0" noProof="0" dirty="0">
                <a:ln>
                  <a:noFill/>
                </a:ln>
                <a:solidFill>
                  <a:srgbClr val="F4F8F3"/>
                </a:solidFill>
                <a:effectLst/>
                <a:uLnTx/>
                <a:uFillTx/>
                <a:latin typeface="Cormorant Garamond Medium"/>
                <a:ea typeface="+mn-ea"/>
                <a:cs typeface="+mn-cs"/>
              </a:rPr>
              <a:t>Workshop facilitation by a senior client or an independent experienced facilitator (ahem!).</a:t>
            </a:r>
          </a:p>
        </p:txBody>
      </p:sp>
      <p:sp>
        <p:nvSpPr>
          <p:cNvPr id="26" name="AutoShape 5">
            <a:extLst>
              <a:ext uri="{FF2B5EF4-FFF2-40B4-BE49-F238E27FC236}">
                <a16:creationId xmlns:a16="http://schemas.microsoft.com/office/drawing/2014/main" id="{0B4ADD60-826F-4120-8390-D1F90B612BC0}"/>
              </a:ext>
            </a:extLst>
          </p:cNvPr>
          <p:cNvSpPr/>
          <p:nvPr/>
        </p:nvSpPr>
        <p:spPr>
          <a:xfrm>
            <a:off x="12341549" y="5447413"/>
            <a:ext cx="219024" cy="209643"/>
          </a:xfrm>
          <a:prstGeom prst="rect">
            <a:avLst/>
          </a:prstGeom>
          <a:solidFill>
            <a:srgbClr val="F4F8F3"/>
          </a:solidFill>
        </p:spPr>
        <p:txBody>
          <a:bodyPr/>
          <a:lstStyle/>
          <a:p>
            <a:endParaRPr lang="en-GB"/>
          </a:p>
        </p:txBody>
      </p:sp>
      <p:pic>
        <p:nvPicPr>
          <p:cNvPr id="27" name="Picture 9">
            <a:extLst>
              <a:ext uri="{FF2B5EF4-FFF2-40B4-BE49-F238E27FC236}">
                <a16:creationId xmlns:a16="http://schemas.microsoft.com/office/drawing/2014/main" id="{3545089F-E77E-4020-B98E-360FB26EC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341549" y="6263681"/>
            <a:ext cx="1070140" cy="993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33202" y="7186772"/>
            <a:ext cx="18554404" cy="3100228"/>
          </a:xfrm>
          <a:prstGeom prst="rect">
            <a:avLst/>
          </a:prstGeom>
          <a:solidFill>
            <a:srgbClr val="F4F8F3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AutoShape 7"/>
          <p:cNvSpPr/>
          <p:nvPr/>
        </p:nvSpPr>
        <p:spPr>
          <a:xfrm rot="-5400000" flipH="1">
            <a:off x="1746590" y="6747162"/>
            <a:ext cx="352528" cy="4112112"/>
          </a:xfrm>
          <a:prstGeom prst="rect">
            <a:avLst/>
          </a:prstGeom>
          <a:solidFill>
            <a:srgbClr val="404040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5403790" y="8395725"/>
            <a:ext cx="1205527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small" spc="20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morant Garamond Bold"/>
                <a:ea typeface="+mn-ea"/>
                <a:cs typeface="+mn-cs"/>
              </a:rPr>
              <a:t>Six </a:t>
            </a:r>
            <a:r>
              <a:rPr lang="en-US" sz="8000" cap="small" spc="200" dirty="0">
                <a:solidFill>
                  <a:srgbClr val="404040"/>
                </a:solidFill>
                <a:latin typeface="Cormorant Garamond Bold"/>
              </a:rPr>
              <a:t>S</a:t>
            </a:r>
            <a:r>
              <a:rPr kumimoji="0" lang="en-US" sz="8000" b="0" i="0" u="none" strike="noStrike" kern="1200" cap="small" spc="20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morant Garamond Bold"/>
                <a:ea typeface="+mn-ea"/>
                <a:cs typeface="+mn-cs"/>
              </a:rPr>
              <a:t>tep</a:t>
            </a:r>
            <a:r>
              <a:rPr kumimoji="0" lang="en-US" sz="8000" b="0" i="0" u="none" strike="noStrike" kern="1200" cap="small" spc="20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morant Garamond Bold"/>
                <a:ea typeface="+mn-ea"/>
                <a:cs typeface="+mn-cs"/>
              </a:rPr>
              <a:t> Workshop</a:t>
            </a:r>
          </a:p>
        </p:txBody>
      </p:sp>
      <p:pic>
        <p:nvPicPr>
          <p:cNvPr id="1026" name="Picture 2" descr="What is workshop ?">
            <a:extLst>
              <a:ext uri="{FF2B5EF4-FFF2-40B4-BE49-F238E27FC236}">
                <a16:creationId xmlns:a16="http://schemas.microsoft.com/office/drawing/2014/main" id="{FE710EFF-32A0-497E-A23E-25CBE65FC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40" y="800100"/>
            <a:ext cx="89535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45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2000"/>
          </a:blip>
          <a:srcRect l="29257"/>
          <a:stretch>
            <a:fillRect/>
          </a:stretch>
        </p:blipFill>
        <p:spPr>
          <a:xfrm>
            <a:off x="-159667" y="-48185"/>
            <a:ext cx="11018181" cy="1038336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789664" y="1208141"/>
            <a:ext cx="10279395" cy="7870717"/>
          </a:xfrm>
          <a:prstGeom prst="rect">
            <a:avLst/>
          </a:prstGeom>
          <a:solidFill>
            <a:srgbClr val="404040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>
            <a:off x="17259300" y="-303236"/>
            <a:ext cx="20651" cy="10893473"/>
          </a:xfrm>
          <a:prstGeom prst="rect">
            <a:avLst/>
          </a:prstGeom>
          <a:solidFill>
            <a:srgbClr val="404040"/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6477000" y="2452947"/>
            <a:ext cx="8003879" cy="579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spc="480" dirty="0">
                <a:solidFill>
                  <a:srgbClr val="F4F8F3"/>
                </a:solidFill>
                <a:latin typeface="Cormorant Garamond Bold"/>
              </a:rPr>
              <a:t>1. TOP DOWN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77000" y="3244215"/>
            <a:ext cx="9351949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spc="27" dirty="0">
                <a:solidFill>
                  <a:srgbClr val="F4F8F3"/>
                </a:solidFill>
                <a:latin typeface="Cormorant Garamond Medium"/>
              </a:rPr>
              <a:t>In pairs review each document to find five phrases why your ideal client would buy from your firm. </a:t>
            </a:r>
          </a:p>
          <a:p>
            <a:endParaRPr lang="en-US" sz="4000" spc="27" dirty="0">
              <a:solidFill>
                <a:srgbClr val="F4F8F3"/>
              </a:solidFill>
              <a:latin typeface="Cormorant Garamond Medium"/>
            </a:endParaRPr>
          </a:p>
          <a:p>
            <a:r>
              <a:rPr lang="en-US" sz="4000" spc="27" dirty="0">
                <a:solidFill>
                  <a:srgbClr val="F4F8F3"/>
                </a:solidFill>
                <a:latin typeface="Cormorant Garamond Medium"/>
              </a:rPr>
              <a:t>Think about the way you work, your values, your way of working, the type of people you employ, what you are most passionate about and what you’re great at.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11547" y="2859"/>
            <a:ext cx="13793440" cy="3388041"/>
          </a:xfrm>
          <a:prstGeom prst="rect">
            <a:avLst/>
          </a:prstGeom>
          <a:solidFill>
            <a:srgbClr val="404040"/>
          </a:solidFill>
        </p:spPr>
        <p:txBody>
          <a:bodyPr/>
          <a:lstStyle/>
          <a:p>
            <a:endParaRPr lang="en-GB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8458" r="4918"/>
          <a:stretch>
            <a:fillRect/>
          </a:stretch>
        </p:blipFill>
        <p:spPr>
          <a:xfrm>
            <a:off x="-303236" y="1057039"/>
            <a:ext cx="6965694" cy="820126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7238649" y="-303236"/>
            <a:ext cx="20651" cy="10893473"/>
          </a:xfrm>
          <a:prstGeom prst="rect">
            <a:avLst/>
          </a:prstGeom>
          <a:solidFill>
            <a:srgbClr val="F4F8F3"/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7394928" y="4052586"/>
            <a:ext cx="9185241" cy="609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400" spc="26" dirty="0">
                <a:solidFill>
                  <a:srgbClr val="404040"/>
                </a:solidFill>
                <a:latin typeface="Cormorant Garamond Medium"/>
              </a:rPr>
              <a:t>In pairs review each service-line to identify the </a:t>
            </a:r>
            <a:r>
              <a:rPr lang="en-US" sz="4400" i="1" spc="26" dirty="0">
                <a:solidFill>
                  <a:srgbClr val="404040"/>
                </a:solidFill>
                <a:latin typeface="Cormorant Garamond Medium"/>
              </a:rPr>
              <a:t>client </a:t>
            </a:r>
            <a:r>
              <a:rPr lang="en-US" sz="4400" spc="26" dirty="0">
                <a:solidFill>
                  <a:srgbClr val="404040"/>
                </a:solidFill>
                <a:latin typeface="Cormorant Garamond Medium"/>
              </a:rPr>
              <a:t>value it brings.</a:t>
            </a:r>
          </a:p>
          <a:p>
            <a:r>
              <a:rPr lang="en-US" sz="4400" spc="26" dirty="0">
                <a:solidFill>
                  <a:srgbClr val="404040"/>
                </a:solidFill>
                <a:latin typeface="Cormorant Garamond Medium"/>
              </a:rPr>
              <a:t> </a:t>
            </a:r>
          </a:p>
          <a:p>
            <a:r>
              <a:rPr lang="en-US" sz="4400" spc="26" dirty="0">
                <a:solidFill>
                  <a:srgbClr val="404040"/>
                </a:solidFill>
                <a:latin typeface="Cormorant Garamond Medium"/>
              </a:rPr>
              <a:t>Think of the problems it solves or the opportunities it fulfils. </a:t>
            </a:r>
          </a:p>
          <a:p>
            <a:endParaRPr lang="en-US" sz="4400" spc="26" dirty="0">
              <a:solidFill>
                <a:srgbClr val="404040"/>
              </a:solidFill>
              <a:latin typeface="Cormorant Garamond Medium"/>
            </a:endParaRPr>
          </a:p>
          <a:p>
            <a:r>
              <a:rPr lang="en-US" sz="4400" spc="26" dirty="0">
                <a:solidFill>
                  <a:srgbClr val="404040"/>
                </a:solidFill>
                <a:latin typeface="Cormorant Garamond Medium"/>
              </a:rPr>
              <a:t>Use the language of your clients and their pain-points / concerns</a:t>
            </a:r>
          </a:p>
          <a:p>
            <a:endParaRPr lang="en-US" sz="4400" spc="26" dirty="0">
              <a:solidFill>
                <a:srgbClr val="404040"/>
              </a:solidFill>
              <a:latin typeface="Cormorant Garamond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917810" y="1696879"/>
            <a:ext cx="8003879" cy="644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6000" spc="480" dirty="0">
                <a:solidFill>
                  <a:srgbClr val="F4F8F3"/>
                </a:solidFill>
                <a:latin typeface="Cormorant Garamond Bold"/>
              </a:rPr>
              <a:t>2. BOTTOM-UP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6987" y="0"/>
            <a:ext cx="13793440" cy="4240020"/>
          </a:xfrm>
          <a:prstGeom prst="rect">
            <a:avLst/>
          </a:prstGeom>
          <a:solidFill>
            <a:srgbClr val="D9D9D9"/>
          </a:solidFill>
        </p:spPr>
        <p:txBody>
          <a:bodyPr/>
          <a:lstStyle/>
          <a:p>
            <a:endParaRPr lang="en-GB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5816" r="27490"/>
          <a:stretch>
            <a:fillRect/>
          </a:stretch>
        </p:blipFill>
        <p:spPr>
          <a:xfrm>
            <a:off x="10293606" y="1028700"/>
            <a:ext cx="6965694" cy="820126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820752" y="-556155"/>
            <a:ext cx="20651" cy="10893473"/>
          </a:xfrm>
          <a:prstGeom prst="rect">
            <a:avLst/>
          </a:prstGeom>
          <a:solidFill>
            <a:srgbClr val="404040"/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921221" y="2247900"/>
            <a:ext cx="8003879" cy="600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5400" spc="480" dirty="0">
                <a:solidFill>
                  <a:srgbClr val="404040"/>
                </a:solidFill>
                <a:latin typeface="Cormorant Garamond Bold"/>
              </a:rPr>
              <a:t>3. VALUE SCORING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" y="4433887"/>
            <a:ext cx="919954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60" lvl="1" indent="-367030">
              <a:buFont typeface="Arial"/>
              <a:buChar char="•"/>
            </a:pPr>
            <a:r>
              <a:rPr lang="en-US" sz="4000" spc="34" dirty="0">
                <a:solidFill>
                  <a:srgbClr val="404040"/>
                </a:solidFill>
                <a:latin typeface="Cormorant Garamond Medium"/>
              </a:rPr>
              <a:t>Score each phrase out of 3 in terms of how important these are your clients</a:t>
            </a:r>
          </a:p>
          <a:p>
            <a:pPr marL="734060" lvl="1" indent="-367030">
              <a:buFont typeface="Arial"/>
              <a:buChar char="•"/>
            </a:pPr>
            <a:endParaRPr lang="en-US" sz="4000" spc="34" dirty="0">
              <a:solidFill>
                <a:srgbClr val="404040"/>
              </a:solidFill>
              <a:latin typeface="Cormorant Garamond Medium"/>
            </a:endParaRPr>
          </a:p>
          <a:p>
            <a:pPr marL="734060" lvl="1" indent="-367030">
              <a:buFont typeface="Arial"/>
              <a:buChar char="•"/>
            </a:pPr>
            <a:r>
              <a:rPr lang="en-US" sz="4000" spc="34" dirty="0">
                <a:solidFill>
                  <a:srgbClr val="404040"/>
                </a:solidFill>
                <a:latin typeface="Cormorant Garamond Medium"/>
              </a:rPr>
              <a:t>Remove anything that scores less than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rcRect l="41816"/>
          <a:stretch>
            <a:fillRect/>
          </a:stretch>
        </p:blipFill>
        <p:spPr>
          <a:xfrm>
            <a:off x="990600" y="1485042"/>
            <a:ext cx="6538636" cy="731691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7238649" y="-303236"/>
            <a:ext cx="20651" cy="10893473"/>
          </a:xfrm>
          <a:prstGeom prst="rect">
            <a:avLst/>
          </a:prstGeom>
          <a:solidFill>
            <a:srgbClr val="F4F8F3"/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7763431" y="3220622"/>
            <a:ext cx="8938616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26110" lvl="1" indent="-313055">
              <a:buFont typeface="Arial"/>
              <a:buChar char="•"/>
            </a:pPr>
            <a:r>
              <a:rPr lang="en-US" sz="4000" spc="29" dirty="0">
                <a:solidFill>
                  <a:srgbClr val="F4F8F3"/>
                </a:solidFill>
                <a:latin typeface="Cormorant Garamond Medium"/>
              </a:rPr>
              <a:t>Review your competitor analysis</a:t>
            </a:r>
          </a:p>
          <a:p>
            <a:pPr marL="626110" lvl="1" indent="-313055">
              <a:buFont typeface="Arial"/>
              <a:buChar char="•"/>
            </a:pPr>
            <a:endParaRPr lang="en-US" sz="4000" spc="29" dirty="0">
              <a:solidFill>
                <a:srgbClr val="F4F8F3"/>
              </a:solidFill>
              <a:latin typeface="Cormorant Garamond Medium"/>
            </a:endParaRPr>
          </a:p>
          <a:p>
            <a:pPr marL="626110" lvl="1" indent="-313055">
              <a:buFont typeface="Arial"/>
              <a:buChar char="•"/>
            </a:pPr>
            <a:r>
              <a:rPr lang="en-US" sz="4000" spc="29" dirty="0">
                <a:solidFill>
                  <a:srgbClr val="F4F8F3"/>
                </a:solidFill>
                <a:latin typeface="Cormorant Garamond Medium"/>
              </a:rPr>
              <a:t>Score each phrase out of 3 as to whether your competitors do these well. </a:t>
            </a:r>
          </a:p>
          <a:p>
            <a:pPr marL="626110" lvl="1" indent="-313055">
              <a:buFont typeface="Arial"/>
              <a:buChar char="•"/>
            </a:pPr>
            <a:endParaRPr lang="en-US" sz="4000" spc="29" dirty="0">
              <a:solidFill>
                <a:srgbClr val="F4F8F3"/>
              </a:solidFill>
              <a:latin typeface="Cormorant Garamond Medium"/>
            </a:endParaRPr>
          </a:p>
          <a:p>
            <a:pPr marL="626110" lvl="1" indent="-313055">
              <a:buFont typeface="Arial"/>
              <a:buChar char="•"/>
            </a:pPr>
            <a:r>
              <a:rPr lang="en-US" sz="4000" spc="29" dirty="0">
                <a:solidFill>
                  <a:srgbClr val="F4F8F3"/>
                </a:solidFill>
                <a:latin typeface="Cormorant Garamond Medium"/>
              </a:rPr>
              <a:t> Remove anything that scores less than 2</a:t>
            </a:r>
          </a:p>
          <a:p>
            <a:pPr marL="626110" lvl="1" indent="-313055">
              <a:buFont typeface="Arial"/>
              <a:buChar char="•"/>
            </a:pPr>
            <a:endParaRPr lang="en-US" sz="4000" spc="29" dirty="0">
              <a:solidFill>
                <a:srgbClr val="F4F8F3"/>
              </a:solidFill>
              <a:latin typeface="Cormorant Garamond Mediu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329593" y="1866900"/>
            <a:ext cx="8195428" cy="579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800" spc="480" dirty="0">
                <a:solidFill>
                  <a:srgbClr val="F4F8F3"/>
                </a:solidFill>
                <a:latin typeface="Cormorant Garamond Bold"/>
              </a:rPr>
              <a:t>4. UNIQUE SCORING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097452" y="1028700"/>
            <a:ext cx="14161848" cy="9278146"/>
          </a:xfrm>
          <a:prstGeom prst="rect">
            <a:avLst/>
          </a:prstGeom>
          <a:solidFill>
            <a:srgbClr val="D9D9D9"/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304125" y="4325490"/>
            <a:ext cx="38290" cy="5981355"/>
          </a:xfrm>
          <a:prstGeom prst="rect">
            <a:avLst/>
          </a:prstGeom>
          <a:solidFill>
            <a:srgbClr val="D9D9D9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 rot="-5400000">
            <a:off x="-1012890" y="1024492"/>
            <a:ext cx="5028276" cy="502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5400" dirty="0">
                <a:solidFill>
                  <a:srgbClr val="A6A6A6"/>
                </a:solidFill>
                <a:latin typeface="Playfair Display"/>
              </a:rPr>
              <a:t>Workshop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86200" y="3067403"/>
            <a:ext cx="13373100" cy="5525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en-US" sz="36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Bring together both sets of surviving post-its</a:t>
            </a:r>
          </a:p>
          <a:p>
            <a:pPr>
              <a:lnSpc>
                <a:spcPts val="3300"/>
              </a:lnSpc>
            </a:pPr>
            <a:endParaRPr lang="en-US" sz="3600" spc="30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  <a:p>
            <a:pPr>
              <a:lnSpc>
                <a:spcPts val="3300"/>
              </a:lnSpc>
            </a:pPr>
            <a:r>
              <a:rPr lang="en-US" sz="36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Translate your phrases into the language of your clients</a:t>
            </a:r>
          </a:p>
          <a:p>
            <a:pPr>
              <a:lnSpc>
                <a:spcPts val="3300"/>
              </a:lnSpc>
            </a:pPr>
            <a:endParaRPr lang="en-US" sz="3600" spc="30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  <a:p>
            <a:pPr>
              <a:lnSpc>
                <a:spcPts val="3300"/>
              </a:lnSpc>
            </a:pPr>
            <a:r>
              <a:rPr lang="en-US" sz="36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Each pair to create 3 sentences that best encapsulate your unique value</a:t>
            </a:r>
          </a:p>
          <a:p>
            <a:pPr>
              <a:lnSpc>
                <a:spcPts val="3300"/>
              </a:lnSpc>
            </a:pPr>
            <a:endParaRPr lang="en-US" sz="3600" spc="30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  <a:p>
            <a:pPr>
              <a:lnSpc>
                <a:spcPts val="3300"/>
              </a:lnSpc>
            </a:pPr>
            <a:r>
              <a:rPr lang="en-US" sz="36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- One describing what you achieve for your clients they value most</a:t>
            </a:r>
          </a:p>
          <a:p>
            <a:pPr>
              <a:lnSpc>
                <a:spcPts val="3300"/>
              </a:lnSpc>
            </a:pPr>
            <a:endParaRPr lang="en-US" sz="3600" spc="30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  <a:p>
            <a:pPr>
              <a:lnSpc>
                <a:spcPts val="3300"/>
              </a:lnSpc>
            </a:pPr>
            <a:r>
              <a:rPr lang="en-US" sz="36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- One describing how you achieve this</a:t>
            </a:r>
          </a:p>
          <a:p>
            <a:pPr>
              <a:lnSpc>
                <a:spcPts val="3300"/>
              </a:lnSpc>
            </a:pPr>
            <a:endParaRPr lang="en-US" sz="3600" spc="30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  <a:p>
            <a:pPr>
              <a:lnSpc>
                <a:spcPts val="3300"/>
              </a:lnSpc>
            </a:pPr>
            <a:r>
              <a:rPr lang="en-US" sz="36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- One providing more detail on the client benefits</a:t>
            </a:r>
          </a:p>
          <a:p>
            <a:pPr>
              <a:lnSpc>
                <a:spcPts val="3300"/>
              </a:lnSpc>
            </a:pPr>
            <a:endParaRPr lang="en-US" sz="3600" spc="30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  <a:p>
            <a:pPr>
              <a:lnSpc>
                <a:spcPts val="3300"/>
              </a:lnSpc>
            </a:pPr>
            <a:r>
              <a:rPr lang="en-US" sz="36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Avoid vanilla at any cost, if you appeal to everyone, you appeal to no-one.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86200" y="1485900"/>
            <a:ext cx="8003879" cy="807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5000" spc="750" dirty="0">
                <a:solidFill>
                  <a:srgbClr val="404040"/>
                </a:solidFill>
                <a:latin typeface="Cormorant Garamond Bold"/>
              </a:rPr>
              <a:t>5. CRAFTING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555" r="21555"/>
          <a:stretch>
            <a:fillRect/>
          </a:stretch>
        </p:blipFill>
        <p:spPr>
          <a:xfrm>
            <a:off x="10265267" y="1057039"/>
            <a:ext cx="6994033" cy="820126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056168" y="1669433"/>
            <a:ext cx="8877814" cy="7014046"/>
          </a:xfrm>
          <a:prstGeom prst="rect">
            <a:avLst/>
          </a:prstGeom>
          <a:solidFill>
            <a:srgbClr val="404040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2258101" y="3474282"/>
            <a:ext cx="8476004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20" lvl="1" indent="-302260">
              <a:buFont typeface="Arial"/>
              <a:buChar char="•"/>
            </a:pPr>
            <a:r>
              <a:rPr lang="en-US" sz="4400" spc="28" dirty="0">
                <a:solidFill>
                  <a:srgbClr val="F4F8F3"/>
                </a:solidFill>
                <a:latin typeface="Garamond" panose="02020404030301010803" pitchFamily="18" charset="0"/>
              </a:rPr>
              <a:t>Whittle down to one UVP</a:t>
            </a:r>
          </a:p>
          <a:p>
            <a:pPr marL="604520" lvl="1" indent="-302260">
              <a:buFont typeface="Arial"/>
              <a:buChar char="•"/>
            </a:pPr>
            <a:endParaRPr lang="en-US" sz="4400" spc="28" dirty="0">
              <a:solidFill>
                <a:srgbClr val="F4F8F3"/>
              </a:solidFill>
              <a:latin typeface="Garamond" panose="02020404030301010803" pitchFamily="18" charset="0"/>
            </a:endParaRPr>
          </a:p>
          <a:p>
            <a:pPr marL="604520" lvl="1" indent="-302260">
              <a:buFont typeface="Arial"/>
              <a:buChar char="•"/>
            </a:pPr>
            <a:r>
              <a:rPr lang="en-US" sz="4400" spc="28" dirty="0">
                <a:solidFill>
                  <a:srgbClr val="F4F8F3"/>
                </a:solidFill>
                <a:latin typeface="Garamond" panose="02020404030301010803" pitchFamily="18" charset="0"/>
              </a:rPr>
              <a:t>Review within the organisation, with stakeholders and with clients</a:t>
            </a:r>
          </a:p>
          <a:p>
            <a:pPr marL="604520" lvl="1" indent="-302260">
              <a:buFont typeface="Arial"/>
              <a:buChar char="•"/>
            </a:pPr>
            <a:endParaRPr lang="en-US" sz="4400" spc="28" dirty="0">
              <a:solidFill>
                <a:srgbClr val="F4F8F3"/>
              </a:solidFill>
              <a:latin typeface="Garamond" panose="02020404030301010803" pitchFamily="18" charset="0"/>
            </a:endParaRPr>
          </a:p>
          <a:p>
            <a:pPr marL="604520" lvl="1" indent="-302260">
              <a:buFont typeface="Arial"/>
              <a:buChar char="•"/>
            </a:pPr>
            <a:r>
              <a:rPr lang="en-US" sz="4400" spc="28" dirty="0">
                <a:solidFill>
                  <a:srgbClr val="F4F8F3"/>
                </a:solidFill>
                <a:latin typeface="Garamond" panose="02020404030301010803" pitchFamily="18" charset="0"/>
              </a:rPr>
              <a:t>Plan the launch!</a:t>
            </a:r>
          </a:p>
          <a:p>
            <a:pPr marL="604520" lvl="1" indent="-302260">
              <a:buFont typeface="Arial"/>
              <a:buChar char="•"/>
            </a:pPr>
            <a:endParaRPr lang="en-US" sz="4400" spc="28" dirty="0">
              <a:solidFill>
                <a:srgbClr val="F4F8F3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003632" y="0"/>
            <a:ext cx="45719" cy="10287000"/>
          </a:xfrm>
          <a:prstGeom prst="rect">
            <a:avLst/>
          </a:prstGeom>
          <a:solidFill>
            <a:srgbClr val="404040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2730226" y="2135234"/>
            <a:ext cx="8003879" cy="562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4400" spc="480" dirty="0">
                <a:solidFill>
                  <a:srgbClr val="F4F8F3"/>
                </a:solidFill>
                <a:latin typeface="Garamond" panose="02020404030301010803" pitchFamily="18" charset="0"/>
              </a:rPr>
              <a:t>6. REVIEW &amp; IMPROVE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3793440" cy="4373533"/>
          </a:xfrm>
          <a:prstGeom prst="rect">
            <a:avLst/>
          </a:prstGeom>
          <a:solidFill>
            <a:srgbClr val="404040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>
            <a:off x="1028700" y="-303236"/>
            <a:ext cx="20651" cy="10893473"/>
          </a:xfrm>
          <a:prstGeom prst="rect">
            <a:avLst/>
          </a:prstGeom>
          <a:solidFill>
            <a:srgbClr val="A5A27D"/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468025" y="5524500"/>
            <a:ext cx="765489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spc="36" dirty="0">
                <a:solidFill>
                  <a:srgbClr val="404040"/>
                </a:solidFill>
                <a:latin typeface="Cormorant Garamond Medium"/>
              </a:rPr>
              <a:t>Review your UVP every year, every time you launch a new service or market, and every time you are facing radical market changes</a:t>
            </a:r>
          </a:p>
        </p:txBody>
      </p:sp>
      <p:pic>
        <p:nvPicPr>
          <p:cNvPr id="7" name="Picture 2" descr="How to conduct a Digital Transformation workshop - The Digital  Transformation People">
            <a:extLst>
              <a:ext uri="{FF2B5EF4-FFF2-40B4-BE49-F238E27FC236}">
                <a16:creationId xmlns:a16="http://schemas.microsoft.com/office/drawing/2014/main" id="{D266343F-7440-40FB-AEAB-6F2C49930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320" y="1786717"/>
            <a:ext cx="8976242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52C077A-149E-48F1-BD55-60ED028819CC}"/>
              </a:ext>
            </a:extLst>
          </p:cNvPr>
          <p:cNvSpPr txBox="1"/>
          <p:nvPr/>
        </p:nvSpPr>
        <p:spPr>
          <a:xfrm>
            <a:off x="3581400" y="7810500"/>
            <a:ext cx="9144000" cy="1258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0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4F8F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www.joeomahoney.com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4F8F3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A3F7B06-C0E5-48BF-B634-EE606FCEE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086100"/>
            <a:ext cx="9598925" cy="3215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210643" cy="10287000"/>
          </a:xfrm>
          <a:prstGeom prst="rect">
            <a:avLst/>
          </a:prstGeom>
          <a:solidFill>
            <a:srgbClr val="D9D9D9"/>
          </a:solidFill>
        </p:spPr>
        <p:txBody>
          <a:bodyPr/>
          <a:lstStyle/>
          <a:p>
            <a:endParaRPr lang="en-GB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6051" r="16051"/>
          <a:stretch>
            <a:fillRect/>
          </a:stretch>
        </p:blipFill>
        <p:spPr>
          <a:xfrm>
            <a:off x="1005052" y="4069474"/>
            <a:ext cx="6200539" cy="6217526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400000">
            <a:off x="13693141" y="-2984335"/>
            <a:ext cx="45719" cy="9144000"/>
          </a:xfrm>
          <a:prstGeom prst="rect">
            <a:avLst/>
          </a:prstGeom>
          <a:solidFill>
            <a:srgbClr val="404040"/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028700" y="1580350"/>
            <a:ext cx="6190176" cy="122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dirty="0">
                <a:solidFill>
                  <a:srgbClr val="404040"/>
                </a:solidFill>
                <a:latin typeface="Garamond" panose="02020404030301010803" pitchFamily="18" charset="0"/>
              </a:rPr>
              <a:t>Contents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20765" y="2217653"/>
            <a:ext cx="7862183" cy="6563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250000"/>
              </a:lnSpc>
            </a:pPr>
            <a:r>
              <a:rPr lang="en-US" sz="6000" spc="30" dirty="0">
                <a:solidFill>
                  <a:srgbClr val="404040"/>
                </a:solidFill>
                <a:latin typeface="Garamond" panose="02020404030301010803" pitchFamily="18" charset="0"/>
              </a:rPr>
              <a:t>Workshop Guidance</a:t>
            </a:r>
          </a:p>
          <a:p>
            <a:pPr algn="r">
              <a:lnSpc>
                <a:spcPct val="250000"/>
              </a:lnSpc>
            </a:pPr>
            <a:r>
              <a:rPr lang="en-US" sz="6000" spc="30" dirty="0">
                <a:solidFill>
                  <a:srgbClr val="404040"/>
                </a:solidFill>
                <a:latin typeface="Garamond" panose="02020404030301010803" pitchFamily="18" charset="0"/>
              </a:rPr>
              <a:t>Prior to Workshop</a:t>
            </a:r>
          </a:p>
          <a:p>
            <a:pPr algn="r">
              <a:lnSpc>
                <a:spcPct val="250000"/>
              </a:lnSpc>
            </a:pPr>
            <a:r>
              <a:rPr lang="en-US" sz="6000" spc="30" dirty="0">
                <a:solidFill>
                  <a:srgbClr val="404040"/>
                </a:solidFill>
                <a:latin typeface="Garamond" panose="02020404030301010803" pitchFamily="18" charset="0"/>
              </a:rPr>
              <a:t>6 Step Workshop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75953A90-5F9D-BE92-8319-AD657A1E1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6" t="2282" r="2541" b="83077"/>
          <a:stretch/>
        </p:blipFill>
        <p:spPr>
          <a:xfrm>
            <a:off x="15501938" y="93286"/>
            <a:ext cx="2371725" cy="13287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A219244-4783-960B-8E75-D9538CAB2625}"/>
              </a:ext>
            </a:extLst>
          </p:cNvPr>
          <p:cNvSpPr txBox="1"/>
          <p:nvPr/>
        </p:nvSpPr>
        <p:spPr>
          <a:xfrm>
            <a:off x="800101" y="734571"/>
            <a:ext cx="58219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/>
              <a:t>Value Proposition Canvas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268217-E25E-E688-B54E-31AFF7AF4591}"/>
              </a:ext>
            </a:extLst>
          </p:cNvPr>
          <p:cNvSpPr/>
          <p:nvPr/>
        </p:nvSpPr>
        <p:spPr>
          <a:xfrm>
            <a:off x="246974" y="2135131"/>
            <a:ext cx="7525427" cy="681227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C53B46F-D03F-840B-F37E-737D63B05D58}"/>
              </a:ext>
            </a:extLst>
          </p:cNvPr>
          <p:cNvCxnSpPr>
            <a:stCxn id="19" idx="3"/>
          </p:cNvCxnSpPr>
          <p:nvPr/>
        </p:nvCxnSpPr>
        <p:spPr>
          <a:xfrm flipH="1" flipV="1">
            <a:off x="3756054" y="5541269"/>
            <a:ext cx="4016346" cy="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5150D1-192F-5C01-3993-2852E0B58E11}"/>
              </a:ext>
            </a:extLst>
          </p:cNvPr>
          <p:cNvCxnSpPr>
            <a:cxnSpLocks/>
          </p:cNvCxnSpPr>
          <p:nvPr/>
        </p:nvCxnSpPr>
        <p:spPr>
          <a:xfrm>
            <a:off x="246974" y="2135131"/>
            <a:ext cx="3509081" cy="340613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DC8FC5-D8E2-D0AC-CE2F-5D786C478415}"/>
              </a:ext>
            </a:extLst>
          </p:cNvPr>
          <p:cNvCxnSpPr/>
          <p:nvPr/>
        </p:nvCxnSpPr>
        <p:spPr>
          <a:xfrm flipH="1">
            <a:off x="246974" y="5541269"/>
            <a:ext cx="3509081" cy="34061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6040D119-B0FD-EF5C-403B-913418F9D892}"/>
              </a:ext>
            </a:extLst>
          </p:cNvPr>
          <p:cNvSpPr/>
          <p:nvPr/>
        </p:nvSpPr>
        <p:spPr>
          <a:xfrm>
            <a:off x="9944101" y="1879165"/>
            <a:ext cx="8072438" cy="7586525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4C27B6-C33F-52F6-FFA1-3ADF2775AA95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9944101" y="5672427"/>
            <a:ext cx="378618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CEEF531-55D7-1AEC-9455-53B19D7877F5}"/>
              </a:ext>
            </a:extLst>
          </p:cNvPr>
          <p:cNvCxnSpPr>
            <a:cxnSpLocks/>
          </p:cNvCxnSpPr>
          <p:nvPr/>
        </p:nvCxnSpPr>
        <p:spPr>
          <a:xfrm flipV="1">
            <a:off x="13730288" y="2451803"/>
            <a:ext cx="2401859" cy="32206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3D476CE-9347-B98A-36CE-92948F2CFE48}"/>
              </a:ext>
            </a:extLst>
          </p:cNvPr>
          <p:cNvCxnSpPr>
            <a:cxnSpLocks/>
          </p:cNvCxnSpPr>
          <p:nvPr/>
        </p:nvCxnSpPr>
        <p:spPr>
          <a:xfrm>
            <a:off x="13730288" y="5672428"/>
            <a:ext cx="2271713" cy="32749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62AB754-3550-4AF5-1F33-8DBB2B23C02A}"/>
              </a:ext>
            </a:extLst>
          </p:cNvPr>
          <p:cNvSpPr txBox="1"/>
          <p:nvPr/>
        </p:nvSpPr>
        <p:spPr>
          <a:xfrm>
            <a:off x="12508297" y="4182712"/>
            <a:ext cx="96372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Gains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4D1C2C6-1C51-64EF-85BE-DBE1E5EEAA35}"/>
              </a:ext>
            </a:extLst>
          </p:cNvPr>
          <p:cNvSpPr txBox="1"/>
          <p:nvPr/>
        </p:nvSpPr>
        <p:spPr>
          <a:xfrm>
            <a:off x="13269734" y="7356577"/>
            <a:ext cx="91781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Pains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08B297F-A816-6473-88F5-862104359D41}"/>
              </a:ext>
            </a:extLst>
          </p:cNvPr>
          <p:cNvSpPr txBox="1"/>
          <p:nvPr/>
        </p:nvSpPr>
        <p:spPr>
          <a:xfrm>
            <a:off x="14082998" y="5459947"/>
            <a:ext cx="37906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Jobs to be done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77C121-E99A-CFD2-03AC-B6955D79B7E2}"/>
              </a:ext>
            </a:extLst>
          </p:cNvPr>
          <p:cNvSpPr/>
          <p:nvPr/>
        </p:nvSpPr>
        <p:spPr>
          <a:xfrm>
            <a:off x="13092974" y="3190877"/>
            <a:ext cx="1645835" cy="89359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Ability to</a:t>
            </a:r>
          </a:p>
          <a:p>
            <a:pPr algn="ctr"/>
            <a:r>
              <a:rPr lang="en-US" sz="2700" dirty="0">
                <a:solidFill>
                  <a:schemeClr val="tx1"/>
                </a:solidFill>
              </a:rPr>
              <a:t>cook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EDD7DF0-6867-0C21-1E3C-BEDF3533324F}"/>
              </a:ext>
            </a:extLst>
          </p:cNvPr>
          <p:cNvSpPr/>
          <p:nvPr/>
        </p:nvSpPr>
        <p:spPr>
          <a:xfrm>
            <a:off x="11195764" y="3005415"/>
            <a:ext cx="1645835" cy="89359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Free from </a:t>
            </a:r>
          </a:p>
          <a:p>
            <a:pPr algn="ctr"/>
            <a:r>
              <a:rPr lang="en-US" sz="2700" dirty="0">
                <a:solidFill>
                  <a:schemeClr val="tx1"/>
                </a:solidFill>
              </a:rPr>
              <a:t>insects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6319B21-A516-56D9-4B13-8A25F6F34C70}"/>
              </a:ext>
            </a:extLst>
          </p:cNvPr>
          <p:cNvSpPr/>
          <p:nvPr/>
        </p:nvSpPr>
        <p:spPr>
          <a:xfrm>
            <a:off x="13064399" y="2069697"/>
            <a:ext cx="1894572" cy="89359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Waterproof shelter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BBE6DD1-30EA-7803-D3BC-1C6E00674D25}"/>
              </a:ext>
            </a:extLst>
          </p:cNvPr>
          <p:cNvSpPr/>
          <p:nvPr/>
        </p:nvSpPr>
        <p:spPr>
          <a:xfrm>
            <a:off x="10408339" y="4143518"/>
            <a:ext cx="1645835" cy="13629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Warmth for family</a:t>
            </a:r>
          </a:p>
          <a:p>
            <a:pPr algn="ctr"/>
            <a:r>
              <a:rPr lang="en-US" sz="2700" dirty="0">
                <a:solidFill>
                  <a:schemeClr val="tx1"/>
                </a:solidFill>
              </a:rPr>
              <a:t>members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D1469F9-7254-F6EA-5309-420945CDF117}"/>
              </a:ext>
            </a:extLst>
          </p:cNvPr>
          <p:cNvSpPr/>
          <p:nvPr/>
        </p:nvSpPr>
        <p:spPr>
          <a:xfrm>
            <a:off x="15526448" y="3466575"/>
            <a:ext cx="1645835" cy="893595"/>
          </a:xfrm>
          <a:prstGeom prst="rect">
            <a:avLst/>
          </a:prstGeom>
          <a:solidFill>
            <a:srgbClr val="BFBE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Access to food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0BB3F04-2A2E-9ACD-50BE-BB6D26B9DCF7}"/>
              </a:ext>
            </a:extLst>
          </p:cNvPr>
          <p:cNvSpPr/>
          <p:nvPr/>
        </p:nvSpPr>
        <p:spPr>
          <a:xfrm>
            <a:off x="14738809" y="4503134"/>
            <a:ext cx="1645835" cy="893595"/>
          </a:xfrm>
          <a:prstGeom prst="rect">
            <a:avLst/>
          </a:prstGeom>
          <a:solidFill>
            <a:srgbClr val="BFBE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Shelter for family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6BE847F-3961-E14E-8E05-8C333312AE79}"/>
              </a:ext>
            </a:extLst>
          </p:cNvPr>
          <p:cNvSpPr/>
          <p:nvPr/>
        </p:nvSpPr>
        <p:spPr>
          <a:xfrm>
            <a:off x="15501209" y="7212269"/>
            <a:ext cx="1453427" cy="893595"/>
          </a:xfrm>
          <a:prstGeom prst="rect">
            <a:avLst/>
          </a:prstGeom>
          <a:solidFill>
            <a:srgbClr val="BFBE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Clean water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E267441-B379-BF65-9D07-182B542F3D70}"/>
              </a:ext>
            </a:extLst>
          </p:cNvPr>
          <p:cNvSpPr/>
          <p:nvPr/>
        </p:nvSpPr>
        <p:spPr>
          <a:xfrm>
            <a:off x="15561725" y="6013944"/>
            <a:ext cx="1880286" cy="893595"/>
          </a:xfrm>
          <a:prstGeom prst="rect">
            <a:avLst/>
          </a:prstGeom>
          <a:solidFill>
            <a:srgbClr val="BFBE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Blankets or clothing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A96944C-CEF8-27C8-BB55-18DA54188389}"/>
              </a:ext>
            </a:extLst>
          </p:cNvPr>
          <p:cNvSpPr/>
          <p:nvPr/>
        </p:nvSpPr>
        <p:spPr>
          <a:xfrm>
            <a:off x="12534005" y="5759631"/>
            <a:ext cx="1187495" cy="1323906"/>
          </a:xfrm>
          <a:prstGeom prst="rect">
            <a:avLst/>
          </a:prstGeom>
          <a:solidFill>
            <a:srgbClr val="FA9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Lack</a:t>
            </a:r>
          </a:p>
          <a:p>
            <a:pPr algn="ctr"/>
            <a:r>
              <a:rPr lang="en-US" sz="2700" dirty="0">
                <a:solidFill>
                  <a:schemeClr val="tx1"/>
                </a:solidFill>
              </a:rPr>
              <a:t> of</a:t>
            </a:r>
          </a:p>
          <a:p>
            <a:pPr algn="ctr"/>
            <a:r>
              <a:rPr lang="en-US" sz="2700" dirty="0">
                <a:solidFill>
                  <a:schemeClr val="tx1"/>
                </a:solidFill>
              </a:rPr>
              <a:t> tools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7A1781B-315E-1680-CAB6-439DE1027B6A}"/>
              </a:ext>
            </a:extLst>
          </p:cNvPr>
          <p:cNvSpPr/>
          <p:nvPr/>
        </p:nvSpPr>
        <p:spPr>
          <a:xfrm>
            <a:off x="13188767" y="8296055"/>
            <a:ext cx="2182296" cy="893595"/>
          </a:xfrm>
          <a:prstGeom prst="rect">
            <a:avLst/>
          </a:prstGeom>
          <a:solidFill>
            <a:srgbClr val="FA9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Unable to set up tent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18AB0CC-0CBB-98FA-975B-CF4C06E3688E}"/>
              </a:ext>
            </a:extLst>
          </p:cNvPr>
          <p:cNvSpPr/>
          <p:nvPr/>
        </p:nvSpPr>
        <p:spPr>
          <a:xfrm>
            <a:off x="11174228" y="7181482"/>
            <a:ext cx="1884392" cy="1226354"/>
          </a:xfrm>
          <a:prstGeom prst="rect">
            <a:avLst/>
          </a:prstGeom>
          <a:solidFill>
            <a:srgbClr val="FA9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Lack of safety at night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58C29DC-F2F0-15EA-71AD-08C70D5DE696}"/>
              </a:ext>
            </a:extLst>
          </p:cNvPr>
          <p:cNvSpPr/>
          <p:nvPr/>
        </p:nvSpPr>
        <p:spPr>
          <a:xfrm>
            <a:off x="10263615" y="5838378"/>
            <a:ext cx="2118615" cy="1131879"/>
          </a:xfrm>
          <a:prstGeom prst="rect">
            <a:avLst/>
          </a:prstGeom>
          <a:solidFill>
            <a:srgbClr val="FA9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No way to transport goods</a:t>
            </a:r>
          </a:p>
        </p:txBody>
      </p:sp>
      <p:pic>
        <p:nvPicPr>
          <p:cNvPr id="4" name="Picture 3" descr="A green box with white text&#10;&#10;Description automatically generated with low confidence">
            <a:extLst>
              <a:ext uri="{FF2B5EF4-FFF2-40B4-BE49-F238E27FC236}">
                <a16:creationId xmlns:a16="http://schemas.microsoft.com/office/drawing/2014/main" id="{93BF733B-1A63-5E1A-39E4-43F544312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047" y="0"/>
            <a:ext cx="2502653" cy="2935662"/>
          </a:xfrm>
          <a:prstGeom prst="rect">
            <a:avLst/>
          </a:prstGeom>
        </p:spPr>
      </p:pic>
      <p:pic>
        <p:nvPicPr>
          <p:cNvPr id="6" name="Picture 5" descr="A green plastic box with yellow handles&#10;&#10;Description automatically generated with low confidence">
            <a:extLst>
              <a:ext uri="{FF2B5EF4-FFF2-40B4-BE49-F238E27FC236}">
                <a16:creationId xmlns:a16="http://schemas.microsoft.com/office/drawing/2014/main" id="{C1D6CCE5-4661-E268-E84F-467B695536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00" y="4644989"/>
            <a:ext cx="2187953" cy="1847727"/>
          </a:xfrm>
          <a:prstGeom prst="rect">
            <a:avLst/>
          </a:prstGeom>
        </p:spPr>
      </p:pic>
      <p:pic>
        <p:nvPicPr>
          <p:cNvPr id="10" name="Picture 9" descr="A picture containing tool&#10;&#10;Description automatically generated">
            <a:extLst>
              <a:ext uri="{FF2B5EF4-FFF2-40B4-BE49-F238E27FC236}">
                <a16:creationId xmlns:a16="http://schemas.microsoft.com/office/drawing/2014/main" id="{5AF7B55D-FBD3-409E-7E87-FBD2ECE43E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20" y="5568852"/>
            <a:ext cx="2172555" cy="1629417"/>
          </a:xfrm>
          <a:prstGeom prst="rect">
            <a:avLst/>
          </a:prstGeom>
        </p:spPr>
      </p:pic>
      <p:pic>
        <p:nvPicPr>
          <p:cNvPr id="15" name="Picture 14" descr="A picture containing tent, camping, tarpaulin&#10;&#10;Description automatically generated">
            <a:extLst>
              <a:ext uri="{FF2B5EF4-FFF2-40B4-BE49-F238E27FC236}">
                <a16:creationId xmlns:a16="http://schemas.microsoft.com/office/drawing/2014/main" id="{84EEA741-985B-3F7F-47A8-DDE5367775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108" y="2155353"/>
            <a:ext cx="2080824" cy="1560618"/>
          </a:xfrm>
          <a:prstGeom prst="rect">
            <a:avLst/>
          </a:prstGeom>
        </p:spPr>
      </p:pic>
      <p:pic>
        <p:nvPicPr>
          <p:cNvPr id="22" name="Picture 21" descr="A picture containing fabric, blue&#10;&#10;Description automatically generated">
            <a:extLst>
              <a:ext uri="{FF2B5EF4-FFF2-40B4-BE49-F238E27FC236}">
                <a16:creationId xmlns:a16="http://schemas.microsoft.com/office/drawing/2014/main" id="{11FD523A-78B0-EBBB-0174-9579B4445E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2" y="3554496"/>
            <a:ext cx="1371600" cy="1371600"/>
          </a:xfrm>
          <a:prstGeom prst="rect">
            <a:avLst/>
          </a:prstGeom>
        </p:spPr>
      </p:pic>
      <p:pic>
        <p:nvPicPr>
          <p:cNvPr id="25" name="Picture 24" descr="A group of stainless steel pots and pans&#10;&#10;Description automatically generated with low confidence">
            <a:extLst>
              <a:ext uri="{FF2B5EF4-FFF2-40B4-BE49-F238E27FC236}">
                <a16:creationId xmlns:a16="http://schemas.microsoft.com/office/drawing/2014/main" id="{7E25DF61-8AB7-DCC8-37E6-4BB02157A4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68" y="2394429"/>
            <a:ext cx="2790752" cy="2093064"/>
          </a:xfrm>
          <a:prstGeom prst="rect">
            <a:avLst/>
          </a:prstGeom>
        </p:spPr>
      </p:pic>
      <p:pic>
        <p:nvPicPr>
          <p:cNvPr id="26" name="Picture 25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576FE444-AFFA-3982-F851-6B15480F23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3" t="77501" r="75104" b="4136"/>
          <a:stretch/>
        </p:blipFill>
        <p:spPr>
          <a:xfrm>
            <a:off x="2915978" y="7181481"/>
            <a:ext cx="1674075" cy="1666629"/>
          </a:xfrm>
          <a:prstGeom prst="rect">
            <a:avLst/>
          </a:prstGeom>
        </p:spPr>
      </p:pic>
      <p:pic>
        <p:nvPicPr>
          <p:cNvPr id="29" name="Picture 28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705D66E4-8E95-79B1-02F2-E5DB99C60E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5" t="79791" r="58265" b="4135"/>
          <a:stretch/>
        </p:blipFill>
        <p:spPr>
          <a:xfrm>
            <a:off x="5339236" y="7356577"/>
            <a:ext cx="2248814" cy="145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2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black logo&#10;&#10;Description automatically generated with medium confidence">
            <a:extLst>
              <a:ext uri="{FF2B5EF4-FFF2-40B4-BE49-F238E27FC236}">
                <a16:creationId xmlns:a16="http://schemas.microsoft.com/office/drawing/2014/main" id="{EEC10C89-CAD3-9784-657C-00237E6041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1843" y="290947"/>
            <a:ext cx="2890521" cy="46966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25A132-E286-9024-7C9A-2CF692DDD3A8}"/>
              </a:ext>
            </a:extLst>
          </p:cNvPr>
          <p:cNvSpPr/>
          <p:nvPr/>
        </p:nvSpPr>
        <p:spPr>
          <a:xfrm>
            <a:off x="-145473" y="0"/>
            <a:ext cx="14996226" cy="10453254"/>
          </a:xfrm>
          <a:prstGeom prst="rect">
            <a:avLst/>
          </a:prstGeom>
          <a:solidFill>
            <a:srgbClr val="E3E2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8805A8-C22F-EDDF-79BD-ECB7D15CE087}"/>
              </a:ext>
            </a:extLst>
          </p:cNvPr>
          <p:cNvCxnSpPr/>
          <p:nvPr/>
        </p:nvCxnSpPr>
        <p:spPr>
          <a:xfrm>
            <a:off x="1" y="1132115"/>
            <a:ext cx="14390915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71F0B02-C66B-3182-22D5-92AFADB8F9AC}"/>
              </a:ext>
            </a:extLst>
          </p:cNvPr>
          <p:cNvSpPr txBox="1"/>
          <p:nvPr/>
        </p:nvSpPr>
        <p:spPr>
          <a:xfrm>
            <a:off x="-145473" y="290946"/>
            <a:ext cx="58219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/>
              <a:t>Value Proposition Canvas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5071FE-A176-E3E6-1A2B-7A5D76473172}"/>
              </a:ext>
            </a:extLst>
          </p:cNvPr>
          <p:cNvSpPr/>
          <p:nvPr/>
        </p:nvSpPr>
        <p:spPr>
          <a:xfrm>
            <a:off x="1" y="2031394"/>
            <a:ext cx="6640286" cy="701975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6A330D-69FD-E8CF-3502-5396FF2B017F}"/>
              </a:ext>
            </a:extLst>
          </p:cNvPr>
          <p:cNvCxnSpPr>
            <a:cxnSpLocks/>
          </p:cNvCxnSpPr>
          <p:nvPr/>
        </p:nvCxnSpPr>
        <p:spPr>
          <a:xfrm flipH="1">
            <a:off x="3756055" y="5541269"/>
            <a:ext cx="28842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ECB9F8-C054-24FD-5A26-CB200A69A9E6}"/>
              </a:ext>
            </a:extLst>
          </p:cNvPr>
          <p:cNvCxnSpPr>
            <a:cxnSpLocks/>
          </p:cNvCxnSpPr>
          <p:nvPr/>
        </p:nvCxnSpPr>
        <p:spPr>
          <a:xfrm>
            <a:off x="0" y="2031394"/>
            <a:ext cx="3756054" cy="35098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9E7F05-C115-AC0F-D349-39FF7D1A664A}"/>
              </a:ext>
            </a:extLst>
          </p:cNvPr>
          <p:cNvCxnSpPr>
            <a:cxnSpLocks/>
          </p:cNvCxnSpPr>
          <p:nvPr/>
        </p:nvCxnSpPr>
        <p:spPr>
          <a:xfrm flipH="1">
            <a:off x="0" y="5541269"/>
            <a:ext cx="3756054" cy="35098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7921105B-E9F8-1504-B6FE-601DBEB59D6C}"/>
              </a:ext>
            </a:extLst>
          </p:cNvPr>
          <p:cNvSpPr/>
          <p:nvPr/>
        </p:nvSpPr>
        <p:spPr>
          <a:xfrm>
            <a:off x="7265134" y="2135130"/>
            <a:ext cx="7418126" cy="71994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3ED392B-D28D-775E-FE8C-D3DB1F99300F}"/>
              </a:ext>
            </a:extLst>
          </p:cNvPr>
          <p:cNvCxnSpPr>
            <a:cxnSpLocks/>
            <a:stCxn id="26" idx="2"/>
          </p:cNvCxnSpPr>
          <p:nvPr/>
        </p:nvCxnSpPr>
        <p:spPr>
          <a:xfrm flipV="1">
            <a:off x="7265133" y="5734829"/>
            <a:ext cx="3707667" cy="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7721F8-CC7A-E558-83FD-A6273258B9E6}"/>
              </a:ext>
            </a:extLst>
          </p:cNvPr>
          <p:cNvCxnSpPr>
            <a:cxnSpLocks/>
          </p:cNvCxnSpPr>
          <p:nvPr/>
        </p:nvCxnSpPr>
        <p:spPr>
          <a:xfrm flipV="1">
            <a:off x="10972801" y="2923532"/>
            <a:ext cx="2337080" cy="28112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76AF600-415B-B14F-44DC-06CE56D19E16}"/>
              </a:ext>
            </a:extLst>
          </p:cNvPr>
          <p:cNvCxnSpPr>
            <a:cxnSpLocks/>
          </p:cNvCxnSpPr>
          <p:nvPr/>
        </p:nvCxnSpPr>
        <p:spPr>
          <a:xfrm>
            <a:off x="10972801" y="5734829"/>
            <a:ext cx="1450160" cy="331631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80C7B59-464E-2C82-3388-67DD51555AAA}"/>
              </a:ext>
            </a:extLst>
          </p:cNvPr>
          <p:cNvCxnSpPr>
            <a:cxnSpLocks/>
          </p:cNvCxnSpPr>
          <p:nvPr/>
        </p:nvCxnSpPr>
        <p:spPr>
          <a:xfrm>
            <a:off x="-145473" y="9963398"/>
            <a:ext cx="14520128" cy="32657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C413D8D-AAF7-02A1-7746-777F2495B0AF}"/>
              </a:ext>
            </a:extLst>
          </p:cNvPr>
          <p:cNvSpPr/>
          <p:nvPr/>
        </p:nvSpPr>
        <p:spPr>
          <a:xfrm>
            <a:off x="103022" y="5302864"/>
            <a:ext cx="3114440" cy="697139"/>
          </a:xfrm>
          <a:prstGeom prst="rect">
            <a:avLst/>
          </a:prstGeom>
          <a:solidFill>
            <a:srgbClr val="ECE3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</a:rPr>
              <a:t>Products &amp; services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AA1E47F-FD25-095D-5A15-3D0D148A69FE}"/>
              </a:ext>
            </a:extLst>
          </p:cNvPr>
          <p:cNvSpPr/>
          <p:nvPr/>
        </p:nvSpPr>
        <p:spPr>
          <a:xfrm>
            <a:off x="4197171" y="2331425"/>
            <a:ext cx="2321214" cy="697139"/>
          </a:xfrm>
          <a:prstGeom prst="rect">
            <a:avLst/>
          </a:prstGeom>
          <a:solidFill>
            <a:srgbClr val="65A5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</a:rPr>
              <a:t>Gain creators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5339D7B-3CAE-5CC9-2228-3314373BB02B}"/>
              </a:ext>
            </a:extLst>
          </p:cNvPr>
          <p:cNvSpPr/>
          <p:nvPr/>
        </p:nvSpPr>
        <p:spPr>
          <a:xfrm>
            <a:off x="3714092" y="5847146"/>
            <a:ext cx="2640033" cy="697139"/>
          </a:xfrm>
          <a:prstGeom prst="rect">
            <a:avLst/>
          </a:prstGeom>
          <a:solidFill>
            <a:srgbClr val="D19F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</a:rPr>
              <a:t>Pain relievers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C379ADA-1251-9002-F303-02965D336FB6}"/>
              </a:ext>
            </a:extLst>
          </p:cNvPr>
          <p:cNvSpPr/>
          <p:nvPr/>
        </p:nvSpPr>
        <p:spPr>
          <a:xfrm>
            <a:off x="204204" y="3180437"/>
            <a:ext cx="1417551" cy="1436712"/>
          </a:xfrm>
          <a:prstGeom prst="rect">
            <a:avLst/>
          </a:prstGeom>
          <a:solidFill>
            <a:srgbClr val="F8F4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8 Years battery warranty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79C49E2-1732-19EA-425A-9A694F215393}"/>
              </a:ext>
            </a:extLst>
          </p:cNvPr>
          <p:cNvSpPr/>
          <p:nvPr/>
        </p:nvSpPr>
        <p:spPr>
          <a:xfrm>
            <a:off x="237077" y="4550830"/>
            <a:ext cx="2137481" cy="697139"/>
          </a:xfrm>
          <a:prstGeom prst="rect">
            <a:avLst/>
          </a:prstGeom>
          <a:solidFill>
            <a:srgbClr val="F8F4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Few options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4CF3610-F6C8-C858-7FB9-F102E03CE309}"/>
              </a:ext>
            </a:extLst>
          </p:cNvPr>
          <p:cNvSpPr/>
          <p:nvPr/>
        </p:nvSpPr>
        <p:spPr>
          <a:xfrm>
            <a:off x="629989" y="6263957"/>
            <a:ext cx="1518734" cy="697139"/>
          </a:xfrm>
          <a:prstGeom prst="rect">
            <a:avLst/>
          </a:prstGeom>
          <a:solidFill>
            <a:srgbClr val="F8F4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Model X</a:t>
            </a:r>
          </a:p>
          <a:p>
            <a:pPr algn="ctr"/>
            <a:r>
              <a:rPr lang="en-US" sz="2100" dirty="0">
                <a:solidFill>
                  <a:schemeClr val="tx1"/>
                </a:solidFill>
              </a:rPr>
              <a:t>Model 3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F7673C2-FF12-A0D9-9591-AB6DD79FA2D7}"/>
              </a:ext>
            </a:extLst>
          </p:cNvPr>
          <p:cNvSpPr/>
          <p:nvPr/>
        </p:nvSpPr>
        <p:spPr>
          <a:xfrm>
            <a:off x="103022" y="6992549"/>
            <a:ext cx="1518734" cy="697139"/>
          </a:xfrm>
          <a:prstGeom prst="rect">
            <a:avLst/>
          </a:prstGeom>
          <a:solidFill>
            <a:srgbClr val="F8F4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Model S</a:t>
            </a:r>
          </a:p>
          <a:p>
            <a:pPr algn="ctr"/>
            <a:r>
              <a:rPr lang="en-US" sz="2100" dirty="0">
                <a:solidFill>
                  <a:schemeClr val="tx1"/>
                </a:solidFill>
              </a:rPr>
              <a:t>60-85 </a:t>
            </a:r>
            <a:r>
              <a:rPr lang="en-US" sz="2100" dirty="0" err="1">
                <a:solidFill>
                  <a:schemeClr val="tx1"/>
                </a:solidFill>
              </a:rPr>
              <a:t>KWh</a:t>
            </a: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969945D-6C3D-C656-D84B-47FEE50A842B}"/>
              </a:ext>
            </a:extLst>
          </p:cNvPr>
          <p:cNvSpPr/>
          <p:nvPr/>
        </p:nvSpPr>
        <p:spPr>
          <a:xfrm>
            <a:off x="3741416" y="8140837"/>
            <a:ext cx="2137481" cy="697139"/>
          </a:xfrm>
          <a:prstGeom prst="rect">
            <a:avLst/>
          </a:prstGeom>
          <a:solidFill>
            <a:srgbClr val="F1D7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5+2 seats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961EE3C-3AA6-DFD0-2B80-2A0D69355548}"/>
              </a:ext>
            </a:extLst>
          </p:cNvPr>
          <p:cNvSpPr/>
          <p:nvPr/>
        </p:nvSpPr>
        <p:spPr>
          <a:xfrm>
            <a:off x="3437248" y="7055195"/>
            <a:ext cx="2137481" cy="697139"/>
          </a:xfrm>
          <a:prstGeom prst="rect">
            <a:avLst/>
          </a:prstGeom>
          <a:solidFill>
            <a:srgbClr val="F1D7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Charging network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A044288-093C-B2FB-E5AE-8350A5697D94}"/>
              </a:ext>
            </a:extLst>
          </p:cNvPr>
          <p:cNvSpPr/>
          <p:nvPr/>
        </p:nvSpPr>
        <p:spPr>
          <a:xfrm>
            <a:off x="1079981" y="8164138"/>
            <a:ext cx="2137481" cy="697139"/>
          </a:xfrm>
          <a:prstGeom prst="rect">
            <a:avLst/>
          </a:prstGeom>
          <a:solidFill>
            <a:srgbClr val="F1D7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Charging</a:t>
            </a:r>
          </a:p>
          <a:p>
            <a:pPr algn="ctr"/>
            <a:r>
              <a:rPr lang="en-US" sz="2700" dirty="0">
                <a:solidFill>
                  <a:schemeClr val="tx1"/>
                </a:solidFill>
              </a:rPr>
              <a:t>45-90 KM/H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BEB9EB1-82A5-9D4F-28E8-82C7F64AF770}"/>
              </a:ext>
            </a:extLst>
          </p:cNvPr>
          <p:cNvSpPr/>
          <p:nvPr/>
        </p:nvSpPr>
        <p:spPr>
          <a:xfrm>
            <a:off x="4704112" y="3168519"/>
            <a:ext cx="1741232" cy="960201"/>
          </a:xfrm>
          <a:prstGeom prst="rect">
            <a:avLst/>
          </a:prstGeom>
          <a:solidFill>
            <a:srgbClr val="C7F0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Focus on design &amp; style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BC50646-A7B4-E8FE-A1A4-3F16870DA5DB}"/>
              </a:ext>
            </a:extLst>
          </p:cNvPr>
          <p:cNvSpPr/>
          <p:nvPr/>
        </p:nvSpPr>
        <p:spPr>
          <a:xfrm>
            <a:off x="1101947" y="2090247"/>
            <a:ext cx="2137481" cy="655473"/>
          </a:xfrm>
          <a:prstGeom prst="rect">
            <a:avLst/>
          </a:prstGeom>
          <a:solidFill>
            <a:srgbClr val="C7F0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Autonomous car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28BCC42-3FE0-BCD0-6192-EB6BFBDF41C1}"/>
              </a:ext>
            </a:extLst>
          </p:cNvPr>
          <p:cNvSpPr/>
          <p:nvPr/>
        </p:nvSpPr>
        <p:spPr>
          <a:xfrm>
            <a:off x="2038847" y="2853673"/>
            <a:ext cx="1741232" cy="1150382"/>
          </a:xfrm>
          <a:prstGeom prst="rect">
            <a:avLst/>
          </a:prstGeom>
          <a:solidFill>
            <a:srgbClr val="C7F0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Performance 0-100 KM/H</a:t>
            </a:r>
          </a:p>
          <a:p>
            <a:pPr algn="ctr"/>
            <a:r>
              <a:rPr lang="en-US" sz="2100" dirty="0">
                <a:solidFill>
                  <a:schemeClr val="tx1"/>
                </a:solidFill>
              </a:rPr>
              <a:t>4.45-6.25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F369192-6C14-736E-2CD4-483222ABDE64}"/>
              </a:ext>
            </a:extLst>
          </p:cNvPr>
          <p:cNvSpPr/>
          <p:nvPr/>
        </p:nvSpPr>
        <p:spPr>
          <a:xfrm>
            <a:off x="3604741" y="4281659"/>
            <a:ext cx="2121302" cy="1208048"/>
          </a:xfrm>
          <a:prstGeom prst="rect">
            <a:avLst/>
          </a:prstGeom>
          <a:solidFill>
            <a:srgbClr val="C7F0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High-tech feel</a:t>
            </a:r>
          </a:p>
          <a:p>
            <a:pPr algn="ctr"/>
            <a:r>
              <a:rPr lang="en-US" sz="2100" dirty="0">
                <a:solidFill>
                  <a:schemeClr val="tx1"/>
                </a:solidFill>
              </a:rPr>
              <a:t>17” touch screen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30F5EEF-5299-B2BB-3940-80D656BF4CFA}"/>
              </a:ext>
            </a:extLst>
          </p:cNvPr>
          <p:cNvSpPr/>
          <p:nvPr/>
        </p:nvSpPr>
        <p:spPr>
          <a:xfrm>
            <a:off x="11482116" y="5352124"/>
            <a:ext cx="2275932" cy="495023"/>
          </a:xfrm>
          <a:prstGeom prst="rect">
            <a:avLst/>
          </a:prstGeom>
          <a:effectLst>
            <a:outerShdw blurRad="50800" dist="50800" dir="5400000" algn="ctr" rotWithShape="0">
              <a:srgbClr val="7694C8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Jobs to be done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937A840-075A-A867-01B2-F9052050EF7E}"/>
              </a:ext>
            </a:extLst>
          </p:cNvPr>
          <p:cNvSpPr/>
          <p:nvPr/>
        </p:nvSpPr>
        <p:spPr>
          <a:xfrm>
            <a:off x="10255371" y="2488894"/>
            <a:ext cx="1206258" cy="729557"/>
          </a:xfrm>
          <a:prstGeom prst="rect">
            <a:avLst/>
          </a:prstGeom>
          <a:solidFill>
            <a:srgbClr val="9ABD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</a:rPr>
              <a:t>Gains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27355C4-1A45-A3DC-E9E3-DC08B15D34F8}"/>
              </a:ext>
            </a:extLst>
          </p:cNvPr>
          <p:cNvSpPr/>
          <p:nvPr/>
        </p:nvSpPr>
        <p:spPr>
          <a:xfrm>
            <a:off x="8023067" y="2966588"/>
            <a:ext cx="1973931" cy="816998"/>
          </a:xfrm>
          <a:prstGeom prst="rect">
            <a:avLst/>
          </a:prstGeom>
          <a:solidFill>
            <a:srgbClr val="EBF3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Brand recognition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0CCE631-AC6A-8D24-B0D5-677FE60E6E04}"/>
              </a:ext>
            </a:extLst>
          </p:cNvPr>
          <p:cNvSpPr/>
          <p:nvPr/>
        </p:nvSpPr>
        <p:spPr>
          <a:xfrm>
            <a:off x="8835320" y="4162606"/>
            <a:ext cx="2137481" cy="697139"/>
          </a:xfrm>
          <a:prstGeom prst="rect">
            <a:avLst/>
          </a:prstGeom>
          <a:solidFill>
            <a:srgbClr val="EBF3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Seating 4-7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A322C70-9253-9156-0FE5-342F70B6C27A}"/>
              </a:ext>
            </a:extLst>
          </p:cNvPr>
          <p:cNvSpPr/>
          <p:nvPr/>
        </p:nvSpPr>
        <p:spPr>
          <a:xfrm>
            <a:off x="7454156" y="4817183"/>
            <a:ext cx="2137481" cy="801683"/>
          </a:xfrm>
          <a:prstGeom prst="rect">
            <a:avLst/>
          </a:prstGeom>
          <a:solidFill>
            <a:srgbClr val="EBF3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High safety ratings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6E8B427-C0C1-FB7F-B75C-5618560A54B8}"/>
              </a:ext>
            </a:extLst>
          </p:cNvPr>
          <p:cNvSpPr/>
          <p:nvPr/>
        </p:nvSpPr>
        <p:spPr>
          <a:xfrm>
            <a:off x="10149367" y="3426914"/>
            <a:ext cx="2137481" cy="697139"/>
          </a:xfrm>
          <a:prstGeom prst="rect">
            <a:avLst/>
          </a:prstGeom>
          <a:solidFill>
            <a:srgbClr val="EBF3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Compliments from friends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22F3B75-8556-BE56-FD43-F436879D604D}"/>
              </a:ext>
            </a:extLst>
          </p:cNvPr>
          <p:cNvSpPr/>
          <p:nvPr/>
        </p:nvSpPr>
        <p:spPr>
          <a:xfrm>
            <a:off x="11656546" y="2317837"/>
            <a:ext cx="2137481" cy="697139"/>
          </a:xfrm>
          <a:prstGeom prst="rect">
            <a:avLst/>
          </a:prstGeom>
          <a:solidFill>
            <a:srgbClr val="EBF3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High end battery tech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A8BF522-E219-FD25-6C39-79E1FABFF8E7}"/>
              </a:ext>
            </a:extLst>
          </p:cNvPr>
          <p:cNvSpPr/>
          <p:nvPr/>
        </p:nvSpPr>
        <p:spPr>
          <a:xfrm>
            <a:off x="9901725" y="4921727"/>
            <a:ext cx="1632834" cy="697139"/>
          </a:xfrm>
          <a:prstGeom prst="rect">
            <a:avLst/>
          </a:prstGeom>
          <a:solidFill>
            <a:srgbClr val="EBF3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design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5DAE1F0-B9DA-1A57-A31E-C945FB9DEE04}"/>
              </a:ext>
            </a:extLst>
          </p:cNvPr>
          <p:cNvSpPr/>
          <p:nvPr/>
        </p:nvSpPr>
        <p:spPr>
          <a:xfrm>
            <a:off x="12952370" y="3226485"/>
            <a:ext cx="1781315" cy="1110303"/>
          </a:xfrm>
          <a:prstGeom prst="rect">
            <a:avLst/>
          </a:prstGeom>
          <a:solidFill>
            <a:srgbClr val="C9D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Be different from others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D72883E-0772-7306-BA5F-95AA0457D887}"/>
              </a:ext>
            </a:extLst>
          </p:cNvPr>
          <p:cNvSpPr/>
          <p:nvPr/>
        </p:nvSpPr>
        <p:spPr>
          <a:xfrm>
            <a:off x="8017287" y="1840598"/>
            <a:ext cx="2123784" cy="1110008"/>
          </a:xfrm>
          <a:prstGeom prst="rect">
            <a:avLst/>
          </a:prstGeom>
          <a:solidFill>
            <a:srgbClr val="EBF3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Performance like a sports car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CE5B89D-8FDE-0E82-C1E0-57A5577A41FF}"/>
              </a:ext>
            </a:extLst>
          </p:cNvPr>
          <p:cNvSpPr/>
          <p:nvPr/>
        </p:nvSpPr>
        <p:spPr>
          <a:xfrm>
            <a:off x="6999133" y="3764021"/>
            <a:ext cx="1774889" cy="1072727"/>
          </a:xfrm>
          <a:prstGeom prst="rect">
            <a:avLst/>
          </a:prstGeom>
          <a:solidFill>
            <a:srgbClr val="EBF3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Range of 250-400 KM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7DD1E90-AFB2-9702-6736-F1E849BA8057}"/>
              </a:ext>
            </a:extLst>
          </p:cNvPr>
          <p:cNvSpPr/>
          <p:nvPr/>
        </p:nvSpPr>
        <p:spPr>
          <a:xfrm>
            <a:off x="12000205" y="7159695"/>
            <a:ext cx="1450160" cy="1460748"/>
          </a:xfrm>
          <a:prstGeom prst="rect">
            <a:avLst/>
          </a:prstGeom>
          <a:solidFill>
            <a:srgbClr val="C9D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Convey an image to success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EA6E3F9-3D32-C369-776F-DDCACC126389}"/>
              </a:ext>
            </a:extLst>
          </p:cNvPr>
          <p:cNvSpPr/>
          <p:nvPr/>
        </p:nvSpPr>
        <p:spPr>
          <a:xfrm>
            <a:off x="12616307" y="4151117"/>
            <a:ext cx="1957604" cy="1201007"/>
          </a:xfrm>
          <a:prstGeom prst="rect">
            <a:avLst/>
          </a:prstGeom>
          <a:solidFill>
            <a:srgbClr val="C9D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Occasional long-distance trips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C2128B6-E02B-D69C-6744-072E0942069C}"/>
              </a:ext>
            </a:extLst>
          </p:cNvPr>
          <p:cNvSpPr/>
          <p:nvPr/>
        </p:nvSpPr>
        <p:spPr>
          <a:xfrm>
            <a:off x="11482117" y="6031859"/>
            <a:ext cx="1827764" cy="697139"/>
          </a:xfrm>
          <a:prstGeom prst="rect">
            <a:avLst/>
          </a:prstGeom>
          <a:solidFill>
            <a:srgbClr val="C9D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Commute to work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8D439AA-3424-2013-7A4A-5368ED6D6338}"/>
              </a:ext>
            </a:extLst>
          </p:cNvPr>
          <p:cNvSpPr/>
          <p:nvPr/>
        </p:nvSpPr>
        <p:spPr>
          <a:xfrm>
            <a:off x="13205582" y="6252541"/>
            <a:ext cx="1368329" cy="1043666"/>
          </a:xfrm>
          <a:prstGeom prst="rect">
            <a:avLst/>
          </a:prstGeom>
          <a:solidFill>
            <a:srgbClr val="C9D7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Personal mobility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A40DA33-3110-C44F-5DF3-D276876E5010}"/>
              </a:ext>
            </a:extLst>
          </p:cNvPr>
          <p:cNvSpPr/>
          <p:nvPr/>
        </p:nvSpPr>
        <p:spPr>
          <a:xfrm>
            <a:off x="6999133" y="7373506"/>
            <a:ext cx="2074061" cy="1072727"/>
          </a:xfrm>
          <a:prstGeom prst="rect">
            <a:avLst/>
          </a:prstGeom>
          <a:solidFill>
            <a:srgbClr val="DEC4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Fear of dead battery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A446430-CC7E-AE57-5A89-5FFFA0901CA9}"/>
              </a:ext>
            </a:extLst>
          </p:cNvPr>
          <p:cNvSpPr/>
          <p:nvPr/>
        </p:nvSpPr>
        <p:spPr>
          <a:xfrm>
            <a:off x="9206194" y="6943439"/>
            <a:ext cx="2137481" cy="806421"/>
          </a:xfrm>
          <a:prstGeom prst="rect">
            <a:avLst/>
          </a:prstGeom>
          <a:solidFill>
            <a:srgbClr val="DEC4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Frequent charging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390947B-74D8-2DC4-D98F-22D92784133B}"/>
              </a:ext>
            </a:extLst>
          </p:cNvPr>
          <p:cNvSpPr/>
          <p:nvPr/>
        </p:nvSpPr>
        <p:spPr>
          <a:xfrm>
            <a:off x="9155465" y="6053113"/>
            <a:ext cx="1766910" cy="697139"/>
          </a:xfrm>
          <a:prstGeom prst="rect">
            <a:avLst/>
          </a:prstGeom>
          <a:solidFill>
            <a:srgbClr val="DEC4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Accident and harm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B18CE0D-8F51-27BF-D415-7BE55E6F5DE3}"/>
              </a:ext>
            </a:extLst>
          </p:cNvPr>
          <p:cNvSpPr/>
          <p:nvPr/>
        </p:nvSpPr>
        <p:spPr>
          <a:xfrm>
            <a:off x="7460530" y="5877428"/>
            <a:ext cx="1572902" cy="1110008"/>
          </a:xfrm>
          <a:prstGeom prst="rect">
            <a:avLst/>
          </a:prstGeom>
          <a:solidFill>
            <a:srgbClr val="DEC4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Lack of charging stations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F73993E-0B4F-A370-95E9-F41ED76F020D}"/>
              </a:ext>
            </a:extLst>
          </p:cNvPr>
          <p:cNvSpPr/>
          <p:nvPr/>
        </p:nvSpPr>
        <p:spPr>
          <a:xfrm>
            <a:off x="8830340" y="7883842"/>
            <a:ext cx="1819130" cy="1072727"/>
          </a:xfrm>
          <a:prstGeom prst="rect">
            <a:avLst/>
          </a:prstGeom>
          <a:solidFill>
            <a:srgbClr val="DEC4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Buy before price drop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A8C8022-CB94-0F3E-9248-282054E4ADF3}"/>
              </a:ext>
            </a:extLst>
          </p:cNvPr>
          <p:cNvSpPr/>
          <p:nvPr/>
        </p:nvSpPr>
        <p:spPr>
          <a:xfrm>
            <a:off x="10449308" y="8478520"/>
            <a:ext cx="1371600" cy="697139"/>
          </a:xfrm>
          <a:prstGeom prst="rect">
            <a:avLst/>
          </a:prstGeom>
          <a:solidFill>
            <a:srgbClr val="C85B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</a:rPr>
              <a:t>Pains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A12E756-1174-1DAD-E469-8B8143C23B67}"/>
              </a:ext>
            </a:extLst>
          </p:cNvPr>
          <p:cNvSpPr/>
          <p:nvPr/>
        </p:nvSpPr>
        <p:spPr>
          <a:xfrm>
            <a:off x="6080067" y="99221"/>
            <a:ext cx="1970904" cy="1619883"/>
          </a:xfrm>
          <a:prstGeom prst="rect">
            <a:avLst/>
          </a:prstGeom>
          <a:solidFill>
            <a:srgbClr val="6A68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TESLA</a:t>
            </a:r>
          </a:p>
        </p:txBody>
      </p:sp>
      <p:pic>
        <p:nvPicPr>
          <p:cNvPr id="89" name="Picture 88" descr="A white car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789DEBC-EE8D-85A9-5FA2-6716CB63B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231" y="13683"/>
            <a:ext cx="2514951" cy="1714740"/>
          </a:xfrm>
          <a:prstGeom prst="rect">
            <a:avLst/>
          </a:prstGeom>
        </p:spPr>
      </p:pic>
      <p:pic>
        <p:nvPicPr>
          <p:cNvPr id="91" name="Picture 90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79F3945E-97CB-94D9-0153-6A32CFF0F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994" y="321266"/>
            <a:ext cx="1028844" cy="1243187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32A5971A-1342-5AFF-53E5-A83AAC4C879E}"/>
              </a:ext>
            </a:extLst>
          </p:cNvPr>
          <p:cNvSpPr/>
          <p:nvPr/>
        </p:nvSpPr>
        <p:spPr>
          <a:xfrm rot="1137571">
            <a:off x="12185699" y="562511"/>
            <a:ext cx="2559384" cy="1619883"/>
          </a:xfrm>
          <a:prstGeom prst="rect">
            <a:avLst/>
          </a:prstGeom>
          <a:solidFill>
            <a:srgbClr val="6A68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UPPER MIDDLE CLASS MALE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$100K+ INCOME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B3BBE999-FA11-2735-4F57-11EC5CBB93C7}"/>
              </a:ext>
            </a:extLst>
          </p:cNvPr>
          <p:cNvSpPr/>
          <p:nvPr/>
        </p:nvSpPr>
        <p:spPr>
          <a:xfrm rot="1449491">
            <a:off x="13775099" y="255278"/>
            <a:ext cx="262011" cy="579699"/>
          </a:xfrm>
          <a:prstGeom prst="rect">
            <a:avLst/>
          </a:prstGeom>
          <a:solidFill>
            <a:srgbClr val="B4B4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95" name="Picture 94" descr="A diagram of a car&#10;&#10;Description automatically generated with low confidence">
            <a:extLst>
              <a:ext uri="{FF2B5EF4-FFF2-40B4-BE49-F238E27FC236}">
                <a16:creationId xmlns:a16="http://schemas.microsoft.com/office/drawing/2014/main" id="{0EA0060A-C491-4B9D-18E9-5C12F2A590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7" t="44511" r="56739" b="42990"/>
          <a:stretch/>
        </p:blipFill>
        <p:spPr>
          <a:xfrm>
            <a:off x="6357020" y="5120753"/>
            <a:ext cx="1071395" cy="11272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4988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FA853A09-5431-B551-E798-D5898E5625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39"/>
          <a:stretch/>
        </p:blipFill>
        <p:spPr>
          <a:xfrm>
            <a:off x="7034015" y="174172"/>
            <a:ext cx="5245073" cy="1644917"/>
          </a:xfrm>
          <a:prstGeom prst="rect">
            <a:avLst/>
          </a:prstGeom>
        </p:spPr>
      </p:pic>
      <p:pic>
        <p:nvPicPr>
          <p:cNvPr id="6" name="Picture 5" descr="A picture containing text, diagram, plan, font&#10;&#10;Description automatically generated">
            <a:extLst>
              <a:ext uri="{FF2B5EF4-FFF2-40B4-BE49-F238E27FC236}">
                <a16:creationId xmlns:a16="http://schemas.microsoft.com/office/drawing/2014/main" id="{9F424F70-88A8-D138-FF5A-3AB0624DE9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1" r="1936" b="72050"/>
          <a:stretch/>
        </p:blipFill>
        <p:spPr>
          <a:xfrm>
            <a:off x="16142111" y="1"/>
            <a:ext cx="2145890" cy="25168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A3A237-3C7B-06E5-A222-0862A412F643}"/>
              </a:ext>
            </a:extLst>
          </p:cNvPr>
          <p:cNvSpPr/>
          <p:nvPr/>
        </p:nvSpPr>
        <p:spPr>
          <a:xfrm>
            <a:off x="2873830" y="3701831"/>
            <a:ext cx="5645324" cy="612761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Cormorant Garamond Bold" panose="020B060402020202020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D5B6C9-CFA5-9A70-0CF3-264831B42973}"/>
              </a:ext>
            </a:extLst>
          </p:cNvPr>
          <p:cNvCxnSpPr>
            <a:cxnSpLocks/>
          </p:cNvCxnSpPr>
          <p:nvPr/>
        </p:nvCxnSpPr>
        <p:spPr>
          <a:xfrm flipH="1">
            <a:off x="5591899" y="6714924"/>
            <a:ext cx="28842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55808-FE59-6815-E79B-38D0034F6470}"/>
              </a:ext>
            </a:extLst>
          </p:cNvPr>
          <p:cNvCxnSpPr>
            <a:cxnSpLocks/>
          </p:cNvCxnSpPr>
          <p:nvPr/>
        </p:nvCxnSpPr>
        <p:spPr>
          <a:xfrm>
            <a:off x="2873829" y="3701831"/>
            <a:ext cx="2761092" cy="30130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9BD63F-2804-38F4-8CA3-3187F8FAA3F6}"/>
              </a:ext>
            </a:extLst>
          </p:cNvPr>
          <p:cNvCxnSpPr>
            <a:cxnSpLocks/>
          </p:cNvCxnSpPr>
          <p:nvPr/>
        </p:nvCxnSpPr>
        <p:spPr>
          <a:xfrm flipH="1">
            <a:off x="2873829" y="6714924"/>
            <a:ext cx="2761092" cy="31145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BA97CCF-4CE9-BCF1-137E-2694A0D3EB85}"/>
              </a:ext>
            </a:extLst>
          </p:cNvPr>
          <p:cNvSpPr/>
          <p:nvPr/>
        </p:nvSpPr>
        <p:spPr>
          <a:xfrm>
            <a:off x="10916802" y="3396343"/>
            <a:ext cx="6098497" cy="671648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Cormorant Garamond Bold" panose="020B060402020202020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2334D8-2F72-0B61-53FA-516737DDF48C}"/>
              </a:ext>
            </a:extLst>
          </p:cNvPr>
          <p:cNvCxnSpPr>
            <a:cxnSpLocks/>
            <a:endCxn id="11" idx="7"/>
          </p:cNvCxnSpPr>
          <p:nvPr/>
        </p:nvCxnSpPr>
        <p:spPr>
          <a:xfrm flipV="1">
            <a:off x="13758011" y="4379950"/>
            <a:ext cx="2364184" cy="22019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3BCE32-B5FD-BC2B-946F-F0A272F293FA}"/>
              </a:ext>
            </a:extLst>
          </p:cNvPr>
          <p:cNvCxnSpPr>
            <a:cxnSpLocks/>
          </p:cNvCxnSpPr>
          <p:nvPr/>
        </p:nvCxnSpPr>
        <p:spPr>
          <a:xfrm>
            <a:off x="13801034" y="6581912"/>
            <a:ext cx="1330545" cy="324752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928F0F-6E4E-49DC-1F54-FD1DDD0E36A2}"/>
              </a:ext>
            </a:extLst>
          </p:cNvPr>
          <p:cNvCxnSpPr>
            <a:cxnSpLocks/>
          </p:cNvCxnSpPr>
          <p:nvPr/>
        </p:nvCxnSpPr>
        <p:spPr>
          <a:xfrm flipH="1">
            <a:off x="10916803" y="6581912"/>
            <a:ext cx="28842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6875729-FB94-6F94-6703-D504F609103F}"/>
              </a:ext>
            </a:extLst>
          </p:cNvPr>
          <p:cNvSpPr txBox="1"/>
          <p:nvPr/>
        </p:nvSpPr>
        <p:spPr>
          <a:xfrm>
            <a:off x="13758011" y="3683534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rmorant Garamond Bold" panose="020B0604020202020204" charset="0"/>
              </a:rPr>
              <a:t>Gains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2790AC-2FC4-5695-0898-7EB94B8C3397}"/>
              </a:ext>
            </a:extLst>
          </p:cNvPr>
          <p:cNvSpPr txBox="1"/>
          <p:nvPr/>
        </p:nvSpPr>
        <p:spPr>
          <a:xfrm>
            <a:off x="11109583" y="6826154"/>
            <a:ext cx="830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rmorant Garamond Bold" panose="020B0604020202020204" charset="0"/>
              </a:rPr>
              <a:t>Pains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1BF3EC-771F-CE32-FB83-F6AB56CBC034}"/>
              </a:ext>
            </a:extLst>
          </p:cNvPr>
          <p:cNvSpPr txBox="1"/>
          <p:nvPr/>
        </p:nvSpPr>
        <p:spPr>
          <a:xfrm>
            <a:off x="14203737" y="6299636"/>
            <a:ext cx="1756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morant Garamond Bold" panose="020B0604020202020204" charset="0"/>
              </a:rPr>
              <a:t>Customer Jobs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719A40-258A-DD21-50F9-FDA16174F879}"/>
              </a:ext>
            </a:extLst>
          </p:cNvPr>
          <p:cNvSpPr/>
          <p:nvPr/>
        </p:nvSpPr>
        <p:spPr>
          <a:xfrm>
            <a:off x="2945971" y="6438376"/>
            <a:ext cx="1926869" cy="697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rmorant Garamond Bold" panose="020B0604020202020204" charset="0"/>
              </a:rPr>
              <a:t>Products &amp; services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930FEA-4852-3DFD-29DD-7AC3EB8435C4}"/>
              </a:ext>
            </a:extLst>
          </p:cNvPr>
          <p:cNvSpPr/>
          <p:nvPr/>
        </p:nvSpPr>
        <p:spPr>
          <a:xfrm>
            <a:off x="6140511" y="4054545"/>
            <a:ext cx="2321214" cy="697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rmorant Garamond Bold" panose="020B0604020202020204" charset="0"/>
              </a:rPr>
              <a:t>Gain creators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CC04D67-1EA8-14F6-E58F-130059E94BD8}"/>
              </a:ext>
            </a:extLst>
          </p:cNvPr>
          <p:cNvSpPr/>
          <p:nvPr/>
        </p:nvSpPr>
        <p:spPr>
          <a:xfrm>
            <a:off x="5757020" y="6754585"/>
            <a:ext cx="2640033" cy="697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rmorant Garamond Bold" panose="020B0604020202020204" charset="0"/>
              </a:rPr>
              <a:t>Pain relievers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58C5C5C-C453-E350-9F06-2F8CD1F0A052}"/>
              </a:ext>
            </a:extLst>
          </p:cNvPr>
          <p:cNvSpPr/>
          <p:nvPr/>
        </p:nvSpPr>
        <p:spPr>
          <a:xfrm>
            <a:off x="1441554" y="5198085"/>
            <a:ext cx="2004507" cy="906911"/>
          </a:xfrm>
          <a:prstGeom prst="rect">
            <a:avLst/>
          </a:prstGeom>
          <a:solidFill>
            <a:srgbClr val="FDDB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rmorant Garamond Bold" panose="020B0604020202020204" charset="0"/>
              </a:rPr>
              <a:t>Online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ormorant Garamond Bold" panose="020B0604020202020204" charset="0"/>
              </a:rPr>
              <a:t>booking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EFF6A8-A728-5786-98DA-BCB42BE1D203}"/>
              </a:ext>
            </a:extLst>
          </p:cNvPr>
          <p:cNvSpPr/>
          <p:nvPr/>
        </p:nvSpPr>
        <p:spPr>
          <a:xfrm>
            <a:off x="1441554" y="4152900"/>
            <a:ext cx="2012421" cy="906911"/>
          </a:xfrm>
          <a:prstGeom prst="rect">
            <a:avLst/>
          </a:prstGeom>
          <a:solidFill>
            <a:srgbClr val="FDDB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rmorant Garamond Bold" panose="020B0604020202020204" charset="0"/>
              </a:rPr>
              <a:t>Match making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B60177-0A3A-3962-1A93-78D9EF6D9BA4}"/>
              </a:ext>
            </a:extLst>
          </p:cNvPr>
          <p:cNvSpPr/>
          <p:nvPr/>
        </p:nvSpPr>
        <p:spPr>
          <a:xfrm>
            <a:off x="1441554" y="7299583"/>
            <a:ext cx="2137955" cy="1108701"/>
          </a:xfrm>
          <a:prstGeom prst="rect">
            <a:avLst/>
          </a:prstGeom>
          <a:solidFill>
            <a:srgbClr val="FDDB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rmorant Garamond Bold" panose="020B0604020202020204" charset="0"/>
              </a:rPr>
              <a:t>Payment mechanism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23DFE55-9307-36FF-EC98-9EA28085809D}"/>
              </a:ext>
            </a:extLst>
          </p:cNvPr>
          <p:cNvSpPr/>
          <p:nvPr/>
        </p:nvSpPr>
        <p:spPr>
          <a:xfrm>
            <a:off x="4291205" y="3788509"/>
            <a:ext cx="1916205" cy="906912"/>
          </a:xfrm>
          <a:prstGeom prst="rect">
            <a:avLst/>
          </a:prstGeom>
          <a:solidFill>
            <a:srgbClr val="68B1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rmorant Garamond Bold" panose="020B0604020202020204" charset="0"/>
              </a:rPr>
              <a:t>Worldwide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ormorant Garamond Bold" panose="020B0604020202020204" charset="0"/>
              </a:rPr>
              <a:t>reach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FCECAF6-948E-E52A-9BAD-BF36D1168C01}"/>
              </a:ext>
            </a:extLst>
          </p:cNvPr>
          <p:cNvSpPr/>
          <p:nvPr/>
        </p:nvSpPr>
        <p:spPr>
          <a:xfrm>
            <a:off x="3664121" y="2933700"/>
            <a:ext cx="1957440" cy="807304"/>
          </a:xfrm>
          <a:prstGeom prst="rect">
            <a:avLst/>
          </a:prstGeom>
          <a:solidFill>
            <a:srgbClr val="68B1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rmorant Garamond Bold" panose="020B0604020202020204" charset="0"/>
              </a:rPr>
              <a:t>Extra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ormorant Garamond Bold" panose="020B0604020202020204" charset="0"/>
              </a:rPr>
              <a:t> revenue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D3EF69E-143D-6AAA-C440-F80ED23AC35D}"/>
              </a:ext>
            </a:extLst>
          </p:cNvPr>
          <p:cNvSpPr/>
          <p:nvPr/>
        </p:nvSpPr>
        <p:spPr>
          <a:xfrm>
            <a:off x="7482800" y="5600700"/>
            <a:ext cx="1866128" cy="1118673"/>
          </a:xfrm>
          <a:prstGeom prst="rect">
            <a:avLst/>
          </a:prstGeom>
          <a:solidFill>
            <a:srgbClr val="68B1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rmorant Garamond Bold" panose="020B0604020202020204" charset="0"/>
              </a:rPr>
              <a:t>Airbnb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ormorant Garamond Bold" panose="020B0604020202020204" charset="0"/>
              </a:rPr>
              <a:t>community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48EBC8D-DAAC-EA64-E0A9-4BA526F0B2C8}"/>
              </a:ext>
            </a:extLst>
          </p:cNvPr>
          <p:cNvSpPr/>
          <p:nvPr/>
        </p:nvSpPr>
        <p:spPr>
          <a:xfrm>
            <a:off x="4664086" y="8561161"/>
            <a:ext cx="2352481" cy="697139"/>
          </a:xfrm>
          <a:prstGeom prst="rect">
            <a:avLst/>
          </a:prstGeom>
          <a:solidFill>
            <a:srgbClr val="5F9E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rmorant Garamond Bold" panose="020B0604020202020204" charset="0"/>
              </a:rPr>
              <a:t>Verified ID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8561F6C-777F-F1FB-7974-3155135E8F6A}"/>
              </a:ext>
            </a:extLst>
          </p:cNvPr>
          <p:cNvSpPr/>
          <p:nvPr/>
        </p:nvSpPr>
        <p:spPr>
          <a:xfrm>
            <a:off x="5055450" y="4751314"/>
            <a:ext cx="2321214" cy="900315"/>
          </a:xfrm>
          <a:prstGeom prst="rect">
            <a:avLst/>
          </a:prstGeom>
          <a:solidFill>
            <a:srgbClr val="68B1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rmorant Garamond Bold" panose="020B0604020202020204" charset="0"/>
              </a:rPr>
              <a:t>Review &amp;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ormorant Garamond Bold" panose="020B0604020202020204" charset="0"/>
              </a:rPr>
              <a:t>stars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9CB184F-E679-1F8E-206A-36DB08B73AAF}"/>
              </a:ext>
            </a:extLst>
          </p:cNvPr>
          <p:cNvSpPr/>
          <p:nvPr/>
        </p:nvSpPr>
        <p:spPr>
          <a:xfrm>
            <a:off x="5334206" y="7427119"/>
            <a:ext cx="1994139" cy="965330"/>
          </a:xfrm>
          <a:prstGeom prst="rect">
            <a:avLst/>
          </a:prstGeom>
          <a:solidFill>
            <a:srgbClr val="5F9E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rmorant Garamond Bold" panose="020B0604020202020204" charset="0"/>
              </a:rPr>
              <a:t>Damage insurance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DD9CAAD-F2B7-EBDE-29F1-749F3A4336E7}"/>
              </a:ext>
            </a:extLst>
          </p:cNvPr>
          <p:cNvSpPr/>
          <p:nvPr/>
        </p:nvSpPr>
        <p:spPr>
          <a:xfrm>
            <a:off x="12047418" y="2957740"/>
            <a:ext cx="3114440" cy="69713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rmorant Garamond Bold" panose="020B0604020202020204" charset="0"/>
              </a:rPr>
              <a:t>Profitable rental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53C8D81-B523-CD5A-3E14-A1A9D9E72E00}"/>
              </a:ext>
            </a:extLst>
          </p:cNvPr>
          <p:cNvSpPr/>
          <p:nvPr/>
        </p:nvSpPr>
        <p:spPr>
          <a:xfrm>
            <a:off x="7117879" y="9104643"/>
            <a:ext cx="1753321" cy="965330"/>
          </a:xfrm>
          <a:prstGeom prst="rect">
            <a:avLst/>
          </a:prstGeom>
          <a:solidFill>
            <a:srgbClr val="5F9E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rmorant Garamond Bold" panose="020B0604020202020204" charset="0"/>
              </a:rPr>
              <a:t>Secure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ormorant Garamond Bold" panose="020B0604020202020204" charset="0"/>
              </a:rPr>
              <a:t>payment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09B8AD0-0098-7FC3-0ED7-C20A0E78111A}"/>
              </a:ext>
            </a:extLst>
          </p:cNvPr>
          <p:cNvSpPr/>
          <p:nvPr/>
        </p:nvSpPr>
        <p:spPr>
          <a:xfrm>
            <a:off x="11353800" y="3774252"/>
            <a:ext cx="2015272" cy="83584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rmorant Garamond Bold" panose="020B0604020202020204" charset="0"/>
              </a:rPr>
              <a:t>Global marketing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3DFB97-30A6-1309-0E40-2AB7119981EC}"/>
              </a:ext>
            </a:extLst>
          </p:cNvPr>
          <p:cNvSpPr/>
          <p:nvPr/>
        </p:nvSpPr>
        <p:spPr>
          <a:xfrm>
            <a:off x="10791043" y="5692371"/>
            <a:ext cx="1966658" cy="89892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rmorant Garamond Bold" panose="020B0604020202020204" charset="0"/>
              </a:rPr>
              <a:t>Repeat business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9ED9776-B670-FEFC-B500-2E43568EB0EF}"/>
              </a:ext>
            </a:extLst>
          </p:cNvPr>
          <p:cNvSpPr/>
          <p:nvPr/>
        </p:nvSpPr>
        <p:spPr>
          <a:xfrm>
            <a:off x="12358917" y="4686300"/>
            <a:ext cx="2321214" cy="93756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rmorant Garamond Bold" panose="020B0604020202020204" charset="0"/>
              </a:rPr>
              <a:t>Visibility of Quality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5C95CB0-806B-FDC4-8212-BD516E710D23}"/>
              </a:ext>
            </a:extLst>
          </p:cNvPr>
          <p:cNvSpPr/>
          <p:nvPr/>
        </p:nvSpPr>
        <p:spPr>
          <a:xfrm>
            <a:off x="15703742" y="7197629"/>
            <a:ext cx="2640033" cy="697139"/>
          </a:xfrm>
          <a:prstGeom prst="rect">
            <a:avLst/>
          </a:prstGeom>
          <a:solidFill>
            <a:srgbClr val="FDE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rmorant Garamond Bold" panose="020B0604020202020204" charset="0"/>
              </a:rPr>
              <a:t>Market quality experience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CC6C400-1230-7FFE-90F1-6E59C0C3EE50}"/>
              </a:ext>
            </a:extLst>
          </p:cNvPr>
          <p:cNvSpPr/>
          <p:nvPr/>
        </p:nvSpPr>
        <p:spPr>
          <a:xfrm>
            <a:off x="15794827" y="6056459"/>
            <a:ext cx="2655355" cy="906911"/>
          </a:xfrm>
          <a:prstGeom prst="rect">
            <a:avLst/>
          </a:prstGeom>
          <a:solidFill>
            <a:srgbClr val="FDE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rmorant Garamond Bold" panose="020B0604020202020204" charset="0"/>
              </a:rPr>
              <a:t>Secure paying client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CC78DD0-8841-36D8-C92C-FF28944C3B36}"/>
              </a:ext>
            </a:extLst>
          </p:cNvPr>
          <p:cNvSpPr/>
          <p:nvPr/>
        </p:nvSpPr>
        <p:spPr>
          <a:xfrm>
            <a:off x="15536243" y="5020048"/>
            <a:ext cx="2321214" cy="906911"/>
          </a:xfrm>
          <a:prstGeom prst="rect">
            <a:avLst/>
          </a:prstGeom>
          <a:solidFill>
            <a:srgbClr val="FDE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rmorant Garamond Bold" panose="020B0604020202020204" charset="0"/>
              </a:rPr>
              <a:t>Match supply &amp; demand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32C068F-A5D1-E2EF-4DAC-3D785F77D147}"/>
              </a:ext>
            </a:extLst>
          </p:cNvPr>
          <p:cNvSpPr/>
          <p:nvPr/>
        </p:nvSpPr>
        <p:spPr>
          <a:xfrm>
            <a:off x="15630171" y="8129027"/>
            <a:ext cx="2137955" cy="794461"/>
          </a:xfrm>
          <a:prstGeom prst="rect">
            <a:avLst/>
          </a:prstGeom>
          <a:solidFill>
            <a:srgbClr val="FDE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rmorant Garamond Bold" panose="020B0604020202020204" charset="0"/>
              </a:rPr>
              <a:t>Get repeat business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6E56AB5-1C3C-8D42-9D84-B15ABEF86CD4}"/>
              </a:ext>
            </a:extLst>
          </p:cNvPr>
          <p:cNvSpPr/>
          <p:nvPr/>
        </p:nvSpPr>
        <p:spPr>
          <a:xfrm>
            <a:off x="10048680" y="7416080"/>
            <a:ext cx="2004507" cy="90691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rmorant Garamond Bold" panose="020B0604020202020204" charset="0"/>
              </a:rPr>
              <a:t>Risk of damage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3BD1EDE-8CFC-B889-FAFA-AFB1152F80BE}"/>
              </a:ext>
            </a:extLst>
          </p:cNvPr>
          <p:cNvSpPr/>
          <p:nvPr/>
        </p:nvSpPr>
        <p:spPr>
          <a:xfrm>
            <a:off x="12726266" y="9105900"/>
            <a:ext cx="2008380" cy="90691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rmorant Garamond Bold" panose="020B0604020202020204" charset="0"/>
              </a:rPr>
              <a:t>Difficulty to be paid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11EA6C0-B654-0D76-DD65-AD45C17B6F77}"/>
              </a:ext>
            </a:extLst>
          </p:cNvPr>
          <p:cNvSpPr/>
          <p:nvPr/>
        </p:nvSpPr>
        <p:spPr>
          <a:xfrm>
            <a:off x="12372142" y="7007787"/>
            <a:ext cx="1417742" cy="95163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rmorant Garamond Bold" panose="020B0604020202020204" charset="0"/>
              </a:rPr>
              <a:t>Trust 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F88D183-8875-CCA6-E1D8-0CD1B103C84E}"/>
              </a:ext>
            </a:extLst>
          </p:cNvPr>
          <p:cNvSpPr/>
          <p:nvPr/>
        </p:nvSpPr>
        <p:spPr>
          <a:xfrm>
            <a:off x="10601242" y="8440822"/>
            <a:ext cx="1906838" cy="96533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rmorant Garamond Bold" panose="020B0604020202020204" charset="0"/>
              </a:rPr>
              <a:t>Legal protection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00C870B-80C6-33E5-23B4-188A433E0703}"/>
              </a:ext>
            </a:extLst>
          </p:cNvPr>
          <p:cNvCxnSpPr>
            <a:cxnSpLocks/>
            <a:stCxn id="37" idx="3"/>
            <a:endCxn id="42" idx="1"/>
          </p:cNvCxnSpPr>
          <p:nvPr/>
        </p:nvCxnSpPr>
        <p:spPr>
          <a:xfrm flipV="1">
            <a:off x="5621561" y="3306310"/>
            <a:ext cx="6425857" cy="310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068E81B-12DC-D530-2F8D-1A1EC425244B}"/>
              </a:ext>
            </a:extLst>
          </p:cNvPr>
          <p:cNvCxnSpPr>
            <a:cxnSpLocks/>
            <a:stCxn id="36" idx="3"/>
            <a:endCxn id="44" idx="1"/>
          </p:cNvCxnSpPr>
          <p:nvPr/>
        </p:nvCxnSpPr>
        <p:spPr>
          <a:xfrm flipV="1">
            <a:off x="6207410" y="4192176"/>
            <a:ext cx="5146390" cy="497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DF860C5-2CA0-01BD-30E8-6EF94AC485EA}"/>
              </a:ext>
            </a:extLst>
          </p:cNvPr>
          <p:cNvCxnSpPr>
            <a:cxnSpLocks/>
            <a:stCxn id="40" idx="3"/>
            <a:endCxn id="46" idx="1"/>
          </p:cNvCxnSpPr>
          <p:nvPr/>
        </p:nvCxnSpPr>
        <p:spPr>
          <a:xfrm flipV="1">
            <a:off x="7376664" y="5155085"/>
            <a:ext cx="4982253" cy="463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5375762-8D8A-1084-824A-B6064BCF87EB}"/>
              </a:ext>
            </a:extLst>
          </p:cNvPr>
          <p:cNvCxnSpPr>
            <a:cxnSpLocks/>
            <a:stCxn id="38" idx="3"/>
            <a:endCxn id="45" idx="1"/>
          </p:cNvCxnSpPr>
          <p:nvPr/>
        </p:nvCxnSpPr>
        <p:spPr>
          <a:xfrm flipV="1">
            <a:off x="9348928" y="6141836"/>
            <a:ext cx="1442115" cy="1820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7F8F30F-C84C-1226-31B3-8450C52CE4E1}"/>
              </a:ext>
            </a:extLst>
          </p:cNvPr>
          <p:cNvCxnSpPr>
            <a:cxnSpLocks/>
            <a:stCxn id="41" idx="3"/>
            <a:endCxn id="51" idx="1"/>
          </p:cNvCxnSpPr>
          <p:nvPr/>
        </p:nvCxnSpPr>
        <p:spPr>
          <a:xfrm flipV="1">
            <a:off x="7328345" y="7869536"/>
            <a:ext cx="2720335" cy="4024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615AA90-52D8-2B10-EEE6-1256F773CDDA}"/>
              </a:ext>
            </a:extLst>
          </p:cNvPr>
          <p:cNvCxnSpPr>
            <a:cxnSpLocks/>
            <a:stCxn id="43" idx="3"/>
            <a:endCxn id="52" idx="1"/>
          </p:cNvCxnSpPr>
          <p:nvPr/>
        </p:nvCxnSpPr>
        <p:spPr>
          <a:xfrm flipV="1">
            <a:off x="8871200" y="9559356"/>
            <a:ext cx="3855066" cy="2795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9F176D6-FBB9-8143-A0BB-CDAEC7523936}"/>
              </a:ext>
            </a:extLst>
          </p:cNvPr>
          <p:cNvCxnSpPr>
            <a:cxnSpLocks/>
            <a:stCxn id="39" idx="3"/>
            <a:endCxn id="54" idx="1"/>
          </p:cNvCxnSpPr>
          <p:nvPr/>
        </p:nvCxnSpPr>
        <p:spPr>
          <a:xfrm>
            <a:off x="7016567" y="8909731"/>
            <a:ext cx="3584675" cy="1375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6AA37D4-DF72-FA46-CADD-BAEAE17C4B81}"/>
              </a:ext>
            </a:extLst>
          </p:cNvPr>
          <p:cNvSpPr/>
          <p:nvPr/>
        </p:nvSpPr>
        <p:spPr>
          <a:xfrm>
            <a:off x="1451364" y="8523642"/>
            <a:ext cx="2137955" cy="1108701"/>
          </a:xfrm>
          <a:prstGeom prst="rect">
            <a:avLst/>
          </a:prstGeom>
          <a:solidFill>
            <a:srgbClr val="FDDB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rmorant Garamond Bold" panose="020B0604020202020204" charset="0"/>
              </a:rPr>
              <a:t>Resolution support</a:t>
            </a:r>
          </a:p>
        </p:txBody>
      </p:sp>
      <p:pic>
        <p:nvPicPr>
          <p:cNvPr id="108" name="Picture 107" descr="A picture containing text, font, logo, brand&#10;&#10;Description automatically generated">
            <a:extLst>
              <a:ext uri="{FF2B5EF4-FFF2-40B4-BE49-F238E27FC236}">
                <a16:creationId xmlns:a16="http://schemas.microsoft.com/office/drawing/2014/main" id="{6ED92E8B-AA43-9246-7F4F-DAB4010050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2"/>
          <a:stretch/>
        </p:blipFill>
        <p:spPr>
          <a:xfrm>
            <a:off x="1" y="1"/>
            <a:ext cx="1981200" cy="186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4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logo, brand&#10;&#10;Description automatically generated">
            <a:extLst>
              <a:ext uri="{FF2B5EF4-FFF2-40B4-BE49-F238E27FC236}">
                <a16:creationId xmlns:a16="http://schemas.microsoft.com/office/drawing/2014/main" id="{AE2C0734-5079-1508-9932-9E7AA8F380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2"/>
          <a:stretch/>
        </p:blipFill>
        <p:spPr>
          <a:xfrm>
            <a:off x="1" y="1"/>
            <a:ext cx="1981200" cy="1862029"/>
          </a:xfrm>
          <a:prstGeom prst="rect">
            <a:avLst/>
          </a:prstGeom>
        </p:spPr>
      </p:pic>
      <p:pic>
        <p:nvPicPr>
          <p:cNvPr id="5" name="Picture 4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FA853A09-5431-B551-E798-D5898E5625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39"/>
          <a:stretch/>
        </p:blipFill>
        <p:spPr>
          <a:xfrm>
            <a:off x="7034015" y="174172"/>
            <a:ext cx="5245073" cy="1644917"/>
          </a:xfrm>
          <a:prstGeom prst="rect">
            <a:avLst/>
          </a:prstGeom>
        </p:spPr>
      </p:pic>
      <p:pic>
        <p:nvPicPr>
          <p:cNvPr id="6" name="Picture 5" descr="A picture containing text, diagram, plan, font&#10;&#10;Description automatically generated">
            <a:extLst>
              <a:ext uri="{FF2B5EF4-FFF2-40B4-BE49-F238E27FC236}">
                <a16:creationId xmlns:a16="http://schemas.microsoft.com/office/drawing/2014/main" id="{9F424F70-88A8-D138-FF5A-3AB0624DE9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1" r="1936" b="72050"/>
          <a:stretch/>
        </p:blipFill>
        <p:spPr>
          <a:xfrm>
            <a:off x="16142111" y="1"/>
            <a:ext cx="2145890" cy="251681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23DFE55-9307-36FF-EC98-9EA28085809D}"/>
              </a:ext>
            </a:extLst>
          </p:cNvPr>
          <p:cNvSpPr/>
          <p:nvPr/>
        </p:nvSpPr>
        <p:spPr>
          <a:xfrm>
            <a:off x="2133600" y="3479720"/>
            <a:ext cx="1800000" cy="720000"/>
          </a:xfrm>
          <a:prstGeom prst="rect">
            <a:avLst/>
          </a:prstGeom>
          <a:solidFill>
            <a:srgbClr val="68B1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rmorant Garamond Bold" panose="020B0604020202020204" charset="0"/>
              </a:rPr>
              <a:t>Worldwide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ormorant Garamond Bold" panose="020B0604020202020204" charset="0"/>
              </a:rPr>
              <a:t>reach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FCECAF6-948E-E52A-9BAD-BF36D1168C01}"/>
              </a:ext>
            </a:extLst>
          </p:cNvPr>
          <p:cNvSpPr/>
          <p:nvPr/>
        </p:nvSpPr>
        <p:spPr>
          <a:xfrm>
            <a:off x="2133600" y="2411019"/>
            <a:ext cx="1800000" cy="720000"/>
          </a:xfrm>
          <a:prstGeom prst="rect">
            <a:avLst/>
          </a:prstGeom>
          <a:solidFill>
            <a:srgbClr val="68B1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rmorant Garamond Bold" panose="020B0604020202020204" charset="0"/>
              </a:rPr>
              <a:t>Extra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ormorant Garamond Bold" panose="020B0604020202020204" charset="0"/>
              </a:rPr>
              <a:t> revenue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D3EF69E-143D-6AAA-C440-F80ED23AC35D}"/>
              </a:ext>
            </a:extLst>
          </p:cNvPr>
          <p:cNvSpPr/>
          <p:nvPr/>
        </p:nvSpPr>
        <p:spPr>
          <a:xfrm>
            <a:off x="2133600" y="5617122"/>
            <a:ext cx="1800000" cy="720000"/>
          </a:xfrm>
          <a:prstGeom prst="rect">
            <a:avLst/>
          </a:prstGeom>
          <a:solidFill>
            <a:srgbClr val="68B1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rmorant Garamond Bold" panose="020B0604020202020204" charset="0"/>
              </a:rPr>
              <a:t>Airbnb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ormorant Garamond Bold" panose="020B0604020202020204" charset="0"/>
              </a:rPr>
              <a:t>community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48EBC8D-DAAC-EA64-E0A9-4BA526F0B2C8}"/>
              </a:ext>
            </a:extLst>
          </p:cNvPr>
          <p:cNvSpPr/>
          <p:nvPr/>
        </p:nvSpPr>
        <p:spPr>
          <a:xfrm>
            <a:off x="2133600" y="7754524"/>
            <a:ext cx="1800000" cy="720000"/>
          </a:xfrm>
          <a:prstGeom prst="rect">
            <a:avLst/>
          </a:prstGeom>
          <a:solidFill>
            <a:srgbClr val="5F9E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rmorant Garamond Bold" panose="020B0604020202020204" charset="0"/>
              </a:rPr>
              <a:t>Verified ID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8561F6C-777F-F1FB-7974-3155135E8F6A}"/>
              </a:ext>
            </a:extLst>
          </p:cNvPr>
          <p:cNvSpPr/>
          <p:nvPr/>
        </p:nvSpPr>
        <p:spPr>
          <a:xfrm>
            <a:off x="2133600" y="4548421"/>
            <a:ext cx="1800000" cy="720000"/>
          </a:xfrm>
          <a:prstGeom prst="rect">
            <a:avLst/>
          </a:prstGeom>
          <a:solidFill>
            <a:srgbClr val="68B1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rmorant Garamond Bold" panose="020B0604020202020204" charset="0"/>
              </a:rPr>
              <a:t>Review &amp;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ormorant Garamond Bold" panose="020B0604020202020204" charset="0"/>
              </a:rPr>
              <a:t>stars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9CB184F-E679-1F8E-206A-36DB08B73AAF}"/>
              </a:ext>
            </a:extLst>
          </p:cNvPr>
          <p:cNvSpPr/>
          <p:nvPr/>
        </p:nvSpPr>
        <p:spPr>
          <a:xfrm>
            <a:off x="2133600" y="6685823"/>
            <a:ext cx="1800000" cy="720000"/>
          </a:xfrm>
          <a:prstGeom prst="rect">
            <a:avLst/>
          </a:prstGeom>
          <a:solidFill>
            <a:srgbClr val="5F9E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rmorant Garamond Bold" panose="020B0604020202020204" charset="0"/>
              </a:rPr>
              <a:t>Damage insurance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DD9CAAD-F2B7-EBDE-29F1-749F3A4336E7}"/>
              </a:ext>
            </a:extLst>
          </p:cNvPr>
          <p:cNvSpPr/>
          <p:nvPr/>
        </p:nvSpPr>
        <p:spPr>
          <a:xfrm>
            <a:off x="5341164" y="2406856"/>
            <a:ext cx="1800000" cy="720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rmorant Garamond Bold" panose="020B0604020202020204" charset="0"/>
              </a:rPr>
              <a:t>Profitable rental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53C8D81-B523-CD5A-3E14-A1A9D9E72E00}"/>
              </a:ext>
            </a:extLst>
          </p:cNvPr>
          <p:cNvSpPr/>
          <p:nvPr/>
        </p:nvSpPr>
        <p:spPr>
          <a:xfrm>
            <a:off x="2133600" y="8823224"/>
            <a:ext cx="1800000" cy="720000"/>
          </a:xfrm>
          <a:prstGeom prst="rect">
            <a:avLst/>
          </a:prstGeom>
          <a:solidFill>
            <a:srgbClr val="5F9E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rmorant Garamond Bold" panose="020B0604020202020204" charset="0"/>
              </a:rPr>
              <a:t>Secure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ormorant Garamond Bold" panose="020B0604020202020204" charset="0"/>
              </a:rPr>
              <a:t>payment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09B8AD0-0098-7FC3-0ED7-C20A0E78111A}"/>
              </a:ext>
            </a:extLst>
          </p:cNvPr>
          <p:cNvSpPr/>
          <p:nvPr/>
        </p:nvSpPr>
        <p:spPr>
          <a:xfrm>
            <a:off x="5341164" y="3475834"/>
            <a:ext cx="1800000" cy="720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rmorant Garamond Bold" panose="020B0604020202020204" charset="0"/>
              </a:rPr>
              <a:t>Global marketing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3DFB97-30A6-1309-0E40-2AB7119981EC}"/>
              </a:ext>
            </a:extLst>
          </p:cNvPr>
          <p:cNvSpPr/>
          <p:nvPr/>
        </p:nvSpPr>
        <p:spPr>
          <a:xfrm>
            <a:off x="5341164" y="5613790"/>
            <a:ext cx="1800000" cy="720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rmorant Garamond Bold" panose="020B0604020202020204" charset="0"/>
              </a:rPr>
              <a:t>Repeat business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9ED9776-B670-FEFC-B500-2E43568EB0EF}"/>
              </a:ext>
            </a:extLst>
          </p:cNvPr>
          <p:cNvSpPr/>
          <p:nvPr/>
        </p:nvSpPr>
        <p:spPr>
          <a:xfrm>
            <a:off x="5341164" y="4544812"/>
            <a:ext cx="1800000" cy="720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rmorant Garamond Bold" panose="020B0604020202020204" charset="0"/>
              </a:rPr>
              <a:t>Visibility of Quality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6E56AB5-1C3C-8D42-9D84-B15ABEF86CD4}"/>
              </a:ext>
            </a:extLst>
          </p:cNvPr>
          <p:cNvSpPr/>
          <p:nvPr/>
        </p:nvSpPr>
        <p:spPr>
          <a:xfrm>
            <a:off x="5341164" y="6682768"/>
            <a:ext cx="1800000" cy="720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rmorant Garamond Bold" panose="020B0604020202020204" charset="0"/>
              </a:rPr>
              <a:t>Risk of damage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3BD1EDE-8CFC-B889-FAFA-AFB1152F80BE}"/>
              </a:ext>
            </a:extLst>
          </p:cNvPr>
          <p:cNvSpPr/>
          <p:nvPr/>
        </p:nvSpPr>
        <p:spPr>
          <a:xfrm>
            <a:off x="5341164" y="8820722"/>
            <a:ext cx="1800000" cy="720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rmorant Garamond Bold" panose="020B0604020202020204" charset="0"/>
              </a:rPr>
              <a:t>Difficulty to be paid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F88D183-8875-CCA6-E1D8-0CD1B103C84E}"/>
              </a:ext>
            </a:extLst>
          </p:cNvPr>
          <p:cNvSpPr/>
          <p:nvPr/>
        </p:nvSpPr>
        <p:spPr>
          <a:xfrm>
            <a:off x="5341164" y="7751746"/>
            <a:ext cx="1800000" cy="720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rmorant Garamond Bold" panose="020B0604020202020204" charset="0"/>
              </a:rPr>
              <a:t>Legal protection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00C870B-80C6-33E5-23B4-188A433E0703}"/>
              </a:ext>
            </a:extLst>
          </p:cNvPr>
          <p:cNvCxnSpPr>
            <a:cxnSpLocks/>
            <a:stCxn id="37" idx="3"/>
            <a:endCxn id="42" idx="1"/>
          </p:cNvCxnSpPr>
          <p:nvPr/>
        </p:nvCxnSpPr>
        <p:spPr>
          <a:xfrm flipV="1">
            <a:off x="3933600" y="2766856"/>
            <a:ext cx="1407564" cy="41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068E81B-12DC-D530-2F8D-1A1EC425244B}"/>
              </a:ext>
            </a:extLst>
          </p:cNvPr>
          <p:cNvCxnSpPr>
            <a:cxnSpLocks/>
            <a:stCxn id="36" idx="3"/>
            <a:endCxn id="44" idx="1"/>
          </p:cNvCxnSpPr>
          <p:nvPr/>
        </p:nvCxnSpPr>
        <p:spPr>
          <a:xfrm flipV="1">
            <a:off x="3933600" y="3835834"/>
            <a:ext cx="1407564" cy="38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DF860C5-2CA0-01BD-30E8-6EF94AC485EA}"/>
              </a:ext>
            </a:extLst>
          </p:cNvPr>
          <p:cNvCxnSpPr>
            <a:cxnSpLocks/>
            <a:stCxn id="40" idx="3"/>
            <a:endCxn id="46" idx="1"/>
          </p:cNvCxnSpPr>
          <p:nvPr/>
        </p:nvCxnSpPr>
        <p:spPr>
          <a:xfrm flipV="1">
            <a:off x="3933600" y="4904812"/>
            <a:ext cx="1407564" cy="360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5375762-8D8A-1084-824A-B6064BCF87EB}"/>
              </a:ext>
            </a:extLst>
          </p:cNvPr>
          <p:cNvCxnSpPr>
            <a:cxnSpLocks/>
            <a:stCxn id="38" idx="3"/>
            <a:endCxn id="45" idx="1"/>
          </p:cNvCxnSpPr>
          <p:nvPr/>
        </p:nvCxnSpPr>
        <p:spPr>
          <a:xfrm flipV="1">
            <a:off x="3933600" y="5973790"/>
            <a:ext cx="1407564" cy="33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7F8F30F-C84C-1226-31B3-8450C52CE4E1}"/>
              </a:ext>
            </a:extLst>
          </p:cNvPr>
          <p:cNvCxnSpPr>
            <a:cxnSpLocks/>
            <a:stCxn id="41" idx="3"/>
            <a:endCxn id="51" idx="1"/>
          </p:cNvCxnSpPr>
          <p:nvPr/>
        </p:nvCxnSpPr>
        <p:spPr>
          <a:xfrm flipV="1">
            <a:off x="3933600" y="7042768"/>
            <a:ext cx="1407564" cy="30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615AA90-52D8-2B10-EEE6-1256F773CDDA}"/>
              </a:ext>
            </a:extLst>
          </p:cNvPr>
          <p:cNvCxnSpPr>
            <a:cxnSpLocks/>
            <a:stCxn id="43" idx="3"/>
            <a:endCxn id="52" idx="1"/>
          </p:cNvCxnSpPr>
          <p:nvPr/>
        </p:nvCxnSpPr>
        <p:spPr>
          <a:xfrm flipV="1">
            <a:off x="3933600" y="9180722"/>
            <a:ext cx="1407564" cy="25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9F176D6-FBB9-8143-A0BB-CDAEC7523936}"/>
              </a:ext>
            </a:extLst>
          </p:cNvPr>
          <p:cNvCxnSpPr>
            <a:cxnSpLocks/>
            <a:stCxn id="39" idx="3"/>
            <a:endCxn id="54" idx="1"/>
          </p:cNvCxnSpPr>
          <p:nvPr/>
        </p:nvCxnSpPr>
        <p:spPr>
          <a:xfrm flipV="1">
            <a:off x="3933600" y="8111746"/>
            <a:ext cx="1407564" cy="277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2D025BF6-DB2F-3FEE-DF58-97BF2655255F}"/>
              </a:ext>
            </a:extLst>
          </p:cNvPr>
          <p:cNvSpPr txBox="1"/>
          <p:nvPr/>
        </p:nvSpPr>
        <p:spPr>
          <a:xfrm>
            <a:off x="8184233" y="8894391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rmorant Garamond Bold" panose="020B0604020202020204" charset="0"/>
              </a:rPr>
              <a:t>Security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51A8462-ADD5-81E4-9A40-63C03B8881EE}"/>
              </a:ext>
            </a:extLst>
          </p:cNvPr>
          <p:cNvSpPr txBox="1"/>
          <p:nvPr/>
        </p:nvSpPr>
        <p:spPr>
          <a:xfrm>
            <a:off x="8184233" y="7825599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rmorant Garamond Bold" panose="020B0604020202020204" charset="0"/>
              </a:rPr>
              <a:t>Security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AF6D4AE8-F43B-C7C7-6777-72FAB89CCCF4}"/>
              </a:ext>
            </a:extLst>
          </p:cNvPr>
          <p:cNvSpPr txBox="1"/>
          <p:nvPr/>
        </p:nvSpPr>
        <p:spPr>
          <a:xfrm>
            <a:off x="8184233" y="6756809"/>
            <a:ext cx="199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rmorant Garamond Bold" panose="020B0604020202020204" charset="0"/>
              </a:rPr>
              <a:t>Security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EAD66767-E986-8658-EBDF-9AE82EEBC675}"/>
              </a:ext>
            </a:extLst>
          </p:cNvPr>
          <p:cNvSpPr txBox="1"/>
          <p:nvPr/>
        </p:nvSpPr>
        <p:spPr>
          <a:xfrm>
            <a:off x="8184233" y="3550438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rmorant Garamond Bold" panose="020B0604020202020204" charset="0"/>
              </a:rPr>
              <a:t>Global audience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4B1D8C66-660C-183D-AE81-93F2BB5E8DF5}"/>
              </a:ext>
            </a:extLst>
          </p:cNvPr>
          <p:cNvSpPr txBox="1"/>
          <p:nvPr/>
        </p:nvSpPr>
        <p:spPr>
          <a:xfrm>
            <a:off x="8184233" y="2481648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rmorant Garamond Bold" panose="020B0604020202020204" charset="0"/>
              </a:rPr>
              <a:t>Easy profits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BCE29630-3F21-C000-6A17-4870CC67E630}"/>
              </a:ext>
            </a:extLst>
          </p:cNvPr>
          <p:cNvSpPr txBox="1"/>
          <p:nvPr/>
        </p:nvSpPr>
        <p:spPr>
          <a:xfrm>
            <a:off x="8184233" y="5688019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rmorant Garamond Bold" panose="020B0604020202020204" charset="0"/>
              </a:rPr>
              <a:t>Easy profits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5CE4084B-AB70-EB5A-FF5B-A93B0944069B}"/>
              </a:ext>
            </a:extLst>
          </p:cNvPr>
          <p:cNvSpPr txBox="1"/>
          <p:nvPr/>
        </p:nvSpPr>
        <p:spPr>
          <a:xfrm>
            <a:off x="8184233" y="4619229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rmorant Garamond Bold" panose="020B0604020202020204" charset="0"/>
              </a:rPr>
              <a:t>Easy profits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6030199B-C662-D15C-58DE-D4624025CDC9}"/>
              </a:ext>
            </a:extLst>
          </p:cNvPr>
          <p:cNvSpPr txBox="1"/>
          <p:nvPr/>
        </p:nvSpPr>
        <p:spPr>
          <a:xfrm>
            <a:off x="12725400" y="4619229"/>
            <a:ext cx="464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ormorant Garamond Bold" panose="020B0604020202020204" charset="0"/>
              </a:rPr>
              <a:t>We help you make </a:t>
            </a:r>
            <a:r>
              <a:rPr lang="en-GB" sz="4800" dirty="0">
                <a:solidFill>
                  <a:srgbClr val="F72741"/>
                </a:solidFill>
                <a:latin typeface="Cormorant Garamond Bold" panose="020B0604020202020204" charset="0"/>
              </a:rPr>
              <a:t>money</a:t>
            </a:r>
            <a:r>
              <a:rPr lang="en-GB" sz="4800" dirty="0">
                <a:latin typeface="Cormorant Garamond Bold" panose="020B0604020202020204" charset="0"/>
              </a:rPr>
              <a:t> by </a:t>
            </a:r>
            <a:r>
              <a:rPr lang="en-GB" sz="4800" dirty="0">
                <a:solidFill>
                  <a:srgbClr val="F72741"/>
                </a:solidFill>
                <a:latin typeface="Cormorant Garamond Bold" panose="020B0604020202020204" charset="0"/>
              </a:rPr>
              <a:t>safely</a:t>
            </a:r>
            <a:r>
              <a:rPr lang="en-GB" sz="4800" dirty="0">
                <a:latin typeface="Cormorant Garamond Bold" panose="020B0604020202020204" charset="0"/>
              </a:rPr>
              <a:t> marketing your rooms to a </a:t>
            </a:r>
            <a:r>
              <a:rPr lang="en-GB" sz="4800" dirty="0">
                <a:solidFill>
                  <a:srgbClr val="F72741"/>
                </a:solidFill>
                <a:latin typeface="Cormorant Garamond Bold" panose="020B0604020202020204" charset="0"/>
              </a:rPr>
              <a:t>global audience</a:t>
            </a:r>
            <a:r>
              <a:rPr lang="en-GB" sz="4800" dirty="0">
                <a:latin typeface="Cormorant Garamond Bold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7014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0EE6832-107C-883F-B9A7-87BBDDF3372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vert="horz" rtlCol="0"/>
          <a:lstStyle/>
          <a:p>
            <a:pPr marL="16809">
              <a:spcBef>
                <a:spcPts val="0"/>
              </a:spcBef>
              <a:defRPr/>
            </a:pPr>
            <a:r>
              <a:rPr b="1" spc="-238" dirty="0">
                <a:solidFill>
                  <a:srgbClr val="57BCDB"/>
                </a:solidFill>
              </a:rPr>
              <a:t>A</a:t>
            </a:r>
            <a:r>
              <a:rPr b="1" spc="-66" dirty="0">
                <a:solidFill>
                  <a:srgbClr val="57BCDB"/>
                </a:solidFill>
              </a:rPr>
              <a:t>d</a:t>
            </a:r>
            <a:r>
              <a:rPr lang="en-US" b="1" spc="53" dirty="0">
                <a:solidFill>
                  <a:srgbClr val="57BCDB"/>
                </a:solidFill>
              </a:rPr>
              <a:t>-</a:t>
            </a:r>
            <a:r>
              <a:rPr b="1" spc="-444" dirty="0">
                <a:solidFill>
                  <a:srgbClr val="57BCDB"/>
                </a:solidFill>
              </a:rPr>
              <a:t>L</a:t>
            </a:r>
            <a:r>
              <a:rPr b="1" spc="-107" dirty="0">
                <a:solidFill>
                  <a:srgbClr val="57BCDB"/>
                </a:solidFill>
              </a:rPr>
              <a:t>i</a:t>
            </a:r>
            <a:r>
              <a:rPr lang="en-US" b="1" spc="27" dirty="0">
                <a:solidFill>
                  <a:srgbClr val="57BCDB"/>
                </a:solidFill>
              </a:rPr>
              <a:t>b </a:t>
            </a:r>
            <a:r>
              <a:rPr b="1" spc="-14" dirty="0">
                <a:solidFill>
                  <a:srgbClr val="57BCDB"/>
                </a:solidFill>
              </a:rPr>
              <a:t>V</a:t>
            </a:r>
            <a:r>
              <a:rPr b="1" spc="-186" dirty="0">
                <a:solidFill>
                  <a:srgbClr val="57BCDB"/>
                </a:solidFill>
              </a:rPr>
              <a:t>a</a:t>
            </a:r>
            <a:r>
              <a:rPr b="1" spc="-140" dirty="0">
                <a:solidFill>
                  <a:srgbClr val="57BCDB"/>
                </a:solidFill>
              </a:rPr>
              <a:t>l</a:t>
            </a:r>
            <a:r>
              <a:rPr b="1" spc="-344" dirty="0">
                <a:solidFill>
                  <a:srgbClr val="57BCDB"/>
                </a:solidFill>
              </a:rPr>
              <a:t>u</a:t>
            </a:r>
            <a:r>
              <a:rPr b="1" spc="-47" dirty="0">
                <a:solidFill>
                  <a:srgbClr val="57BCDB"/>
                </a:solidFill>
              </a:rPr>
              <a:t>e</a:t>
            </a:r>
            <a:r>
              <a:rPr lang="en-US" b="1" spc="-47" dirty="0">
                <a:solidFill>
                  <a:srgbClr val="57BCDB"/>
                </a:solidFill>
              </a:rPr>
              <a:t> Proposition Template</a:t>
            </a:r>
            <a:endParaRPr b="1" spc="66" dirty="0">
              <a:solidFill>
                <a:srgbClr val="57BCDB"/>
              </a:solidFill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1091CE7-7126-1828-E062-CFED2A990CFC}"/>
              </a:ext>
            </a:extLst>
          </p:cNvPr>
          <p:cNvSpPr txBox="1"/>
          <p:nvPr/>
        </p:nvSpPr>
        <p:spPr>
          <a:xfrm>
            <a:off x="1482119" y="4605923"/>
            <a:ext cx="14334144" cy="3871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6809">
              <a:tabLst>
                <a:tab pos="1489341" algn="l"/>
                <a:tab pos="7729110" algn="l"/>
              </a:tabLst>
              <a:defRPr/>
            </a:pPr>
            <a:r>
              <a:rPr sz="2516" spc="-20" dirty="0">
                <a:solidFill>
                  <a:srgbClr val="4B4B4B"/>
                </a:solidFill>
                <a:latin typeface="Arial"/>
                <a:cs typeface="Arial"/>
              </a:rPr>
              <a:t>Our</a:t>
            </a:r>
            <a:r>
              <a:rPr sz="2516" spc="-126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lang="en-US" sz="2516" u="heavy" spc="-14" dirty="0">
                <a:solidFill>
                  <a:srgbClr val="4B4B4B"/>
                </a:solidFill>
                <a:latin typeface="Arial"/>
                <a:cs typeface="Arial"/>
              </a:rPr>
              <a:t>                                    </a:t>
            </a:r>
            <a:r>
              <a:rPr sz="2516" spc="93" dirty="0">
                <a:solidFill>
                  <a:srgbClr val="4B4B4B"/>
                </a:solidFill>
                <a:latin typeface="Arial"/>
                <a:cs typeface="Arial"/>
              </a:rPr>
              <a:t>he</a:t>
            </a:r>
            <a:r>
              <a:rPr sz="2516" spc="-107" dirty="0">
                <a:solidFill>
                  <a:srgbClr val="4B4B4B"/>
                </a:solidFill>
                <a:latin typeface="Arial"/>
                <a:cs typeface="Arial"/>
              </a:rPr>
              <a:t>l</a:t>
            </a:r>
            <a:r>
              <a:rPr sz="2516" spc="20" dirty="0">
                <a:solidFill>
                  <a:srgbClr val="4B4B4B"/>
                </a:solidFill>
                <a:latin typeface="Arial"/>
                <a:cs typeface="Arial"/>
              </a:rPr>
              <a:t>p{s)</a:t>
            </a:r>
            <a:r>
              <a:rPr sz="2516" spc="-303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2516" u="heavy" spc="-14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2516" u="heavy" dirty="0">
                <a:solidFill>
                  <a:srgbClr val="4B4B4B"/>
                </a:solidFill>
                <a:latin typeface="Arial"/>
                <a:cs typeface="Arial"/>
              </a:rPr>
              <a:t>	</a:t>
            </a:r>
            <a:r>
              <a:rPr lang="en-US" sz="2516" u="heavy" dirty="0">
                <a:solidFill>
                  <a:srgbClr val="4B4B4B"/>
                </a:solidFill>
                <a:latin typeface="Arial"/>
                <a:cs typeface="Arial"/>
              </a:rPr>
              <a:t>   </a:t>
            </a:r>
            <a:r>
              <a:rPr sz="2516" spc="60" dirty="0">
                <a:solidFill>
                  <a:srgbClr val="4B4B4B"/>
                </a:solidFill>
                <a:latin typeface="Arial"/>
                <a:cs typeface="Arial"/>
              </a:rPr>
              <a:t>who</a:t>
            </a:r>
            <a:r>
              <a:rPr sz="2516" spc="-8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2516" spc="66" dirty="0">
                <a:solidFill>
                  <a:srgbClr val="4B4B4B"/>
                </a:solidFill>
                <a:latin typeface="Arial"/>
                <a:cs typeface="Arial"/>
              </a:rPr>
              <a:t>want</a:t>
            </a:r>
            <a:r>
              <a:rPr sz="2516" spc="27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2516" spc="219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lang="en-US" sz="2516" spc="219" dirty="0">
                <a:solidFill>
                  <a:srgbClr val="4B4B4B"/>
                </a:solidFill>
                <a:latin typeface="Arial"/>
                <a:cs typeface="Arial"/>
              </a:rPr>
              <a:t>o</a:t>
            </a:r>
            <a:r>
              <a:rPr lang="en-US" sz="2516" u="heavy" dirty="0">
                <a:solidFill>
                  <a:srgbClr val="4B4B4B"/>
                </a:solidFill>
                <a:latin typeface="Arial"/>
                <a:cs typeface="Arial"/>
              </a:rPr>
              <a:t>	 	 	 </a:t>
            </a:r>
            <a:endParaRPr sz="2516" dirty="0"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E7FC2F3D-7262-FD40-47DC-7079882A41D1}"/>
              </a:ext>
            </a:extLst>
          </p:cNvPr>
          <p:cNvSpPr txBox="1"/>
          <p:nvPr/>
        </p:nvSpPr>
        <p:spPr>
          <a:xfrm>
            <a:off x="6531069" y="5104839"/>
            <a:ext cx="2382651" cy="3665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6809">
              <a:defRPr/>
            </a:pPr>
            <a:r>
              <a:rPr sz="1986" spc="6" dirty="0">
                <a:solidFill>
                  <a:srgbClr val="74B3CF"/>
                </a:solidFill>
                <a:latin typeface="Arial"/>
                <a:cs typeface="Arial"/>
              </a:rPr>
              <a:t>(Customer</a:t>
            </a:r>
            <a:r>
              <a:rPr sz="1986" spc="-6" dirty="0">
                <a:solidFill>
                  <a:srgbClr val="74B3CF"/>
                </a:solidFill>
                <a:latin typeface="Arial"/>
                <a:cs typeface="Arial"/>
              </a:rPr>
              <a:t> </a:t>
            </a:r>
            <a:r>
              <a:rPr sz="2382" spc="-225" dirty="0">
                <a:solidFill>
                  <a:srgbClr val="74B3CF"/>
                </a:solidFill>
                <a:latin typeface="Times New Roman"/>
                <a:cs typeface="Times New Roman"/>
              </a:rPr>
              <a:t>Segme</a:t>
            </a:r>
            <a:r>
              <a:rPr lang="en-US" sz="2382" spc="-225" dirty="0">
                <a:solidFill>
                  <a:srgbClr val="74B3CF"/>
                </a:solidFill>
                <a:latin typeface="Times New Roman"/>
                <a:cs typeface="Times New Roman"/>
              </a:rPr>
              <a:t>n</a:t>
            </a:r>
            <a:r>
              <a:rPr sz="2382" spc="47" dirty="0">
                <a:solidFill>
                  <a:srgbClr val="74B3CF"/>
                </a:solidFill>
                <a:latin typeface="Times New Roman"/>
                <a:cs typeface="Times New Roman"/>
              </a:rPr>
              <a:t>t</a:t>
            </a:r>
            <a:r>
              <a:rPr sz="2382" spc="-60" dirty="0">
                <a:solidFill>
                  <a:srgbClr val="74B3CF"/>
                </a:solidFill>
                <a:latin typeface="Times New Roman"/>
                <a:cs typeface="Times New Roman"/>
              </a:rPr>
              <a:t>)</a:t>
            </a:r>
            <a:endParaRPr sz="2382" dirty="0">
              <a:latin typeface="Times New Roman"/>
              <a:cs typeface="Times New Roman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3C674ACD-45E0-D95F-55E9-E65D25C22C17}"/>
              </a:ext>
            </a:extLst>
          </p:cNvPr>
          <p:cNvSpPr txBox="1"/>
          <p:nvPr/>
        </p:nvSpPr>
        <p:spPr>
          <a:xfrm>
            <a:off x="1963271" y="5119548"/>
            <a:ext cx="2725131" cy="346249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6809">
              <a:defRPr/>
            </a:pPr>
            <a:r>
              <a:rPr sz="2250" spc="6" dirty="0">
                <a:solidFill>
                  <a:srgbClr val="74B3CF"/>
                </a:solidFill>
                <a:latin typeface="Times New Roman"/>
                <a:cs typeface="Times New Roman"/>
              </a:rPr>
              <a:t>(Pr</a:t>
            </a:r>
            <a:r>
              <a:rPr sz="2250" spc="-80" dirty="0">
                <a:solidFill>
                  <a:srgbClr val="74B3CF"/>
                </a:solidFill>
                <a:latin typeface="Times New Roman"/>
                <a:cs typeface="Times New Roman"/>
              </a:rPr>
              <a:t>o</a:t>
            </a:r>
            <a:r>
              <a:rPr sz="2250" spc="47" dirty="0">
                <a:solidFill>
                  <a:srgbClr val="74B3CF"/>
                </a:solidFill>
                <a:latin typeface="Times New Roman"/>
                <a:cs typeface="Times New Roman"/>
              </a:rPr>
              <a:t>ducts</a:t>
            </a:r>
            <a:r>
              <a:rPr sz="2250" spc="-270" dirty="0">
                <a:solidFill>
                  <a:srgbClr val="74B3CF"/>
                </a:solidFill>
                <a:latin typeface="Times New Roman"/>
                <a:cs typeface="Times New Roman"/>
              </a:rPr>
              <a:t> </a:t>
            </a:r>
            <a:r>
              <a:rPr sz="2118" spc="-53" dirty="0">
                <a:solidFill>
                  <a:srgbClr val="74B3CF"/>
                </a:solidFill>
                <a:latin typeface="Arial"/>
                <a:cs typeface="Arial"/>
              </a:rPr>
              <a:t>and</a:t>
            </a:r>
            <a:r>
              <a:rPr lang="en-US" sz="2118" spc="-60" dirty="0">
                <a:solidFill>
                  <a:srgbClr val="74B3CF"/>
                </a:solidFill>
                <a:latin typeface="Arial"/>
                <a:cs typeface="Arial"/>
              </a:rPr>
              <a:t> </a:t>
            </a:r>
            <a:r>
              <a:rPr sz="2118" spc="-93" dirty="0">
                <a:solidFill>
                  <a:srgbClr val="74B3CF"/>
                </a:solidFill>
                <a:latin typeface="Arial"/>
                <a:cs typeface="Arial"/>
              </a:rPr>
              <a:t>Services</a:t>
            </a:r>
            <a:r>
              <a:rPr sz="2118" spc="-60" dirty="0">
                <a:solidFill>
                  <a:srgbClr val="74B3CF"/>
                </a:solidFill>
                <a:latin typeface="Arial"/>
                <a:cs typeface="Arial"/>
              </a:rPr>
              <a:t>)</a:t>
            </a:r>
            <a:endParaRPr sz="2118" dirty="0">
              <a:latin typeface="Arial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62D84AD7-8858-523C-526F-A4FF15D4E72A}"/>
              </a:ext>
            </a:extLst>
          </p:cNvPr>
          <p:cNvSpPr txBox="1"/>
          <p:nvPr/>
        </p:nvSpPr>
        <p:spPr>
          <a:xfrm>
            <a:off x="11479168" y="5119549"/>
            <a:ext cx="1975037" cy="346249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6809">
              <a:defRPr/>
            </a:pPr>
            <a:r>
              <a:rPr sz="2250" spc="33" dirty="0">
                <a:solidFill>
                  <a:srgbClr val="74B3CF"/>
                </a:solidFill>
                <a:latin typeface="Times New Roman"/>
                <a:cs typeface="Times New Roman"/>
              </a:rPr>
              <a:t>(</a:t>
            </a:r>
            <a:r>
              <a:rPr sz="2250" spc="-212" dirty="0">
                <a:solidFill>
                  <a:srgbClr val="74B3CF"/>
                </a:solidFill>
                <a:latin typeface="Times New Roman"/>
                <a:cs typeface="Times New Roman"/>
              </a:rPr>
              <a:t>j</a:t>
            </a:r>
            <a:r>
              <a:rPr sz="2250" spc="39" dirty="0">
                <a:solidFill>
                  <a:srgbClr val="74B3CF"/>
                </a:solidFill>
                <a:latin typeface="Times New Roman"/>
                <a:cs typeface="Times New Roman"/>
              </a:rPr>
              <a:t>obs</a:t>
            </a:r>
            <a:r>
              <a:rPr sz="2250" spc="-80" dirty="0">
                <a:solidFill>
                  <a:srgbClr val="74B3CF"/>
                </a:solidFill>
                <a:latin typeface="Times New Roman"/>
                <a:cs typeface="Times New Roman"/>
              </a:rPr>
              <a:t> </a:t>
            </a:r>
            <a:r>
              <a:rPr sz="2250" spc="86" dirty="0">
                <a:solidFill>
                  <a:srgbClr val="74B3CF"/>
                </a:solidFill>
                <a:latin typeface="Times New Roman"/>
                <a:cs typeface="Times New Roman"/>
              </a:rPr>
              <a:t>to</a:t>
            </a:r>
            <a:r>
              <a:rPr sz="2250" spc="-80" dirty="0">
                <a:solidFill>
                  <a:srgbClr val="74B3CF"/>
                </a:solidFill>
                <a:latin typeface="Times New Roman"/>
                <a:cs typeface="Times New Roman"/>
              </a:rPr>
              <a:t> </a:t>
            </a:r>
            <a:r>
              <a:rPr sz="2184" spc="66" dirty="0">
                <a:solidFill>
                  <a:srgbClr val="74B3CF"/>
                </a:solidFill>
                <a:latin typeface="Times New Roman"/>
                <a:cs typeface="Times New Roman"/>
              </a:rPr>
              <a:t>be</a:t>
            </a:r>
            <a:r>
              <a:rPr sz="2184" spc="-159" dirty="0">
                <a:solidFill>
                  <a:srgbClr val="74B3CF"/>
                </a:solidFill>
                <a:latin typeface="Times New Roman"/>
                <a:cs typeface="Times New Roman"/>
              </a:rPr>
              <a:t> </a:t>
            </a:r>
            <a:r>
              <a:rPr sz="2250" spc="86" dirty="0">
                <a:solidFill>
                  <a:srgbClr val="74B3CF"/>
                </a:solidFill>
                <a:latin typeface="Times New Roman"/>
                <a:cs typeface="Times New Roman"/>
              </a:rPr>
              <a:t>d</a:t>
            </a:r>
            <a:r>
              <a:rPr sz="2250" spc="-14" dirty="0">
                <a:solidFill>
                  <a:srgbClr val="74B3CF"/>
                </a:solidFill>
                <a:latin typeface="Times New Roman"/>
                <a:cs typeface="Times New Roman"/>
              </a:rPr>
              <a:t>o</a:t>
            </a:r>
            <a:r>
              <a:rPr sz="2250" spc="20" dirty="0">
                <a:solidFill>
                  <a:srgbClr val="74B3CF"/>
                </a:solidFill>
                <a:latin typeface="Times New Roman"/>
                <a:cs typeface="Times New Roman"/>
              </a:rPr>
              <a:t>ne)</a:t>
            </a:r>
            <a:endParaRPr sz="2250" dirty="0">
              <a:latin typeface="Times New Roman"/>
              <a:cs typeface="Times New Roman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BEC02D70-75AA-5EE6-556D-F63A5E1715CE}"/>
              </a:ext>
            </a:extLst>
          </p:cNvPr>
          <p:cNvSpPr txBox="1"/>
          <p:nvPr/>
        </p:nvSpPr>
        <p:spPr>
          <a:xfrm>
            <a:off x="1482119" y="6765714"/>
            <a:ext cx="7075253" cy="8594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6809">
              <a:defRPr/>
            </a:pPr>
            <a:r>
              <a:rPr sz="2516" spc="93" dirty="0">
                <a:solidFill>
                  <a:srgbClr val="4B4B4B"/>
                </a:solidFill>
                <a:latin typeface="Arial"/>
                <a:cs typeface="Arial"/>
              </a:rPr>
              <a:t>(</a:t>
            </a:r>
            <a:r>
              <a:rPr sz="2516" dirty="0">
                <a:solidFill>
                  <a:srgbClr val="4B4B4B"/>
                </a:solidFill>
                <a:latin typeface="Arial"/>
                <a:cs typeface="Arial"/>
              </a:rPr>
              <a:t>u</a:t>
            </a:r>
            <a:r>
              <a:rPr lang="en-US" sz="2516" spc="278" dirty="0">
                <a:solidFill>
                  <a:srgbClr val="4B4B4B"/>
                </a:solidFill>
                <a:latin typeface="Arial"/>
                <a:cs typeface="Arial"/>
              </a:rPr>
              <a:t>nlike </a:t>
            </a:r>
            <a:r>
              <a:rPr lang="en-US" sz="2516" spc="53" dirty="0">
                <a:solidFill>
                  <a:srgbClr val="4B4B4B"/>
                </a:solidFill>
                <a:latin typeface="Arial"/>
                <a:cs typeface="Arial"/>
              </a:rPr>
              <a:t>(                                          </a:t>
            </a:r>
            <a:r>
              <a:rPr sz="2516" spc="332" dirty="0">
                <a:solidFill>
                  <a:srgbClr val="4B4B4B"/>
                </a:solidFill>
                <a:latin typeface="Arial"/>
                <a:cs typeface="Arial"/>
              </a:rPr>
              <a:t>)</a:t>
            </a:r>
            <a:endParaRPr sz="2516" dirty="0">
              <a:latin typeface="Arial"/>
              <a:cs typeface="Arial"/>
            </a:endParaRPr>
          </a:p>
          <a:p>
            <a:pPr marL="1214502">
              <a:spcBef>
                <a:spcPts val="1344"/>
              </a:spcBef>
              <a:defRPr/>
            </a:pPr>
            <a:r>
              <a:rPr lang="en-US" sz="1986" i="1" spc="39" dirty="0">
                <a:solidFill>
                  <a:srgbClr val="649CB5"/>
                </a:solidFill>
                <a:latin typeface="Arial"/>
                <a:cs typeface="Arial"/>
              </a:rPr>
              <a:t>       </a:t>
            </a:r>
            <a:r>
              <a:rPr sz="1986" i="1" spc="39" dirty="0">
                <a:solidFill>
                  <a:srgbClr val="649CB5"/>
                </a:solidFill>
                <a:latin typeface="Arial"/>
                <a:cs typeface="Arial"/>
              </a:rPr>
              <a:t>(</a:t>
            </a:r>
            <a:r>
              <a:rPr sz="1986" i="1" spc="47" dirty="0">
                <a:solidFill>
                  <a:srgbClr val="649CB5"/>
                </a:solidFill>
                <a:latin typeface="Arial"/>
                <a:cs typeface="Arial"/>
              </a:rPr>
              <a:t>co</a:t>
            </a:r>
            <a:r>
              <a:rPr lang="en-US" sz="1986" i="1" spc="47" dirty="0">
                <a:solidFill>
                  <a:srgbClr val="649CB5"/>
                </a:solidFill>
                <a:latin typeface="Arial"/>
                <a:cs typeface="Arial"/>
              </a:rPr>
              <a:t>m</a:t>
            </a:r>
            <a:r>
              <a:rPr sz="1986" i="1" spc="47" dirty="0">
                <a:solidFill>
                  <a:srgbClr val="649CB5"/>
                </a:solidFill>
                <a:latin typeface="Arial"/>
                <a:cs typeface="Arial"/>
              </a:rPr>
              <a:t>peting</a:t>
            </a:r>
            <a:r>
              <a:rPr sz="1986" i="1" spc="-33" dirty="0">
                <a:solidFill>
                  <a:srgbClr val="649CB5"/>
                </a:solidFill>
                <a:latin typeface="Arial"/>
                <a:cs typeface="Arial"/>
              </a:rPr>
              <a:t> </a:t>
            </a:r>
            <a:r>
              <a:rPr sz="1986" i="1" spc="20" dirty="0">
                <a:solidFill>
                  <a:srgbClr val="649CB5"/>
                </a:solidFill>
                <a:latin typeface="Arial"/>
                <a:cs typeface="Arial"/>
              </a:rPr>
              <a:t>value proposition</a:t>
            </a:r>
            <a:r>
              <a:rPr sz="1986" i="1" spc="99" dirty="0">
                <a:solidFill>
                  <a:srgbClr val="649CB5"/>
                </a:solidFill>
                <a:latin typeface="Arial"/>
                <a:cs typeface="Arial"/>
              </a:rPr>
              <a:t>)</a:t>
            </a:r>
            <a:endParaRPr sz="1986" dirty="0">
              <a:latin typeface="Arial"/>
              <a:cs typeface="Arial"/>
            </a:endParaRPr>
          </a:p>
        </p:txBody>
      </p:sp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5EE1DBCD-7988-158C-683F-C823F4C6AB18}"/>
              </a:ext>
            </a:extLst>
          </p:cNvPr>
          <p:cNvGraphicFramePr>
            <a:graphicFrameLocks noGrp="1"/>
          </p:cNvGraphicFramePr>
          <p:nvPr/>
        </p:nvGraphicFramePr>
        <p:xfrm>
          <a:off x="1482119" y="5592296"/>
          <a:ext cx="15548582" cy="792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34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6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77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</a:pPr>
                      <a:r>
                        <a:rPr lang="en-US" sz="2600" dirty="0">
                          <a:latin typeface="Arial"/>
                          <a:cs typeface="Arial"/>
                        </a:rPr>
                        <a:t>By                                                                   and </a:t>
                      </a:r>
                      <a:endParaRPr sz="2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</a:pPr>
                      <a:endParaRPr sz="26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endParaRPr sz="21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3520">
                        <a:lnSpc>
                          <a:spcPct val="100000"/>
                        </a:lnSpc>
                      </a:pPr>
                      <a:endParaRPr sz="2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</a:pP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CD714A3-1AE5-45E6-BC9B-B8EEB05D419C}"/>
              </a:ext>
            </a:extLst>
          </p:cNvPr>
          <p:cNvSpPr txBox="1"/>
          <p:nvPr/>
        </p:nvSpPr>
        <p:spPr>
          <a:xfrm>
            <a:off x="1257300" y="2305855"/>
            <a:ext cx="10476714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428625" indent="-428625">
              <a:buFont typeface="Wingdings" panose="05000000000000000000" pitchFamily="2" charset="2"/>
              <a:buChar char="Ø"/>
            </a:pPr>
            <a:r>
              <a:rPr lang="en-US" sz="3000" dirty="0"/>
              <a:t>Force you to pinpoint how exactly you are going to create value</a:t>
            </a:r>
          </a:p>
          <a:p>
            <a:pPr marL="428625" indent="-428625">
              <a:buFont typeface="Wingdings" panose="05000000000000000000" pitchFamily="2" charset="2"/>
              <a:buChar char="Ø"/>
            </a:pPr>
            <a:r>
              <a:rPr lang="en-US" sz="3000" dirty="0"/>
              <a:t>Create several alternative pitches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57B892-E992-2B38-D5D8-59388A1E5825}"/>
              </a:ext>
            </a:extLst>
          </p:cNvPr>
          <p:cNvCxnSpPr/>
          <p:nvPr/>
        </p:nvCxnSpPr>
        <p:spPr>
          <a:xfrm>
            <a:off x="1963271" y="5931035"/>
            <a:ext cx="6009155" cy="4838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F88D3D-5E81-3F56-02DE-1A65401BCE73}"/>
              </a:ext>
            </a:extLst>
          </p:cNvPr>
          <p:cNvCxnSpPr>
            <a:cxnSpLocks/>
          </p:cNvCxnSpPr>
          <p:nvPr/>
        </p:nvCxnSpPr>
        <p:spPr>
          <a:xfrm>
            <a:off x="8523335" y="5979422"/>
            <a:ext cx="7094301" cy="21033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09BAF56-3054-C03C-6A54-AE30C6B461B4}"/>
              </a:ext>
            </a:extLst>
          </p:cNvPr>
          <p:cNvSpPr txBox="1"/>
          <p:nvPr/>
        </p:nvSpPr>
        <p:spPr>
          <a:xfrm>
            <a:off x="1889840" y="6000455"/>
            <a:ext cx="137644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74B3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(verb</a:t>
            </a:r>
            <a:r>
              <a:rPr lang="en-US" sz="2100" spc="-180" dirty="0">
                <a:solidFill>
                  <a:srgbClr val="74B3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100" spc="-53" dirty="0">
                <a:solidFill>
                  <a:srgbClr val="74B3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</a:t>
            </a:r>
            <a:r>
              <a:rPr lang="en-US" sz="2100" spc="-330" dirty="0">
                <a:solidFill>
                  <a:srgbClr val="74B3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100" dirty="0">
                <a:solidFill>
                  <a:srgbClr val="649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100" spc="-353" dirty="0">
                <a:solidFill>
                  <a:srgbClr val="649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srgbClr val="74B3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100" spc="-443" dirty="0">
                <a:solidFill>
                  <a:srgbClr val="74B3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spc="-158" dirty="0">
                <a:solidFill>
                  <a:srgbClr val="74B3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100" dirty="0">
                <a:solidFill>
                  <a:srgbClr val="74B3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ducing,</a:t>
            </a:r>
            <a:r>
              <a:rPr lang="en-US" sz="2100" spc="-278" dirty="0">
                <a:solidFill>
                  <a:srgbClr val="74B3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srgbClr val="74B3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avoidi</a:t>
            </a:r>
            <a:r>
              <a:rPr lang="en-US" sz="2100" spc="-120" dirty="0">
                <a:solidFill>
                  <a:srgbClr val="74B3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100" dirty="0">
                <a:solidFill>
                  <a:srgbClr val="74B3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g)</a:t>
            </a:r>
            <a:r>
              <a:rPr lang="en-US" sz="2100" spc="-360" dirty="0">
                <a:solidFill>
                  <a:srgbClr val="74B3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srgbClr val="74B3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100" spc="-105" dirty="0">
                <a:solidFill>
                  <a:srgbClr val="74B3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100" dirty="0">
                <a:solidFill>
                  <a:srgbClr val="74B3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100" spc="-270" dirty="0">
                <a:solidFill>
                  <a:srgbClr val="74B3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 </a:t>
            </a:r>
            <a:r>
              <a:rPr lang="en-US" sz="2100" dirty="0">
                <a:solidFill>
                  <a:srgbClr val="74B3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</a:t>
            </a:r>
            <a:r>
              <a:rPr lang="en-US" sz="2100" spc="-188" dirty="0">
                <a:solidFill>
                  <a:srgbClr val="74B3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srgbClr val="74B3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pain)               (verb (</a:t>
            </a:r>
            <a:r>
              <a:rPr lang="en-US" sz="2100" spc="-53" dirty="0">
                <a:solidFill>
                  <a:srgbClr val="74B3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</a:t>
            </a:r>
            <a:r>
              <a:rPr lang="en-US" sz="2100" spc="-330" dirty="0">
                <a:solidFill>
                  <a:srgbClr val="74B3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100" dirty="0">
                <a:solidFill>
                  <a:srgbClr val="649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increasing, enabling) and a customer gain)</a:t>
            </a:r>
            <a:r>
              <a:rPr lang="en-US" sz="2100" spc="-353" dirty="0">
                <a:solidFill>
                  <a:srgbClr val="649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1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C7D721-0A39-7B2A-C714-6853EE4CA9DA}"/>
              </a:ext>
            </a:extLst>
          </p:cNvPr>
          <p:cNvCxnSpPr>
            <a:cxnSpLocks/>
          </p:cNvCxnSpPr>
          <p:nvPr/>
        </p:nvCxnSpPr>
        <p:spPr>
          <a:xfrm>
            <a:off x="2988190" y="7198670"/>
            <a:ext cx="3941249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621667" y="1028700"/>
            <a:ext cx="14637633" cy="9278146"/>
          </a:xfrm>
          <a:prstGeom prst="rect">
            <a:avLst/>
          </a:prstGeom>
          <a:solidFill>
            <a:srgbClr val="404040"/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99349" y="6611491"/>
            <a:ext cx="248451" cy="3675510"/>
          </a:xfrm>
          <a:prstGeom prst="rect">
            <a:avLst/>
          </a:prstGeom>
          <a:solidFill>
            <a:srgbClr val="A6A6A6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 rot="-5400000">
            <a:off x="-1190163" y="3559399"/>
            <a:ext cx="5028276" cy="462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spc="60" dirty="0">
                <a:solidFill>
                  <a:srgbClr val="A6A6A6"/>
                </a:solidFill>
                <a:latin typeface="Playfair Display"/>
              </a:rPr>
              <a:t>Workshop Guidance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05158" y="1866900"/>
            <a:ext cx="12982642" cy="7617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600"/>
              </a:lnSpc>
            </a:pPr>
            <a:r>
              <a:rPr lang="en-US" sz="5500" spc="110" dirty="0">
                <a:solidFill>
                  <a:srgbClr val="F4F8F3"/>
                </a:solidFill>
                <a:latin typeface="Cormorant Garamond Bold"/>
              </a:rPr>
              <a:t>This presentation shows you how to develop your UVP through a workshop.</a:t>
            </a:r>
          </a:p>
          <a:p>
            <a:pPr algn="r">
              <a:lnSpc>
                <a:spcPts val="6600"/>
              </a:lnSpc>
            </a:pPr>
            <a:endParaRPr lang="en-US" sz="5500" spc="110" dirty="0">
              <a:solidFill>
                <a:srgbClr val="F4F8F3"/>
              </a:solidFill>
              <a:latin typeface="Cormorant Garamond Bold"/>
            </a:endParaRPr>
          </a:p>
          <a:p>
            <a:pPr algn="r">
              <a:lnSpc>
                <a:spcPts val="6600"/>
              </a:lnSpc>
            </a:pPr>
            <a:endParaRPr lang="en-US" sz="5500" spc="110" dirty="0">
              <a:solidFill>
                <a:srgbClr val="F4F8F3"/>
              </a:solidFill>
              <a:latin typeface="Cormorant Garamond Bold"/>
            </a:endParaRPr>
          </a:p>
          <a:p>
            <a:pPr algn="r">
              <a:lnSpc>
                <a:spcPts val="6600"/>
              </a:lnSpc>
            </a:pPr>
            <a:r>
              <a:rPr lang="en-US" sz="5500" spc="110" dirty="0">
                <a:solidFill>
                  <a:srgbClr val="F4F8F3"/>
                </a:solidFill>
                <a:latin typeface="Cormorant Garamond Bold"/>
              </a:rPr>
              <a:t>This should be an enjoyable, inclusive effort. Make it an occasion to build your team!</a:t>
            </a:r>
          </a:p>
          <a:p>
            <a:pPr algn="r">
              <a:lnSpc>
                <a:spcPts val="6600"/>
              </a:lnSpc>
            </a:pPr>
            <a:endParaRPr lang="en-US" sz="5500" spc="110" dirty="0">
              <a:solidFill>
                <a:srgbClr val="F4F8F3"/>
              </a:solidFill>
              <a:latin typeface="Cormorant Garamond Bold"/>
            </a:endParaRPr>
          </a:p>
          <a:p>
            <a:pPr algn="r">
              <a:lnSpc>
                <a:spcPts val="6600"/>
              </a:lnSpc>
            </a:pPr>
            <a:r>
              <a:rPr lang="en-US" sz="5500" spc="110" dirty="0">
                <a:solidFill>
                  <a:srgbClr val="F4F8F3"/>
                </a:solidFill>
                <a:latin typeface="Cormorant Garamond Bold"/>
              </a:rPr>
              <a:t>Don’t focus on what you offer now, but what you could be in 1-2 years!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386843" y="-34089"/>
            <a:ext cx="13793440" cy="2092641"/>
          </a:xfrm>
          <a:prstGeom prst="rect">
            <a:avLst/>
          </a:prstGeom>
          <a:solidFill>
            <a:srgbClr val="404040"/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>
            <a:off x="17238649" y="-303236"/>
            <a:ext cx="20651" cy="10893473"/>
          </a:xfrm>
          <a:prstGeom prst="rect">
            <a:avLst/>
          </a:prstGeom>
          <a:solidFill>
            <a:srgbClr val="F4F8F3"/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8534400" y="3543300"/>
            <a:ext cx="9185241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spc="26" dirty="0">
                <a:solidFill>
                  <a:srgbClr val="404040"/>
                </a:solidFill>
                <a:latin typeface="Cormorant Garamond Medium"/>
              </a:rPr>
              <a:t>The client is the wrong unit of analysis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spc="26" dirty="0">
              <a:solidFill>
                <a:srgbClr val="404040"/>
              </a:solidFill>
              <a:latin typeface="Cormorant Garamond Medium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spc="26" dirty="0">
                <a:solidFill>
                  <a:srgbClr val="404040"/>
                </a:solidFill>
                <a:latin typeface="Cormorant Garamond Medium"/>
              </a:rPr>
              <a:t>What </a:t>
            </a:r>
            <a:r>
              <a:rPr lang="en-US" sz="4400" i="1" spc="26" dirty="0">
                <a:solidFill>
                  <a:srgbClr val="404040"/>
                </a:solidFill>
                <a:latin typeface="Cormorant Garamond Medium"/>
              </a:rPr>
              <a:t>job </a:t>
            </a:r>
            <a:r>
              <a:rPr lang="en-US" sz="4400" spc="26" dirty="0">
                <a:solidFill>
                  <a:srgbClr val="404040"/>
                </a:solidFill>
                <a:latin typeface="Cormorant Garamond Medium"/>
              </a:rPr>
              <a:t>are they trying to get done?</a:t>
            </a:r>
          </a:p>
        </p:txBody>
      </p:sp>
      <p:pic>
        <p:nvPicPr>
          <p:cNvPr id="1026" name="Picture 2" descr="The 21 Top Customer Service Jobs Descriptions and Titles">
            <a:extLst>
              <a:ext uri="{FF2B5EF4-FFF2-40B4-BE49-F238E27FC236}">
                <a16:creationId xmlns:a16="http://schemas.microsoft.com/office/drawing/2014/main" id="{FB9FFA79-A0AA-231F-3EDB-B8AE1C7EB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4" y="1376576"/>
            <a:ext cx="7358733" cy="490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106444D9-FAE5-3AB6-C5EE-3A90A0470201}"/>
              </a:ext>
            </a:extLst>
          </p:cNvPr>
          <p:cNvSpPr txBox="1"/>
          <p:nvPr/>
        </p:nvSpPr>
        <p:spPr>
          <a:xfrm>
            <a:off x="3286700" y="7695160"/>
            <a:ext cx="134795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spc="26" dirty="0">
                <a:solidFill>
                  <a:srgbClr val="404040"/>
                </a:solidFill>
                <a:latin typeface="Cormorant Garamond Medium"/>
              </a:rPr>
              <a:t>The Jobs To Be Done (JTBD) approach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599ED9A-978D-B252-88E6-C271EF1F3ECC}"/>
              </a:ext>
            </a:extLst>
          </p:cNvPr>
          <p:cNvSpPr txBox="1"/>
          <p:nvPr/>
        </p:nvSpPr>
        <p:spPr>
          <a:xfrm>
            <a:off x="8074059" y="550566"/>
            <a:ext cx="918524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000" spc="26" dirty="0">
                <a:solidFill>
                  <a:schemeClr val="bg1"/>
                </a:solidFill>
                <a:latin typeface="Cormorant Garamond Medium"/>
              </a:rPr>
              <a:t>The Client…..</a:t>
            </a:r>
          </a:p>
        </p:txBody>
      </p:sp>
    </p:spTree>
    <p:extLst>
      <p:ext uri="{BB962C8B-B14F-4D97-AF65-F5344CB8AC3E}">
        <p14:creationId xmlns:p14="http://schemas.microsoft.com/office/powerpoint/2010/main" val="154979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mall Vanilla Shake: Soft Serve &amp; Vanilla Syrup | McDonald's">
            <a:extLst>
              <a:ext uri="{FF2B5EF4-FFF2-40B4-BE49-F238E27FC236}">
                <a16:creationId xmlns:a16="http://schemas.microsoft.com/office/drawing/2014/main" id="{60797C18-F7F9-FC17-3693-E7EDC640A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9" r="30089"/>
          <a:stretch/>
        </p:blipFill>
        <p:spPr bwMode="auto">
          <a:xfrm>
            <a:off x="605721" y="4249748"/>
            <a:ext cx="2766187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F323C228-2E50-911F-2E2F-9084CBDBF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40" y="744456"/>
            <a:ext cx="2621768" cy="26217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A06D66-E3D0-9DE6-61CB-FD19FE5BA3FE}"/>
              </a:ext>
            </a:extLst>
          </p:cNvPr>
          <p:cNvSpPr txBox="1"/>
          <p:nvPr/>
        </p:nvSpPr>
        <p:spPr>
          <a:xfrm>
            <a:off x="6629400" y="4249748"/>
            <a:ext cx="114947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ormorant Garamond Bold" panose="020B0604020202020204" charset="0"/>
              </a:rPr>
              <a:t>Half the milkshakes were sold before 8am.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ormorant Garamond Bold" panose="020B0604020202020204" charset="0"/>
              </a:rPr>
              <a:t>People were alone when they bought 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ormorant Garamond Bold" panose="020B0604020202020204" charset="0"/>
              </a:rPr>
              <a:t>It was the only thing they bought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ormorant Garamond Bold" panose="020B0604020202020204" charset="0"/>
              </a:rPr>
              <a:t>They drove right off with 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0CADDB-F9D1-5122-2145-83E3BF6418ED}"/>
              </a:ext>
            </a:extLst>
          </p:cNvPr>
          <p:cNvSpPr txBox="1"/>
          <p:nvPr/>
        </p:nvSpPr>
        <p:spPr>
          <a:xfrm>
            <a:off x="6705600" y="586970"/>
            <a:ext cx="55611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rmorant Garamond Bold" panose="020B0604020202020204" charset="0"/>
              </a:rPr>
              <a:t>Why buy a milkshake?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57AB14-7451-CFCC-F0E5-5DE917807D47}"/>
              </a:ext>
            </a:extLst>
          </p:cNvPr>
          <p:cNvSpPr txBox="1"/>
          <p:nvPr/>
        </p:nvSpPr>
        <p:spPr>
          <a:xfrm>
            <a:off x="6868782" y="1718736"/>
            <a:ext cx="512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latin typeface="Cormorant Garamond Bold" panose="020B0604020202020204" charset="0"/>
              </a:rPr>
              <a:t>“Because it tastes good”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F809D2-4CE4-4187-D6A3-F3C66564C336}"/>
              </a:ext>
            </a:extLst>
          </p:cNvPr>
          <p:cNvSpPr txBox="1"/>
          <p:nvPr/>
        </p:nvSpPr>
        <p:spPr>
          <a:xfrm>
            <a:off x="6934200" y="8112323"/>
            <a:ext cx="5084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latin typeface="Cormorant Garamond Bold" panose="020B0604020202020204" charset="0"/>
              </a:rPr>
              <a:t>“Because it keeps me full until noon. I need to drink it in the vehicle while I drive to work”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D91F1FAA-BAE1-DAE4-969C-2DFEACBCAF73}"/>
              </a:ext>
            </a:extLst>
          </p:cNvPr>
          <p:cNvSpPr/>
          <p:nvPr/>
        </p:nvSpPr>
        <p:spPr>
          <a:xfrm>
            <a:off x="8828930" y="6745897"/>
            <a:ext cx="1295400" cy="1238457"/>
          </a:xfrm>
          <a:prstGeom prst="downArrow">
            <a:avLst/>
          </a:prstGeom>
          <a:solidFill>
            <a:srgbClr val="EA0613"/>
          </a:solidFill>
          <a:ln>
            <a:solidFill>
              <a:srgbClr val="EA06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07B6AD43-4CBB-0653-EE3B-E4097808EFAB}"/>
              </a:ext>
            </a:extLst>
          </p:cNvPr>
          <p:cNvSpPr/>
          <p:nvPr/>
        </p:nvSpPr>
        <p:spPr>
          <a:xfrm>
            <a:off x="8828930" y="2860668"/>
            <a:ext cx="1295400" cy="1238457"/>
          </a:xfrm>
          <a:prstGeom prst="downArrow">
            <a:avLst/>
          </a:prstGeom>
          <a:solidFill>
            <a:srgbClr val="EA0613"/>
          </a:solidFill>
          <a:ln>
            <a:solidFill>
              <a:srgbClr val="EA06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88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2">
            <a:extLst>
              <a:ext uri="{FF2B5EF4-FFF2-40B4-BE49-F238E27FC236}">
                <a16:creationId xmlns:a16="http://schemas.microsoft.com/office/drawing/2014/main" id="{17E10A2C-93C4-405E-8C7D-A1CA701CF4D4}"/>
              </a:ext>
            </a:extLst>
          </p:cNvPr>
          <p:cNvSpPr/>
          <p:nvPr/>
        </p:nvSpPr>
        <p:spPr>
          <a:xfrm>
            <a:off x="0" y="1"/>
            <a:ext cx="15849600" cy="2718572"/>
          </a:xfrm>
          <a:prstGeom prst="rect">
            <a:avLst/>
          </a:prstGeom>
          <a:solidFill>
            <a:srgbClr val="404040"/>
          </a:solidFill>
        </p:spPr>
        <p:txBody>
          <a:bodyPr/>
          <a:lstStyle/>
          <a:p>
            <a:endParaRPr lang="en-GB"/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50B9A86A-C42A-CCE6-DB13-8917A6A3FB94}"/>
              </a:ext>
            </a:extLst>
          </p:cNvPr>
          <p:cNvSpPr txBox="1"/>
          <p:nvPr/>
        </p:nvSpPr>
        <p:spPr>
          <a:xfrm>
            <a:off x="850634" y="712738"/>
            <a:ext cx="12964425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spc="300" dirty="0">
                <a:solidFill>
                  <a:srgbClr val="F4F8F3"/>
                </a:solidFill>
                <a:latin typeface="Cormorant Garamond Bold"/>
              </a:rPr>
              <a:t>The Value Proposition Canvas</a:t>
            </a:r>
          </a:p>
        </p:txBody>
      </p:sp>
      <p:sp>
        <p:nvSpPr>
          <p:cNvPr id="32" name="AutoShape 3">
            <a:extLst>
              <a:ext uri="{FF2B5EF4-FFF2-40B4-BE49-F238E27FC236}">
                <a16:creationId xmlns:a16="http://schemas.microsoft.com/office/drawing/2014/main" id="{7FAF46D7-C30B-B01B-0275-318FE343467C}"/>
              </a:ext>
            </a:extLst>
          </p:cNvPr>
          <p:cNvSpPr/>
          <p:nvPr/>
        </p:nvSpPr>
        <p:spPr>
          <a:xfrm>
            <a:off x="17363581" y="6611491"/>
            <a:ext cx="248451" cy="3675510"/>
          </a:xfrm>
          <a:prstGeom prst="rect">
            <a:avLst/>
          </a:prstGeom>
          <a:solidFill>
            <a:srgbClr val="A6A6A6"/>
          </a:solidFill>
        </p:spPr>
        <p:txBody>
          <a:bodyPr/>
          <a:lstStyle/>
          <a:p>
            <a:endParaRPr lang="en-GB"/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BA57156E-516F-38D5-4032-7B18E76D881F}"/>
              </a:ext>
            </a:extLst>
          </p:cNvPr>
          <p:cNvSpPr txBox="1"/>
          <p:nvPr/>
        </p:nvSpPr>
        <p:spPr>
          <a:xfrm rot="-5400000">
            <a:off x="14974069" y="3559399"/>
            <a:ext cx="5028276" cy="462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dirty="0">
                <a:solidFill>
                  <a:srgbClr val="A6A6A6"/>
                </a:solidFill>
                <a:latin typeface="Playfair Display"/>
              </a:rPr>
              <a:t>Workshop Guidance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01E042-B066-774C-285B-BB4FA0C11B86}"/>
              </a:ext>
            </a:extLst>
          </p:cNvPr>
          <p:cNvSpPr/>
          <p:nvPr/>
        </p:nvSpPr>
        <p:spPr>
          <a:xfrm>
            <a:off x="9727936" y="3639999"/>
            <a:ext cx="4988918" cy="2908285"/>
          </a:xfrm>
          <a:custGeom>
            <a:avLst/>
            <a:gdLst>
              <a:gd name="connsiteX0" fmla="*/ 3248968 w 3248967"/>
              <a:gd name="connsiteY0" fmla="*/ 542742 h 1893983"/>
              <a:gd name="connsiteX1" fmla="*/ 1997541 w 3248967"/>
              <a:gd name="connsiteY1" fmla="*/ 1893983 h 1893983"/>
              <a:gd name="connsiteX2" fmla="*/ 0 w 3248967"/>
              <a:gd name="connsiteY2" fmla="*/ 1893983 h 1893983"/>
              <a:gd name="connsiteX3" fmla="*/ 1915194 w 3248967"/>
              <a:gd name="connsiteY3" fmla="*/ 0 h 1893983"/>
              <a:gd name="connsiteX4" fmla="*/ 3248968 w 3248967"/>
              <a:gd name="connsiteY4" fmla="*/ 542742 h 1893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8967" h="1893983">
                <a:moveTo>
                  <a:pt x="3248968" y="542742"/>
                </a:moveTo>
                <a:lnTo>
                  <a:pt x="1997541" y="1893983"/>
                </a:lnTo>
                <a:lnTo>
                  <a:pt x="0" y="1893983"/>
                </a:lnTo>
                <a:cubicBezTo>
                  <a:pt x="11229" y="845929"/>
                  <a:pt x="864645" y="0"/>
                  <a:pt x="1915194" y="0"/>
                </a:cubicBezTo>
                <a:cubicBezTo>
                  <a:pt x="2432983" y="1248"/>
                  <a:pt x="2904607" y="207115"/>
                  <a:pt x="3248968" y="542742"/>
                </a:cubicBezTo>
                <a:close/>
              </a:path>
            </a:pathLst>
          </a:custGeom>
          <a:solidFill>
            <a:srgbClr val="D9D9D9"/>
          </a:solidFill>
          <a:ln w="249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1841BFC-4648-917F-78C2-AAF3204A5D7C}"/>
              </a:ext>
            </a:extLst>
          </p:cNvPr>
          <p:cNvSpPr/>
          <p:nvPr/>
        </p:nvSpPr>
        <p:spPr>
          <a:xfrm>
            <a:off x="9726021" y="6548284"/>
            <a:ext cx="5006161" cy="2973425"/>
          </a:xfrm>
          <a:custGeom>
            <a:avLst/>
            <a:gdLst>
              <a:gd name="connsiteX0" fmla="*/ 3260197 w 3260196"/>
              <a:gd name="connsiteY0" fmla="*/ 1383681 h 1936404"/>
              <a:gd name="connsiteX1" fmla="*/ 1915194 w 3260196"/>
              <a:gd name="connsiteY1" fmla="*/ 1936405 h 1936404"/>
              <a:gd name="connsiteX2" fmla="*/ 0 w 3260196"/>
              <a:gd name="connsiteY2" fmla="*/ 21211 h 1936404"/>
              <a:gd name="connsiteX3" fmla="*/ 0 w 3260196"/>
              <a:gd name="connsiteY3" fmla="*/ 0 h 1936404"/>
              <a:gd name="connsiteX4" fmla="*/ 1998789 w 3260196"/>
              <a:gd name="connsiteY4" fmla="*/ 0 h 1936404"/>
              <a:gd name="connsiteX5" fmla="*/ 1988807 w 3260196"/>
              <a:gd name="connsiteY5" fmla="*/ 11229 h 1936404"/>
              <a:gd name="connsiteX6" fmla="*/ 3260197 w 3260196"/>
              <a:gd name="connsiteY6" fmla="*/ 1383681 h 193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0196" h="1936404">
                <a:moveTo>
                  <a:pt x="3260197" y="1383681"/>
                </a:moveTo>
                <a:cubicBezTo>
                  <a:pt x="2914588" y="1725546"/>
                  <a:pt x="2439221" y="1936405"/>
                  <a:pt x="1915194" y="1936405"/>
                </a:cubicBezTo>
                <a:cubicBezTo>
                  <a:pt x="857158" y="1936405"/>
                  <a:pt x="0" y="1079246"/>
                  <a:pt x="0" y="21211"/>
                </a:cubicBezTo>
                <a:cubicBezTo>
                  <a:pt x="0" y="13725"/>
                  <a:pt x="0" y="7486"/>
                  <a:pt x="0" y="0"/>
                </a:cubicBezTo>
                <a:lnTo>
                  <a:pt x="1998789" y="0"/>
                </a:lnTo>
                <a:lnTo>
                  <a:pt x="1988807" y="11229"/>
                </a:lnTo>
                <a:lnTo>
                  <a:pt x="3260197" y="138368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49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84CD508-F9A9-A389-2FD7-148ADB3839EF}"/>
              </a:ext>
            </a:extLst>
          </p:cNvPr>
          <p:cNvSpPr/>
          <p:nvPr/>
        </p:nvSpPr>
        <p:spPr>
          <a:xfrm>
            <a:off x="12779913" y="4473400"/>
            <a:ext cx="2827820" cy="4199580"/>
          </a:xfrm>
          <a:custGeom>
            <a:avLst/>
            <a:gdLst>
              <a:gd name="connsiteX0" fmla="*/ 1841581 w 1841580"/>
              <a:gd name="connsiteY0" fmla="*/ 1372452 h 2734921"/>
              <a:gd name="connsiteX1" fmla="*/ 1272637 w 1841580"/>
              <a:gd name="connsiteY1" fmla="*/ 2734922 h 2734921"/>
              <a:gd name="connsiteX2" fmla="*/ 0 w 1841580"/>
              <a:gd name="connsiteY2" fmla="*/ 1362470 h 2734921"/>
              <a:gd name="connsiteX3" fmla="*/ 9981 w 1841580"/>
              <a:gd name="connsiteY3" fmla="*/ 1351241 h 2734921"/>
              <a:gd name="connsiteX4" fmla="*/ 1261408 w 1841580"/>
              <a:gd name="connsiteY4" fmla="*/ 0 h 2734921"/>
              <a:gd name="connsiteX5" fmla="*/ 1841581 w 1841580"/>
              <a:gd name="connsiteY5" fmla="*/ 1372452 h 2734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1580" h="2734921">
                <a:moveTo>
                  <a:pt x="1841581" y="1372452"/>
                </a:moveTo>
                <a:cubicBezTo>
                  <a:pt x="1841581" y="1905213"/>
                  <a:pt x="1623236" y="2388066"/>
                  <a:pt x="1272637" y="2734922"/>
                </a:cubicBezTo>
                <a:lnTo>
                  <a:pt x="0" y="1362470"/>
                </a:lnTo>
                <a:lnTo>
                  <a:pt x="9981" y="1351241"/>
                </a:lnTo>
                <a:lnTo>
                  <a:pt x="1261408" y="0"/>
                </a:lnTo>
                <a:cubicBezTo>
                  <a:pt x="1619493" y="348104"/>
                  <a:pt x="1841581" y="834700"/>
                  <a:pt x="1841581" y="1372452"/>
                </a:cubicBezTo>
                <a:close/>
              </a:path>
            </a:pathLst>
          </a:custGeom>
          <a:solidFill>
            <a:srgbClr val="404040"/>
          </a:solidFill>
          <a:ln w="249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374940B-667A-CD0C-EA8B-9D19C670434C}"/>
              </a:ext>
            </a:extLst>
          </p:cNvPr>
          <p:cNvSpPr/>
          <p:nvPr/>
        </p:nvSpPr>
        <p:spPr>
          <a:xfrm>
            <a:off x="1012154" y="6548284"/>
            <a:ext cx="5843396" cy="2979173"/>
          </a:xfrm>
          <a:custGeom>
            <a:avLst/>
            <a:gdLst>
              <a:gd name="connsiteX0" fmla="*/ 3805434 w 3805434"/>
              <a:gd name="connsiteY0" fmla="*/ 0 h 1940147"/>
              <a:gd name="connsiteX1" fmla="*/ 3805434 w 3805434"/>
              <a:gd name="connsiteY1" fmla="*/ 1940148 h 1940147"/>
              <a:gd name="connsiteX2" fmla="*/ 0 w 3805434"/>
              <a:gd name="connsiteY2" fmla="*/ 1940148 h 1940147"/>
              <a:gd name="connsiteX3" fmla="*/ 1896479 w 3805434"/>
              <a:gd name="connsiteY3" fmla="*/ 0 h 194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5434" h="1940147">
                <a:moveTo>
                  <a:pt x="3805434" y="0"/>
                </a:moveTo>
                <a:lnTo>
                  <a:pt x="3805434" y="1940148"/>
                </a:lnTo>
                <a:lnTo>
                  <a:pt x="0" y="1940148"/>
                </a:lnTo>
                <a:lnTo>
                  <a:pt x="189647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49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EA43EB7-856E-02AA-D2E8-1AC2C8DEF8A8}"/>
              </a:ext>
            </a:extLst>
          </p:cNvPr>
          <p:cNvSpPr/>
          <p:nvPr/>
        </p:nvSpPr>
        <p:spPr>
          <a:xfrm>
            <a:off x="1012154" y="3569110"/>
            <a:ext cx="5843396" cy="2979173"/>
          </a:xfrm>
          <a:custGeom>
            <a:avLst/>
            <a:gdLst>
              <a:gd name="connsiteX0" fmla="*/ 3805434 w 3805434"/>
              <a:gd name="connsiteY0" fmla="*/ 0 h 1940147"/>
              <a:gd name="connsiteX1" fmla="*/ 3805434 w 3805434"/>
              <a:gd name="connsiteY1" fmla="*/ 1940148 h 1940147"/>
              <a:gd name="connsiteX2" fmla="*/ 1896479 w 3805434"/>
              <a:gd name="connsiteY2" fmla="*/ 1940148 h 1940147"/>
              <a:gd name="connsiteX3" fmla="*/ 0 w 3805434"/>
              <a:gd name="connsiteY3" fmla="*/ 0 h 194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5434" h="1940147">
                <a:moveTo>
                  <a:pt x="3805434" y="0"/>
                </a:moveTo>
                <a:lnTo>
                  <a:pt x="3805434" y="1940148"/>
                </a:lnTo>
                <a:lnTo>
                  <a:pt x="1896479" y="1940148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 w="249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8A5485C-0CB2-9AC7-87A3-38975047EB63}"/>
              </a:ext>
            </a:extLst>
          </p:cNvPr>
          <p:cNvSpPr/>
          <p:nvPr/>
        </p:nvSpPr>
        <p:spPr>
          <a:xfrm>
            <a:off x="994912" y="3569110"/>
            <a:ext cx="2929361" cy="5958347"/>
          </a:xfrm>
          <a:custGeom>
            <a:avLst/>
            <a:gdLst>
              <a:gd name="connsiteX0" fmla="*/ 1907708 w 1907707"/>
              <a:gd name="connsiteY0" fmla="*/ 1940148 h 3880295"/>
              <a:gd name="connsiteX1" fmla="*/ 11229 w 1907707"/>
              <a:gd name="connsiteY1" fmla="*/ 3880295 h 3880295"/>
              <a:gd name="connsiteX2" fmla="*/ 0 w 1907707"/>
              <a:gd name="connsiteY2" fmla="*/ 3880295 h 3880295"/>
              <a:gd name="connsiteX3" fmla="*/ 0 w 1907707"/>
              <a:gd name="connsiteY3" fmla="*/ 0 h 3880295"/>
              <a:gd name="connsiteX4" fmla="*/ 11229 w 1907707"/>
              <a:gd name="connsiteY4" fmla="*/ 0 h 388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707" h="3880295">
                <a:moveTo>
                  <a:pt x="1907708" y="1940148"/>
                </a:moveTo>
                <a:lnTo>
                  <a:pt x="11229" y="3880295"/>
                </a:lnTo>
                <a:lnTo>
                  <a:pt x="0" y="3880295"/>
                </a:lnTo>
                <a:lnTo>
                  <a:pt x="0" y="0"/>
                </a:lnTo>
                <a:lnTo>
                  <a:pt x="11229" y="0"/>
                </a:lnTo>
                <a:close/>
              </a:path>
            </a:pathLst>
          </a:custGeom>
          <a:solidFill>
            <a:srgbClr val="404040"/>
          </a:solidFill>
          <a:ln w="2493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D68E3260-B462-C88A-EBD5-832CE050E058}"/>
              </a:ext>
            </a:extLst>
          </p:cNvPr>
          <p:cNvSpPr txBox="1"/>
          <p:nvPr/>
        </p:nvSpPr>
        <p:spPr>
          <a:xfrm>
            <a:off x="11062455" y="4028072"/>
            <a:ext cx="1111458" cy="670696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marL="302260" lvl="1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spc="28" dirty="0">
                <a:solidFill>
                  <a:srgbClr val="404040"/>
                </a:solidFill>
                <a:latin typeface="Cormorant Garamond Medium"/>
              </a:rPr>
              <a:t>Gain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2B0B9904-2D46-9B53-25A5-02E89E6AA091}"/>
              </a:ext>
            </a:extLst>
          </p:cNvPr>
          <p:cNvSpPr txBox="1"/>
          <p:nvPr/>
        </p:nvSpPr>
        <p:spPr>
          <a:xfrm>
            <a:off x="11064074" y="7089344"/>
            <a:ext cx="1182375" cy="670696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marL="302260" lvl="1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spc="28" dirty="0">
                <a:latin typeface="Cormorant Garamond Medium"/>
              </a:rPr>
              <a:t>Pains</a:t>
            </a: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5CCD2169-0040-5CAF-4625-3885907532FA}"/>
              </a:ext>
            </a:extLst>
          </p:cNvPr>
          <p:cNvSpPr txBox="1"/>
          <p:nvPr/>
        </p:nvSpPr>
        <p:spPr>
          <a:xfrm>
            <a:off x="13456837" y="5653183"/>
            <a:ext cx="246896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2260" lvl="1">
              <a:spcBef>
                <a:spcPts val="600"/>
              </a:spcBef>
            </a:pPr>
            <a:r>
              <a:rPr lang="en-US" sz="3200" spc="28" dirty="0">
                <a:solidFill>
                  <a:schemeClr val="bg1"/>
                </a:solidFill>
                <a:latin typeface="Cormorant Garamond Medium"/>
              </a:rPr>
              <a:t>Customer Jobs(s)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FA49E5-64EA-C3B3-8697-5AE84FF74C91}"/>
              </a:ext>
            </a:extLst>
          </p:cNvPr>
          <p:cNvSpPr txBox="1"/>
          <p:nvPr/>
        </p:nvSpPr>
        <p:spPr>
          <a:xfrm>
            <a:off x="3347397" y="4028072"/>
            <a:ext cx="2639377" cy="670696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marL="302260"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spc="28" dirty="0">
                <a:solidFill>
                  <a:srgbClr val="404040"/>
                </a:solidFill>
                <a:latin typeface="Cormorant Garamond Medium"/>
              </a:rPr>
              <a:t>Gain Creators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AD5C6E-DCD7-7824-626F-5D96122AD9B4}"/>
              </a:ext>
            </a:extLst>
          </p:cNvPr>
          <p:cNvSpPr txBox="1"/>
          <p:nvPr/>
        </p:nvSpPr>
        <p:spPr>
          <a:xfrm>
            <a:off x="914400" y="5653183"/>
            <a:ext cx="2112255" cy="1015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2pPr marL="302260" lvl="1">
              <a:spcBef>
                <a:spcPts val="600"/>
              </a:spcBef>
              <a:defRPr sz="2800" spc="28">
                <a:solidFill>
                  <a:srgbClr val="404040"/>
                </a:solidFill>
                <a:latin typeface="Cormorant Garamond Medium"/>
              </a:defRPr>
            </a:lvl2pPr>
          </a:lstStyle>
          <a:p>
            <a:pPr lvl="1"/>
            <a:r>
              <a:rPr lang="en-US" sz="3200" dirty="0">
                <a:solidFill>
                  <a:schemeClr val="bg1"/>
                </a:solidFill>
              </a:rPr>
              <a:t>Products &amp; Services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DF7337-55CC-91F6-071D-EDDD587763C8}"/>
              </a:ext>
            </a:extLst>
          </p:cNvPr>
          <p:cNvSpPr txBox="1"/>
          <p:nvPr/>
        </p:nvSpPr>
        <p:spPr>
          <a:xfrm>
            <a:off x="3630418" y="7089344"/>
            <a:ext cx="2469459" cy="670696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marL="302260"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spc="28" dirty="0">
                <a:latin typeface="Cormorant Garamond Medium"/>
              </a:rPr>
              <a:t>Pain Relivers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4FFB3671-90C4-C56E-CE4A-9DC6C101E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58732" y="4967783"/>
            <a:ext cx="764741" cy="768799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EC7C705-8EDA-1638-FEA8-808E0053F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92421" y="4967783"/>
            <a:ext cx="700681" cy="700681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3B43BB51-1B31-77BE-0604-F1F74D7B74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90866" y="8062793"/>
            <a:ext cx="703791" cy="703791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41D25F0D-7A97-5FF2-836D-EEBB54BAE5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70864" y="8065903"/>
            <a:ext cx="700681" cy="700681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40545E9B-F6A5-176C-59C0-847DE3876B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193823" y="6940600"/>
            <a:ext cx="597423" cy="70068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5AC9924A-07B6-BE27-FB40-E21637AF31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20187" y="6940600"/>
            <a:ext cx="700681" cy="70068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E2C5C6-04B7-4AF7-B0BE-F2BC5F4CD0B3}"/>
              </a:ext>
            </a:extLst>
          </p:cNvPr>
          <p:cNvCxnSpPr/>
          <p:nvPr/>
        </p:nvCxnSpPr>
        <p:spPr>
          <a:xfrm>
            <a:off x="3807839" y="6563038"/>
            <a:ext cx="3368121" cy="0"/>
          </a:xfrm>
          <a:prstGeom prst="straightConnector1">
            <a:avLst/>
          </a:prstGeom>
          <a:ln w="38100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9D42E28-E675-5F68-14A8-4FBC952182E5}"/>
              </a:ext>
            </a:extLst>
          </p:cNvPr>
          <p:cNvCxnSpPr>
            <a:cxnSpLocks/>
          </p:cNvCxnSpPr>
          <p:nvPr/>
        </p:nvCxnSpPr>
        <p:spPr>
          <a:xfrm flipH="1">
            <a:off x="9448800" y="6563038"/>
            <a:ext cx="3368121" cy="0"/>
          </a:xfrm>
          <a:prstGeom prst="straightConnector1">
            <a:avLst/>
          </a:prstGeom>
          <a:ln w="38100">
            <a:solidFill>
              <a:srgbClr val="4040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F4A31B6D-CEAC-8D09-A916-E5B77EFAC79E}"/>
              </a:ext>
            </a:extLst>
          </p:cNvPr>
          <p:cNvSpPr/>
          <p:nvPr/>
        </p:nvSpPr>
        <p:spPr>
          <a:xfrm>
            <a:off x="12421190" y="6023092"/>
            <a:ext cx="1018083" cy="10180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4F5839C-6744-6361-C56C-5804B25362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562802" y="6174261"/>
            <a:ext cx="709137" cy="70107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2BDC2FB-D839-3561-B741-AF81FC345E2C}"/>
              </a:ext>
            </a:extLst>
          </p:cNvPr>
          <p:cNvSpPr/>
          <p:nvPr/>
        </p:nvSpPr>
        <p:spPr>
          <a:xfrm>
            <a:off x="3213194" y="6023092"/>
            <a:ext cx="1018083" cy="10180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5F70E46-3F26-B5F1-32CE-E1199EE4DA5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354598" y="6161148"/>
            <a:ext cx="753259" cy="73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8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3793440" cy="4373533"/>
          </a:xfrm>
          <a:prstGeom prst="rect">
            <a:avLst/>
          </a:prstGeom>
          <a:solidFill>
            <a:srgbClr val="404040"/>
          </a:solidFill>
        </p:spPr>
        <p:txBody>
          <a:bodyPr/>
          <a:lstStyle/>
          <a:p>
            <a:endParaRPr lang="en-GB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3307" r="33307"/>
          <a:stretch>
            <a:fillRect/>
          </a:stretch>
        </p:blipFill>
        <p:spPr>
          <a:xfrm>
            <a:off x="11133169" y="1958854"/>
            <a:ext cx="6126131" cy="7271106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028700" y="0"/>
            <a:ext cx="45719" cy="10287000"/>
          </a:xfrm>
          <a:prstGeom prst="rect">
            <a:avLst/>
          </a:prstGeom>
          <a:solidFill>
            <a:srgbClr val="A5A27D"/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447800" y="647700"/>
            <a:ext cx="8887875" cy="8762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spc="160" dirty="0">
                <a:solidFill>
                  <a:srgbClr val="F4F8F3"/>
                </a:solidFill>
                <a:latin typeface="Cormorant Garamond Bold"/>
              </a:rPr>
              <a:t>Aim to create unique, compelling and targeted propositions that command market attention. </a:t>
            </a:r>
          </a:p>
          <a:p>
            <a:pPr>
              <a:lnSpc>
                <a:spcPct val="150000"/>
              </a:lnSpc>
            </a:pPr>
            <a:endParaRPr lang="en-US" sz="4800" spc="160" dirty="0">
              <a:solidFill>
                <a:srgbClr val="F4F8F3"/>
              </a:solidFill>
              <a:latin typeface="Cormorant Garamond Bold"/>
            </a:endParaRPr>
          </a:p>
          <a:p>
            <a:pPr>
              <a:lnSpc>
                <a:spcPct val="150000"/>
              </a:lnSpc>
            </a:pPr>
            <a:endParaRPr lang="en-US" sz="4800" spc="160" dirty="0">
              <a:solidFill>
                <a:srgbClr val="F4F8F3"/>
              </a:solidFill>
              <a:latin typeface="Cormorant Garamond Bold"/>
            </a:endParaRPr>
          </a:p>
          <a:p>
            <a:pPr>
              <a:lnSpc>
                <a:spcPct val="150000"/>
              </a:lnSpc>
            </a:pPr>
            <a:endParaRPr lang="en-US" sz="4800" spc="160" dirty="0">
              <a:solidFill>
                <a:srgbClr val="F4F8F3"/>
              </a:solidFill>
              <a:latin typeface="Cormorant Garamond Bold"/>
            </a:endParaRPr>
          </a:p>
          <a:p>
            <a:pPr>
              <a:lnSpc>
                <a:spcPct val="150000"/>
              </a:lnSpc>
            </a:pPr>
            <a:r>
              <a:rPr lang="en-US" sz="4800" spc="160" dirty="0">
                <a:solidFill>
                  <a:schemeClr val="tx1">
                    <a:lumMod val="65000"/>
                    <a:lumOff val="35000"/>
                  </a:schemeClr>
                </a:solidFill>
                <a:latin typeface="Cormorant Garamond Bold"/>
              </a:rPr>
              <a:t>If you're in the 'me too' zone you’re doing something wrong.</a:t>
            </a:r>
          </a:p>
        </p:txBody>
      </p:sp>
    </p:spTree>
    <p:extLst>
      <p:ext uri="{BB962C8B-B14F-4D97-AF65-F5344CB8AC3E}">
        <p14:creationId xmlns:p14="http://schemas.microsoft.com/office/powerpoint/2010/main" val="115395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2000"/>
          </a:blip>
          <a:srcRect l="29257"/>
          <a:stretch>
            <a:fillRect/>
          </a:stretch>
        </p:blipFill>
        <p:spPr>
          <a:xfrm>
            <a:off x="-159667" y="-48185"/>
            <a:ext cx="11018181" cy="10383369"/>
          </a:xfrm>
          <a:prstGeom prst="rect">
            <a:avLst/>
          </a:prstGeom>
          <a:effectLst>
            <a:softEdge rad="444500"/>
          </a:effectLst>
        </p:spPr>
      </p:pic>
      <p:sp>
        <p:nvSpPr>
          <p:cNvPr id="3" name="AutoShape 3"/>
          <p:cNvSpPr/>
          <p:nvPr/>
        </p:nvSpPr>
        <p:spPr>
          <a:xfrm>
            <a:off x="5789664" y="1208141"/>
            <a:ext cx="10279395" cy="7870717"/>
          </a:xfrm>
          <a:prstGeom prst="rect">
            <a:avLst/>
          </a:prstGeom>
          <a:solidFill>
            <a:srgbClr val="404040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>
            <a:off x="17259300" y="-303236"/>
            <a:ext cx="20651" cy="10893473"/>
          </a:xfrm>
          <a:prstGeom prst="rect">
            <a:avLst/>
          </a:prstGeom>
          <a:solidFill>
            <a:srgbClr val="404040"/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6527690" y="4444495"/>
            <a:ext cx="985189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spc="300" dirty="0">
                <a:solidFill>
                  <a:srgbClr val="F4F8F3"/>
                </a:solidFill>
                <a:latin typeface="Cormorant Garamond Bold"/>
              </a:rPr>
              <a:t>Workshop Preparation</a:t>
            </a:r>
          </a:p>
        </p:txBody>
      </p:sp>
    </p:spTree>
    <p:extLst>
      <p:ext uri="{BB962C8B-B14F-4D97-AF65-F5344CB8AC3E}">
        <p14:creationId xmlns:p14="http://schemas.microsoft.com/office/powerpoint/2010/main" val="194176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544" r="46325"/>
          <a:stretch>
            <a:fillRect/>
          </a:stretch>
        </p:blipFill>
        <p:spPr>
          <a:xfrm>
            <a:off x="11322306" y="0"/>
            <a:ext cx="6965694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361275" y="-776105"/>
            <a:ext cx="20651" cy="4715555"/>
          </a:xfrm>
          <a:prstGeom prst="rect">
            <a:avLst/>
          </a:prstGeom>
          <a:solidFill>
            <a:srgbClr val="D9D9D9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913876" y="2137920"/>
            <a:ext cx="7876831" cy="6053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0" lvl="1" indent="-30226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4800" spc="28" dirty="0">
                <a:solidFill>
                  <a:srgbClr val="404040"/>
                </a:solidFill>
                <a:latin typeface="Cormorant Garamond Medium"/>
              </a:rPr>
              <a:t>Strategy</a:t>
            </a:r>
          </a:p>
          <a:p>
            <a:pPr marL="604520" lvl="1" indent="-30226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4800" spc="28" dirty="0">
                <a:solidFill>
                  <a:srgbClr val="404040"/>
                </a:solidFill>
                <a:latin typeface="Cormorant Garamond Medium"/>
              </a:rPr>
              <a:t>Niche / Avatar Statement</a:t>
            </a:r>
          </a:p>
          <a:p>
            <a:pPr marL="604520" lvl="1" indent="-30226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4800" spc="28" dirty="0">
                <a:solidFill>
                  <a:srgbClr val="404040"/>
                </a:solidFill>
                <a:latin typeface="Cormorant Garamond Medium"/>
              </a:rPr>
              <a:t>Values &amp; Culture Statements</a:t>
            </a:r>
          </a:p>
          <a:p>
            <a:pPr marL="604520" lvl="1" indent="-30226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4800" spc="28" dirty="0">
                <a:solidFill>
                  <a:srgbClr val="404040"/>
                </a:solidFill>
                <a:latin typeface="Cormorant Garamond Medium"/>
              </a:rPr>
              <a:t>Competitor Analysis</a:t>
            </a:r>
          </a:p>
          <a:p>
            <a:pPr marL="604520" lvl="1" indent="-30226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4800" spc="28" dirty="0">
                <a:solidFill>
                  <a:srgbClr val="404040"/>
                </a:solidFill>
                <a:latin typeface="Cormorant Garamond Medium"/>
              </a:rPr>
              <a:t>Market Analysis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68424" y="667272"/>
            <a:ext cx="7748168" cy="914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spc="240" dirty="0">
                <a:solidFill>
                  <a:srgbClr val="404040"/>
                </a:solidFill>
                <a:latin typeface="Cormorant Garamond Bold"/>
              </a:rPr>
              <a:t>PRE-READING</a:t>
            </a:r>
          </a:p>
        </p:txBody>
      </p:sp>
      <p:sp>
        <p:nvSpPr>
          <p:cNvPr id="7" name="TextBox 7"/>
          <p:cNvSpPr txBox="1"/>
          <p:nvPr/>
        </p:nvSpPr>
        <p:spPr>
          <a:xfrm rot="-5400000">
            <a:off x="-2010576" y="6093511"/>
            <a:ext cx="6629401" cy="462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dirty="0">
                <a:solidFill>
                  <a:srgbClr val="A6A6A6"/>
                </a:solidFill>
                <a:latin typeface="Playfair Display"/>
              </a:rPr>
              <a:t>Workshop Preparation</a:t>
            </a:r>
          </a:p>
        </p:txBody>
      </p:sp>
    </p:spTree>
    <p:extLst>
      <p:ext uri="{BB962C8B-B14F-4D97-AF65-F5344CB8AC3E}">
        <p14:creationId xmlns:p14="http://schemas.microsoft.com/office/powerpoint/2010/main" val="411013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1024</Words>
  <Application>Microsoft Office PowerPoint</Application>
  <PresentationFormat>Custom</PresentationFormat>
  <Paragraphs>236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Playfair Display</vt:lpstr>
      <vt:lpstr>Times New Roman</vt:lpstr>
      <vt:lpstr>Arial</vt:lpstr>
      <vt:lpstr>Calibri</vt:lpstr>
      <vt:lpstr>Cormorant Garamond Medium</vt:lpstr>
      <vt:lpstr>Wingdings</vt:lpstr>
      <vt:lpstr>Cormorant Garamond Bold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Ad-Lib Value Proposition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UVP for Consultancies</dc:title>
  <dc:creator>ECEDC</dc:creator>
  <cp:lastModifiedBy>Joseph O'Mahoney</cp:lastModifiedBy>
  <cp:revision>24</cp:revision>
  <dcterms:created xsi:type="dcterms:W3CDTF">2006-08-16T00:00:00Z</dcterms:created>
  <dcterms:modified xsi:type="dcterms:W3CDTF">2024-07-05T11:45:13Z</dcterms:modified>
  <dc:identifier>DAETKNlbhkM</dc:identifier>
</cp:coreProperties>
</file>